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2" r:id="rId2"/>
    <p:sldMasterId id="2147483696" r:id="rId3"/>
    <p:sldMasterId id="2147483719" r:id="rId4"/>
    <p:sldMasterId id="2147483858" r:id="rId5"/>
  </p:sldMasterIdLst>
  <p:notesMasterIdLst>
    <p:notesMasterId r:id="rId34"/>
  </p:notesMasterIdLst>
  <p:sldIdLst>
    <p:sldId id="399" r:id="rId6"/>
    <p:sldId id="430" r:id="rId7"/>
    <p:sldId id="400" r:id="rId8"/>
    <p:sldId id="498" r:id="rId9"/>
    <p:sldId id="533" r:id="rId10"/>
    <p:sldId id="497" r:id="rId11"/>
    <p:sldId id="534" r:id="rId12"/>
    <p:sldId id="401" r:id="rId13"/>
    <p:sldId id="496" r:id="rId14"/>
    <p:sldId id="507" r:id="rId15"/>
    <p:sldId id="556" r:id="rId16"/>
    <p:sldId id="557" r:id="rId17"/>
    <p:sldId id="558" r:id="rId18"/>
    <p:sldId id="402" r:id="rId19"/>
    <p:sldId id="538" r:id="rId20"/>
    <p:sldId id="543" r:id="rId21"/>
    <p:sldId id="540" r:id="rId22"/>
    <p:sldId id="491" r:id="rId23"/>
    <p:sldId id="541" r:id="rId24"/>
    <p:sldId id="542" r:id="rId25"/>
    <p:sldId id="560" r:id="rId26"/>
    <p:sldId id="548" r:id="rId27"/>
    <p:sldId id="549" r:id="rId28"/>
    <p:sldId id="547" r:id="rId29"/>
    <p:sldId id="550" r:id="rId30"/>
    <p:sldId id="551" r:id="rId31"/>
    <p:sldId id="559" r:id="rId32"/>
    <p:sldId id="445" r:id="rId3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eronica Rossini" initials="VR" lastIdx="5" clrIdx="0">
    <p:extLst>
      <p:ext uri="{19B8F6BF-5375-455C-9EA6-DF929625EA0E}">
        <p15:presenceInfo xmlns:p15="http://schemas.microsoft.com/office/powerpoint/2012/main" userId="S::noni@tent.org::e3485a45-237f-44d0-8f6a-157dbe4adbdd" providerId="AD"/>
      </p:ext>
    </p:extLst>
  </p:cmAuthor>
  <p:cmAuthor id="2" name="Nami Patel" initials="MOU" lastIdx="28" clrIdx="1"/>
  <p:cmAuthor id="3" name="Daniela Guzman" initials="DG" lastIdx="28" clrIdx="2">
    <p:extLst>
      <p:ext uri="{19B8F6BF-5375-455C-9EA6-DF929625EA0E}">
        <p15:presenceInfo xmlns:p15="http://schemas.microsoft.com/office/powerpoint/2012/main" userId="S::daniela@tent.org::be122ecf-41b8-4dc2-8c05-10351fec742f" providerId="AD"/>
      </p:ext>
    </p:extLst>
  </p:cmAuthor>
  <p:cmAuthor id="4" name="Dajana Djedovic" initials="DD" lastIdx="1" clrIdx="3">
    <p:extLst>
      <p:ext uri="{19B8F6BF-5375-455C-9EA6-DF929625EA0E}">
        <p15:presenceInfo xmlns:p15="http://schemas.microsoft.com/office/powerpoint/2012/main" userId="S::Dajana@tent.org::5ad1f5ab-4a5f-4aec-aff3-a1496ed558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1FC"/>
    <a:srgbClr val="EAF7FA"/>
    <a:srgbClr val="E9F9F9"/>
    <a:srgbClr val="E7F6F9"/>
    <a:srgbClr val="FFF3F6"/>
    <a:srgbClr val="F2F1F9"/>
    <a:srgbClr val="F5FBFD"/>
    <a:srgbClr val="6DC0E9"/>
    <a:srgbClr val="7FC8EC"/>
    <a:srgbClr val="F5F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86910" autoAdjust="0"/>
  </p:normalViewPr>
  <p:slideViewPr>
    <p:cSldViewPr snapToGrid="0">
      <p:cViewPr varScale="1">
        <p:scale>
          <a:sx n="58" d="100"/>
          <a:sy n="58" d="100"/>
        </p:scale>
        <p:origin x="8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C05A9-6F36-49F7-A7B7-0E2E90B02B05}" type="datetimeFigureOut">
              <a:rPr lang="es-ES" smtClean="0"/>
              <a:t>15/02/2022</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22662-5017-44D9-8D49-28091E18F1A8}" type="slidenum">
              <a:rPr lang="es-ES" smtClean="0"/>
              <a:t>‹#›</a:t>
            </a:fld>
            <a:endParaRPr lang="es-ES"/>
          </a:p>
        </p:txBody>
      </p:sp>
    </p:spTree>
    <p:extLst>
      <p:ext uri="{BB962C8B-B14F-4D97-AF65-F5344CB8AC3E}">
        <p14:creationId xmlns:p14="http://schemas.microsoft.com/office/powerpoint/2010/main" val="2865805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E0A13-14BB-1343-9A42-5395A2F30A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181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E0A13-14BB-1343-9A42-5395A2F30A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938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TP -- </a:t>
            </a:r>
            <a:r>
              <a:rPr lang="en-US" b="0" i="0" dirty="0">
                <a:solidFill>
                  <a:srgbClr val="3C4043"/>
                </a:solidFill>
                <a:effectLst/>
                <a:latin typeface="Roboto" panose="02000000000000000000" pitchFamily="2" charset="0"/>
              </a:rPr>
              <a:t>Companies should search for community-based organizations near their operations to identify other potential local partners.</a:t>
            </a:r>
            <a:endParaRPr lang="es-ES" dirty="0"/>
          </a:p>
        </p:txBody>
      </p:sp>
      <p:sp>
        <p:nvSpPr>
          <p:cNvPr id="4" name="Slide Number Placeholder 3"/>
          <p:cNvSpPr>
            <a:spLocks noGrp="1"/>
          </p:cNvSpPr>
          <p:nvPr>
            <p:ph type="sldNum" sz="quarter" idx="5"/>
          </p:nvPr>
        </p:nvSpPr>
        <p:spPr/>
        <p:txBody>
          <a:bodyPr/>
          <a:lstStyle/>
          <a:p>
            <a:fld id="{33822662-5017-44D9-8D49-28091E18F1A8}" type="slidenum">
              <a:rPr lang="es-ES" smtClean="0"/>
              <a:t>11</a:t>
            </a:fld>
            <a:endParaRPr lang="es-ES"/>
          </a:p>
        </p:txBody>
      </p:sp>
    </p:spTree>
    <p:extLst>
      <p:ext uri="{BB962C8B-B14F-4D97-AF65-F5344CB8AC3E}">
        <p14:creationId xmlns:p14="http://schemas.microsoft.com/office/powerpoint/2010/main" val="2587009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E0A13-14BB-1343-9A42-5395A2F30A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38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EE0A13-14BB-1343-9A42-5395A2F30A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523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1991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_picture plac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4AB58-4EF4-8C48-B27A-B64BF60EE673}"/>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A236B4D5-B814-A048-A71A-89ADDBDDC94F}"/>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67" b="0" i="0" u="none" strike="noStrike" kern="0" cap="none" spc="27" normalizeH="0" baseline="0" noProof="0" dirty="0">
                <a:ln>
                  <a:noFill/>
                </a:ln>
                <a:solidFill>
                  <a:srgbClr val="878787"/>
                </a:solidFill>
                <a:effectLst/>
                <a:uLnTx/>
                <a:uFillTx/>
                <a:latin typeface="Aktiv Grotesk XBold"/>
                <a:ea typeface="+mn-ea"/>
                <a:cs typeface="Aktiv Grotesk XBold"/>
              </a:rPr>
              <a:t>TENT.ORG</a:t>
            </a:r>
            <a:endParaRPr kumimoji="0" lang="en-US" sz="667" b="0" i="0" u="none" strike="noStrike" kern="0" cap="none" spc="27" normalizeH="0" baseline="0" noProof="0" dirty="0">
              <a:ln>
                <a:noFill/>
              </a:ln>
              <a:solidFill>
                <a:srgbClr val="878787"/>
              </a:solidFill>
              <a:effectLst/>
              <a:uLnTx/>
              <a:uFillTx/>
              <a:latin typeface="Aktiv Grotesk Light"/>
              <a:ea typeface="+mn-ea"/>
              <a:cs typeface="Aktiv Grotesk Light"/>
            </a:endParaRPr>
          </a:p>
        </p:txBody>
      </p:sp>
      <p:pic>
        <p:nvPicPr>
          <p:cNvPr id="12" name="Picture 11" descr="tiny-triangles.png">
            <a:extLst>
              <a:ext uri="{FF2B5EF4-FFF2-40B4-BE49-F238E27FC236}">
                <a16:creationId xmlns:a16="http://schemas.microsoft.com/office/drawing/2014/main" id="{58F564A5-07DD-2C43-A5F1-6C39CAEF0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
        <p:nvSpPr>
          <p:cNvPr id="7" name="Picture Placeholder 6">
            <a:extLst>
              <a:ext uri="{FF2B5EF4-FFF2-40B4-BE49-F238E27FC236}">
                <a16:creationId xmlns:a16="http://schemas.microsoft.com/office/drawing/2014/main" id="{997C15E3-1DA5-AC4E-A068-B6558C62996A}"/>
              </a:ext>
            </a:extLst>
          </p:cNvPr>
          <p:cNvSpPr>
            <a:spLocks noGrp="1"/>
          </p:cNvSpPr>
          <p:nvPr>
            <p:ph type="pic" sz="quarter" idx="13"/>
          </p:nvPr>
        </p:nvSpPr>
        <p:spPr>
          <a:xfrm>
            <a:off x="4068869" y="0"/>
            <a:ext cx="8123131" cy="6858000"/>
          </a:xfrm>
          <a:solidFill>
            <a:schemeClr val="tx1"/>
          </a:solidFill>
        </p:spPr>
        <p:txBody>
          <a:bodyPr/>
          <a:lstStyle/>
          <a:p>
            <a:endParaRPr lang="en-US"/>
          </a:p>
        </p:txBody>
      </p:sp>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pPr defTabSz="609585"/>
            <a:fld id="{2066355A-084C-D24E-9AD2-7E4FC41EA627}" type="slidenum">
              <a:rPr lang="en-US" smtClean="0"/>
              <a:pPr defTabSz="609585"/>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Tree>
    <p:extLst>
      <p:ext uri="{BB962C8B-B14F-4D97-AF65-F5344CB8AC3E}">
        <p14:creationId xmlns:p14="http://schemas.microsoft.com/office/powerpoint/2010/main" val="2963897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bulleted list and pictur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pPr defTabSz="609585"/>
            <a:fld id="{2066355A-084C-D24E-9AD2-7E4FC41EA627}" type="slidenum">
              <a:rPr lang="en-US" smtClean="0"/>
              <a:pPr defTabSz="609585"/>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
        <p:nvSpPr>
          <p:cNvPr id="10" name="Picture Placeholder 9">
            <a:extLst>
              <a:ext uri="{FF2B5EF4-FFF2-40B4-BE49-F238E27FC236}">
                <a16:creationId xmlns:a16="http://schemas.microsoft.com/office/drawing/2014/main" id="{EDF5CDA3-D25B-BE44-B6EC-E076267C5B61}"/>
              </a:ext>
            </a:extLst>
          </p:cNvPr>
          <p:cNvSpPr>
            <a:spLocks noGrp="1"/>
          </p:cNvSpPr>
          <p:nvPr>
            <p:ph type="pic" sz="quarter" idx="14"/>
          </p:nvPr>
        </p:nvSpPr>
        <p:spPr>
          <a:xfrm>
            <a:off x="7249573" y="523376"/>
            <a:ext cx="4942415" cy="6347961"/>
          </a:xfrm>
          <a:solidFill>
            <a:schemeClr val="tx1"/>
          </a:solidFill>
        </p:spPr>
        <p:txBody>
          <a:bodyPr/>
          <a:lstStyle/>
          <a:p>
            <a:endParaRPr lang="en-US"/>
          </a:p>
        </p:txBody>
      </p:sp>
    </p:spTree>
    <p:extLst>
      <p:ext uri="{BB962C8B-B14F-4D97-AF65-F5344CB8AC3E}">
        <p14:creationId xmlns:p14="http://schemas.microsoft.com/office/powerpoint/2010/main" val="2000262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4555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B80DC8-19B7-4AA8-BD97-4F0AEADA18CD}"/>
              </a:ext>
            </a:extLst>
          </p:cNvPr>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a:extLst>
              <a:ext uri="{FF2B5EF4-FFF2-40B4-BE49-F238E27FC236}">
                <a16:creationId xmlns:a16="http://schemas.microsoft.com/office/drawing/2014/main" id="{37752BD7-3FD5-4A95-A622-CD0460254FC9}"/>
              </a:ext>
            </a:extLst>
          </p:cNvPr>
          <p:cNvSpPr>
            <a:spLocks noGrp="1"/>
          </p:cNvSpPr>
          <p:nvPr>
            <p:ph type="title"/>
          </p:nvPr>
        </p:nvSpPr>
        <p:spPr/>
        <p:txBody>
          <a:bodyPr/>
          <a:lstStyle/>
          <a:p>
            <a:r>
              <a:rPr lang="en-US"/>
              <a:t>Click to edit Master title style</a:t>
            </a:r>
            <a:endParaRPr lang="es-ES"/>
          </a:p>
        </p:txBody>
      </p:sp>
      <p:sp>
        <p:nvSpPr>
          <p:cNvPr id="3" name="Slide Number Placeholder 2">
            <a:extLst>
              <a:ext uri="{FF2B5EF4-FFF2-40B4-BE49-F238E27FC236}">
                <a16:creationId xmlns:a16="http://schemas.microsoft.com/office/drawing/2014/main" id="{B41B8B47-F38C-492A-835D-FE021B9910DC}"/>
              </a:ext>
            </a:extLst>
          </p:cNvPr>
          <p:cNvSpPr>
            <a:spLocks noGrp="1"/>
          </p:cNvSpPr>
          <p:nvPr>
            <p:ph type="sldNum" sz="quarter" idx="10"/>
          </p:nvPr>
        </p:nvSpPr>
        <p:spPr/>
        <p:txBody>
          <a:bodyPr/>
          <a:lstStyle/>
          <a:p>
            <a:fld id="{2066355A-084C-D24E-9AD2-7E4FC41EA627}" type="slidenum">
              <a:rPr lang="en-US" smtClean="0"/>
              <a:pPr/>
              <a:t>‹#›</a:t>
            </a:fld>
            <a:endParaRPr lang="en-US" dirty="0"/>
          </a:p>
        </p:txBody>
      </p:sp>
      <p:cxnSp>
        <p:nvCxnSpPr>
          <p:cNvPr id="5" name="Straight Connector 4">
            <a:extLst>
              <a:ext uri="{FF2B5EF4-FFF2-40B4-BE49-F238E27FC236}">
                <a16:creationId xmlns:a16="http://schemas.microsoft.com/office/drawing/2014/main" id="{18079AD9-A104-4D4D-BC88-9E585237CA7C}"/>
              </a:ext>
            </a:extLst>
          </p:cNvPr>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5E3FF0D8-E0F9-4B5F-BE00-A34E060938CA}"/>
              </a:ext>
            </a:extLst>
          </p:cNvPr>
          <p:cNvSpPr/>
          <p:nvPr userDrawn="1"/>
        </p:nvSpPr>
        <p:spPr>
          <a:xfrm>
            <a:off x="0" y="1761796"/>
            <a:ext cx="12192000" cy="5096196"/>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2173727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NO grey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5133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2" y="2221779"/>
            <a:ext cx="10864928"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Tree>
    <p:extLst>
      <p:ext uri="{BB962C8B-B14F-4D97-AF65-F5344CB8AC3E}">
        <p14:creationId xmlns:p14="http://schemas.microsoft.com/office/powerpoint/2010/main" val="2576330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bulleted list and pictur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
        <p:nvSpPr>
          <p:cNvPr id="10" name="Picture Placeholder 9">
            <a:extLst>
              <a:ext uri="{FF2B5EF4-FFF2-40B4-BE49-F238E27FC236}">
                <a16:creationId xmlns:a16="http://schemas.microsoft.com/office/drawing/2014/main" id="{EDF5CDA3-D25B-BE44-B6EC-E076267C5B61}"/>
              </a:ext>
            </a:extLst>
          </p:cNvPr>
          <p:cNvSpPr>
            <a:spLocks noGrp="1"/>
          </p:cNvSpPr>
          <p:nvPr>
            <p:ph type="pic" sz="quarter" idx="14"/>
          </p:nvPr>
        </p:nvSpPr>
        <p:spPr>
          <a:xfrm>
            <a:off x="7249573" y="523376"/>
            <a:ext cx="4942415" cy="6347961"/>
          </a:xfrm>
          <a:solidFill>
            <a:schemeClr val="tx1"/>
          </a:solidFill>
        </p:spPr>
        <p:txBody>
          <a:bodyPr/>
          <a:lstStyle/>
          <a:p>
            <a:endParaRPr lang="en-US"/>
          </a:p>
        </p:txBody>
      </p:sp>
    </p:spTree>
    <p:extLst>
      <p:ext uri="{BB962C8B-B14F-4D97-AF65-F5344CB8AC3E}">
        <p14:creationId xmlns:p14="http://schemas.microsoft.com/office/powerpoint/2010/main" val="225410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4" name="Picture 3">
            <a:extLst>
              <a:ext uri="{FF2B5EF4-FFF2-40B4-BE49-F238E27FC236}">
                <a16:creationId xmlns:a16="http://schemas.microsoft.com/office/drawing/2014/main" id="{E066AC80-C288-9146-BDD8-ED4CC73D79F2}"/>
              </a:ext>
            </a:extLst>
          </p:cNvPr>
          <p:cNvPicPr>
            <a:picLocks noChangeAspect="1"/>
          </p:cNvPicPr>
          <p:nvPr userDrawn="1"/>
        </p:nvPicPr>
        <p:blipFill rotWithShape="1">
          <a:blip r:embed="rId2">
            <a:alphaModFix/>
          </a:blip>
          <a:srcRect l="12391" t="14783" r="16111" b="23977"/>
          <a:stretch/>
        </p:blipFill>
        <p:spPr>
          <a:xfrm>
            <a:off x="7249579" y="508001"/>
            <a:ext cx="4942421" cy="6349993"/>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cxnSp>
        <p:nvCxnSpPr>
          <p:cNvPr id="12" name="Straight Connector 11">
            <a:extLst>
              <a:ext uri="{FF2B5EF4-FFF2-40B4-BE49-F238E27FC236}">
                <a16:creationId xmlns:a16="http://schemas.microsoft.com/office/drawing/2014/main" id="{C95A7CB3-C65F-CF46-8960-128FB565E0D7}"/>
              </a:ext>
            </a:extLst>
          </p:cNvPr>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0156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66F9FF-9D16-1444-9E0E-0DAC7B4C7C4A}"/>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27E3C78-59FC-CA4B-8B07-7A088768F357}"/>
              </a:ext>
            </a:extLst>
          </p:cNvPr>
          <p:cNvPicPr>
            <a:picLocks noChangeAspect="1"/>
          </p:cNvPicPr>
          <p:nvPr userDrawn="1"/>
        </p:nvPicPr>
        <p:blipFill rotWithShape="1">
          <a:blip r:embed="rId2">
            <a:alphaModFix/>
          </a:blip>
          <a:srcRect l="7367" r="13754"/>
          <a:stretch/>
        </p:blipFill>
        <p:spPr>
          <a:xfrm>
            <a:off x="4084497" y="1"/>
            <a:ext cx="8107503" cy="6857999"/>
          </a:xfrm>
          <a:prstGeom prst="rect">
            <a:avLst/>
          </a:prstGeom>
        </p:spPr>
      </p:pic>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
        <p:nvSpPr>
          <p:cNvPr id="12" name="Slide Number Placeholder 5">
            <a:extLst>
              <a:ext uri="{FF2B5EF4-FFF2-40B4-BE49-F238E27FC236}">
                <a16:creationId xmlns:a16="http://schemas.microsoft.com/office/drawing/2014/main" id="{546BA0B8-744D-5A46-A99D-8D1FC2087E23}"/>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3" name="Picture 12" descr="tiny-triangles.png">
            <a:extLst>
              <a:ext uri="{FF2B5EF4-FFF2-40B4-BE49-F238E27FC236}">
                <a16:creationId xmlns:a16="http://schemas.microsoft.com/office/drawing/2014/main" id="{EB1150B2-E064-F342-9F26-B2023B4F82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Tree>
    <p:extLst>
      <p:ext uri="{BB962C8B-B14F-4D97-AF65-F5344CB8AC3E}">
        <p14:creationId xmlns:p14="http://schemas.microsoft.com/office/powerpoint/2010/main" val="1206242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_picture plac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4AB58-4EF4-8C48-B27A-B64BF60EE673}"/>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Slide Number Placeholder 5">
            <a:extLst>
              <a:ext uri="{FF2B5EF4-FFF2-40B4-BE49-F238E27FC236}">
                <a16:creationId xmlns:a16="http://schemas.microsoft.com/office/drawing/2014/main" id="{A236B4D5-B814-A048-A71A-89ADDBDDC94F}"/>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2" name="Picture 11" descr="tiny-triangles.png">
            <a:extLst>
              <a:ext uri="{FF2B5EF4-FFF2-40B4-BE49-F238E27FC236}">
                <a16:creationId xmlns:a16="http://schemas.microsoft.com/office/drawing/2014/main" id="{58F564A5-07DD-2C43-A5F1-6C39CAEF0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
        <p:nvSpPr>
          <p:cNvPr id="7" name="Picture Placeholder 6">
            <a:extLst>
              <a:ext uri="{FF2B5EF4-FFF2-40B4-BE49-F238E27FC236}">
                <a16:creationId xmlns:a16="http://schemas.microsoft.com/office/drawing/2014/main" id="{997C15E3-1DA5-AC4E-A068-B6558C62996A}"/>
              </a:ext>
            </a:extLst>
          </p:cNvPr>
          <p:cNvSpPr>
            <a:spLocks noGrp="1"/>
          </p:cNvSpPr>
          <p:nvPr>
            <p:ph type="pic" sz="quarter" idx="13"/>
          </p:nvPr>
        </p:nvSpPr>
        <p:spPr>
          <a:xfrm>
            <a:off x="4068869" y="0"/>
            <a:ext cx="8123131" cy="6858000"/>
          </a:xfrm>
          <a:solidFill>
            <a:schemeClr val="tx1"/>
          </a:solidFill>
        </p:spPr>
        <p:txBody>
          <a:bodyPr/>
          <a:lstStyle/>
          <a:p>
            <a:endParaRPr lang="en-US"/>
          </a:p>
        </p:txBody>
      </p:sp>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Tree>
    <p:extLst>
      <p:ext uri="{BB962C8B-B14F-4D97-AF65-F5344CB8AC3E}">
        <p14:creationId xmlns:p14="http://schemas.microsoft.com/office/powerpoint/2010/main" val="165827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_picture plac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4AB58-4EF4-8C48-B27A-B64BF60EE673}"/>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5">
            <a:extLst>
              <a:ext uri="{FF2B5EF4-FFF2-40B4-BE49-F238E27FC236}">
                <a16:creationId xmlns:a16="http://schemas.microsoft.com/office/drawing/2014/main" id="{A236B4D5-B814-A048-A71A-89ADDBDDC94F}"/>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67" b="0" i="0" u="none" strike="noStrike" kern="0" cap="none" spc="27" normalizeH="0" baseline="0" noProof="0" dirty="0">
                <a:ln>
                  <a:noFill/>
                </a:ln>
                <a:solidFill>
                  <a:srgbClr val="878787"/>
                </a:solidFill>
                <a:effectLst/>
                <a:uLnTx/>
                <a:uFillTx/>
                <a:latin typeface="Aktiv Grotesk XBold"/>
                <a:ea typeface="+mn-ea"/>
                <a:cs typeface="Aktiv Grotesk XBold"/>
              </a:rPr>
              <a:t>TENT.ORG</a:t>
            </a:r>
            <a:endParaRPr kumimoji="0" lang="en-US" sz="667" b="0" i="0" u="none" strike="noStrike" kern="0" cap="none" spc="27" normalizeH="0" baseline="0" noProof="0" dirty="0">
              <a:ln>
                <a:noFill/>
              </a:ln>
              <a:solidFill>
                <a:srgbClr val="878787"/>
              </a:solidFill>
              <a:effectLst/>
              <a:uLnTx/>
              <a:uFillTx/>
              <a:latin typeface="Aktiv Grotesk Light"/>
              <a:ea typeface="+mn-ea"/>
              <a:cs typeface="Aktiv Grotesk Light"/>
            </a:endParaRPr>
          </a:p>
        </p:txBody>
      </p:sp>
      <p:pic>
        <p:nvPicPr>
          <p:cNvPr id="12" name="Picture 11" descr="tiny-triangles.png">
            <a:extLst>
              <a:ext uri="{FF2B5EF4-FFF2-40B4-BE49-F238E27FC236}">
                <a16:creationId xmlns:a16="http://schemas.microsoft.com/office/drawing/2014/main" id="{58F564A5-07DD-2C43-A5F1-6C39CAEF0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
        <p:nvSpPr>
          <p:cNvPr id="7" name="Picture Placeholder 6">
            <a:extLst>
              <a:ext uri="{FF2B5EF4-FFF2-40B4-BE49-F238E27FC236}">
                <a16:creationId xmlns:a16="http://schemas.microsoft.com/office/drawing/2014/main" id="{997C15E3-1DA5-AC4E-A068-B6558C62996A}"/>
              </a:ext>
            </a:extLst>
          </p:cNvPr>
          <p:cNvSpPr>
            <a:spLocks noGrp="1"/>
          </p:cNvSpPr>
          <p:nvPr>
            <p:ph type="pic" sz="quarter" idx="13"/>
          </p:nvPr>
        </p:nvSpPr>
        <p:spPr>
          <a:xfrm>
            <a:off x="4068869" y="0"/>
            <a:ext cx="8123131" cy="6858000"/>
          </a:xfrm>
          <a:solidFill>
            <a:schemeClr val="tx1"/>
          </a:solidFill>
        </p:spPr>
        <p:txBody>
          <a:bodyPr/>
          <a:lstStyle/>
          <a:p>
            <a:endParaRPr lang="en-US"/>
          </a:p>
        </p:txBody>
      </p:sp>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pPr defTabSz="609585"/>
            <a:fld id="{2066355A-084C-D24E-9AD2-7E4FC41EA627}" type="slidenum">
              <a:rPr lang="en-US" smtClean="0"/>
              <a:pPr defTabSz="609585"/>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Tree>
    <p:extLst>
      <p:ext uri="{BB962C8B-B14F-4D97-AF65-F5344CB8AC3E}">
        <p14:creationId xmlns:p14="http://schemas.microsoft.com/office/powerpoint/2010/main" val="36069341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Grey_Triangles">
    <p:spTree>
      <p:nvGrpSpPr>
        <p:cNvPr id="1" name=""/>
        <p:cNvGrpSpPr/>
        <p:nvPr/>
      </p:nvGrpSpPr>
      <p:grpSpPr>
        <a:xfrm>
          <a:off x="0" y="0"/>
          <a:ext cx="0" cy="0"/>
          <a:chOff x="0" y="0"/>
          <a:chExt cx="0" cy="0"/>
        </a:xfrm>
      </p:grpSpPr>
      <p:sp>
        <p:nvSpPr>
          <p:cNvPr id="15" name="Rectangle 14"/>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object 15"/>
          <p:cNvSpPr/>
          <p:nvPr userDrawn="1"/>
        </p:nvSpPr>
        <p:spPr>
          <a:xfrm>
            <a:off x="9921641" y="5396526"/>
            <a:ext cx="1762564" cy="1467684"/>
          </a:xfrm>
          <a:custGeom>
            <a:avLst/>
            <a:gdLst/>
            <a:ahLst/>
            <a:cxnLst/>
            <a:rect l="l" t="t" r="r" b="b"/>
            <a:pathLst>
              <a:path w="2906394" h="2418079">
                <a:moveTo>
                  <a:pt x="1456165" y="0"/>
                </a:moveTo>
                <a:lnTo>
                  <a:pt x="0" y="2417518"/>
                </a:lnTo>
                <a:lnTo>
                  <a:pt x="2906058" y="2417518"/>
                </a:lnTo>
                <a:lnTo>
                  <a:pt x="1456165" y="0"/>
                </a:lnTo>
                <a:close/>
              </a:path>
            </a:pathLst>
          </a:custGeom>
          <a:solidFill>
            <a:srgbClr val="FC7A99">
              <a:alpha val="9999"/>
            </a:srgbClr>
          </a:solidFill>
        </p:spPr>
        <p:txBody>
          <a:bodyPr wrap="square" lIns="0" tIns="0" rIns="0" bIns="0" rtlCol="0"/>
          <a:lstStyle/>
          <a:p>
            <a:endParaRPr sz="2400"/>
          </a:p>
        </p:txBody>
      </p:sp>
      <p:sp>
        <p:nvSpPr>
          <p:cNvPr id="9" name="object 16"/>
          <p:cNvSpPr/>
          <p:nvPr userDrawn="1"/>
        </p:nvSpPr>
        <p:spPr>
          <a:xfrm>
            <a:off x="7278094" y="4662847"/>
            <a:ext cx="2643653" cy="2201140"/>
          </a:xfrm>
          <a:custGeom>
            <a:avLst/>
            <a:gdLst/>
            <a:ahLst/>
            <a:cxnLst/>
            <a:rect l="l" t="t" r="r" b="b"/>
            <a:pathLst>
              <a:path w="4359275" h="3626484">
                <a:moveTo>
                  <a:pt x="2184268" y="0"/>
                </a:moveTo>
                <a:lnTo>
                  <a:pt x="0" y="3626287"/>
                </a:lnTo>
                <a:lnTo>
                  <a:pt x="4359102" y="3626287"/>
                </a:lnTo>
                <a:lnTo>
                  <a:pt x="2184268" y="0"/>
                </a:lnTo>
                <a:close/>
              </a:path>
            </a:pathLst>
          </a:custGeom>
          <a:solidFill>
            <a:srgbClr val="72CCE0">
              <a:alpha val="9999"/>
            </a:srgbClr>
          </a:solidFill>
        </p:spPr>
        <p:txBody>
          <a:bodyPr wrap="square" lIns="0" tIns="0" rIns="0" bIns="0" rtlCol="0"/>
          <a:lstStyle/>
          <a:p>
            <a:endParaRPr sz="2400"/>
          </a:p>
        </p:txBody>
      </p:sp>
      <p:sp>
        <p:nvSpPr>
          <p:cNvPr id="10" name="object 17"/>
          <p:cNvSpPr/>
          <p:nvPr userDrawn="1"/>
        </p:nvSpPr>
        <p:spPr>
          <a:xfrm>
            <a:off x="11684000" y="6019766"/>
            <a:ext cx="508321" cy="844457"/>
          </a:xfrm>
          <a:custGeom>
            <a:avLst/>
            <a:gdLst/>
            <a:ahLst/>
            <a:cxnLst/>
            <a:rect l="l" t="t" r="r" b="b"/>
            <a:pathLst>
              <a:path w="838200" h="1391284">
                <a:moveTo>
                  <a:pt x="837671" y="0"/>
                </a:moveTo>
                <a:lnTo>
                  <a:pt x="0" y="1390698"/>
                </a:lnTo>
                <a:lnTo>
                  <a:pt x="837671" y="1390698"/>
                </a:lnTo>
                <a:lnTo>
                  <a:pt x="837671" y="0"/>
                </a:lnTo>
                <a:close/>
              </a:path>
            </a:pathLst>
          </a:custGeom>
          <a:solidFill>
            <a:srgbClr val="776DBC">
              <a:alpha val="9999"/>
            </a:srgbClr>
          </a:solidFill>
        </p:spPr>
        <p:txBody>
          <a:bodyPr wrap="square" lIns="0" tIns="0" rIns="0" bIns="0" rtlCol="0"/>
          <a:lstStyle/>
          <a:p>
            <a:endParaRPr sz="2400"/>
          </a:p>
        </p:txBody>
      </p:sp>
      <p:sp>
        <p:nvSpPr>
          <p:cNvPr id="11" name="object 18"/>
          <p:cNvSpPr/>
          <p:nvPr userDrawn="1"/>
        </p:nvSpPr>
        <p:spPr>
          <a:xfrm>
            <a:off x="10802825" y="3929179"/>
            <a:ext cx="1389411" cy="1467684"/>
          </a:xfrm>
          <a:custGeom>
            <a:avLst/>
            <a:gdLst/>
            <a:ahLst/>
            <a:cxnLst/>
            <a:rect l="l" t="t" r="r" b="b"/>
            <a:pathLst>
              <a:path w="2291080" h="2418079">
                <a:moveTo>
                  <a:pt x="1456165" y="0"/>
                </a:moveTo>
                <a:lnTo>
                  <a:pt x="0" y="2417518"/>
                </a:lnTo>
                <a:lnTo>
                  <a:pt x="2290691" y="2417518"/>
                </a:lnTo>
                <a:lnTo>
                  <a:pt x="2290691" y="1391469"/>
                </a:lnTo>
                <a:lnTo>
                  <a:pt x="1456165" y="0"/>
                </a:lnTo>
                <a:close/>
              </a:path>
            </a:pathLst>
          </a:custGeom>
          <a:solidFill>
            <a:srgbClr val="05426B">
              <a:alpha val="9999"/>
            </a:srgbClr>
          </a:solidFill>
        </p:spPr>
        <p:txBody>
          <a:bodyPr wrap="square" lIns="0" tIns="0" rIns="0" bIns="0" rtlCol="0"/>
          <a:lstStyle/>
          <a:p>
            <a:endParaRPr sz="2400"/>
          </a:p>
        </p:txBody>
      </p:sp>
      <p:sp>
        <p:nvSpPr>
          <p:cNvPr id="12" name="object 19"/>
          <p:cNvSpPr/>
          <p:nvPr userDrawn="1"/>
        </p:nvSpPr>
        <p:spPr>
          <a:xfrm>
            <a:off x="9639300" y="4427778"/>
            <a:ext cx="1163747" cy="968949"/>
          </a:xfrm>
          <a:custGeom>
            <a:avLst/>
            <a:gdLst/>
            <a:ahLst/>
            <a:cxnLst/>
            <a:rect l="l" t="t" r="r" b="b"/>
            <a:pathLst>
              <a:path w="1918969" h="1596390">
                <a:moveTo>
                  <a:pt x="961363" y="0"/>
                </a:moveTo>
                <a:lnTo>
                  <a:pt x="0" y="1596056"/>
                </a:lnTo>
                <a:lnTo>
                  <a:pt x="1918580" y="1596056"/>
                </a:lnTo>
                <a:lnTo>
                  <a:pt x="961363" y="0"/>
                </a:lnTo>
                <a:close/>
              </a:path>
            </a:pathLst>
          </a:custGeom>
          <a:solidFill>
            <a:srgbClr val="00C6C4">
              <a:alpha val="9999"/>
            </a:srgbClr>
          </a:solidFill>
        </p:spPr>
        <p:txBody>
          <a:bodyPr wrap="square" lIns="0" tIns="0" rIns="0" bIns="0" rtlCol="0"/>
          <a:lstStyle/>
          <a:p>
            <a:endParaRPr sz="2400"/>
          </a:p>
        </p:txBody>
      </p:sp>
      <p:sp>
        <p:nvSpPr>
          <p:cNvPr id="13" name="object 20"/>
          <p:cNvSpPr/>
          <p:nvPr userDrawn="1"/>
        </p:nvSpPr>
        <p:spPr>
          <a:xfrm>
            <a:off x="11684000" y="3085900"/>
            <a:ext cx="508321" cy="843301"/>
          </a:xfrm>
          <a:custGeom>
            <a:avLst/>
            <a:gdLst/>
            <a:ahLst/>
            <a:cxnLst/>
            <a:rect l="l" t="t" r="r" b="b"/>
            <a:pathLst>
              <a:path w="838200" h="1389379">
                <a:moveTo>
                  <a:pt x="836854" y="0"/>
                </a:moveTo>
                <a:lnTo>
                  <a:pt x="0" y="1389339"/>
                </a:lnTo>
                <a:lnTo>
                  <a:pt x="837671" y="1389339"/>
                </a:lnTo>
                <a:lnTo>
                  <a:pt x="837671" y="1363"/>
                </a:lnTo>
                <a:lnTo>
                  <a:pt x="836854" y="0"/>
                </a:lnTo>
                <a:close/>
              </a:path>
            </a:pathLst>
          </a:custGeom>
          <a:solidFill>
            <a:srgbClr val="72CCE0">
              <a:alpha val="9999"/>
            </a:srgbClr>
          </a:solidFill>
        </p:spPr>
        <p:txBody>
          <a:bodyPr wrap="square" lIns="0" tIns="0" rIns="0" bIns="0" rtlCol="0"/>
          <a:lstStyle/>
          <a:p>
            <a:endParaRPr sz="2400"/>
          </a:p>
        </p:txBody>
      </p:sp>
      <p:sp>
        <p:nvSpPr>
          <p:cNvPr id="14" name="object 21"/>
          <p:cNvSpPr/>
          <p:nvPr userDrawn="1"/>
        </p:nvSpPr>
        <p:spPr>
          <a:xfrm>
            <a:off x="10221061" y="3965791"/>
            <a:ext cx="549911" cy="457880"/>
          </a:xfrm>
          <a:custGeom>
            <a:avLst/>
            <a:gdLst/>
            <a:ahLst/>
            <a:cxnLst/>
            <a:rect l="l" t="t" r="r" b="b"/>
            <a:pathLst>
              <a:path w="906780" h="754379">
                <a:moveTo>
                  <a:pt x="454111" y="0"/>
                </a:moveTo>
                <a:lnTo>
                  <a:pt x="0" y="753903"/>
                </a:lnTo>
                <a:lnTo>
                  <a:pt x="906255" y="753903"/>
                </a:lnTo>
                <a:lnTo>
                  <a:pt x="454111" y="0"/>
                </a:lnTo>
                <a:close/>
              </a:path>
            </a:pathLst>
          </a:custGeom>
          <a:solidFill>
            <a:srgbClr val="72CCE0">
              <a:alpha val="9999"/>
            </a:srgbClr>
          </a:solidFill>
        </p:spPr>
        <p:txBody>
          <a:bodyPr wrap="square" lIns="0" tIns="0" rIns="0" bIns="0" rtlCol="0"/>
          <a:lstStyle/>
          <a:p>
            <a:endParaRPr sz="2400"/>
          </a:p>
        </p:txBody>
      </p:sp>
      <p:cxnSp>
        <p:nvCxnSpPr>
          <p:cNvPr id="16" name="Straight Connector 15"/>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0022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4498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Lilac">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337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Turquois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5FA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7466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ink">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FFEF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6318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and Callout box">
    <p:spTree>
      <p:nvGrpSpPr>
        <p:cNvPr id="1" name=""/>
        <p:cNvGrpSpPr/>
        <p:nvPr/>
      </p:nvGrpSpPr>
      <p:grpSpPr>
        <a:xfrm>
          <a:off x="0" y="0"/>
          <a:ext cx="0" cy="0"/>
          <a:chOff x="0" y="0"/>
          <a:chExt cx="0" cy="0"/>
        </a:xfrm>
      </p:grpSpPr>
      <p:sp>
        <p:nvSpPr>
          <p:cNvPr id="8" name="Rectangle 7"/>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1" name="Picture Placeholder 10"/>
          <p:cNvSpPr>
            <a:spLocks noGrp="1"/>
          </p:cNvSpPr>
          <p:nvPr>
            <p:ph type="pic" sz="quarter" idx="13" hasCustomPrompt="1"/>
          </p:nvPr>
        </p:nvSpPr>
        <p:spPr>
          <a:xfrm>
            <a:off x="3411568" y="897468"/>
            <a:ext cx="8254405" cy="5465233"/>
          </a:xfrm>
          <a:solidFill>
            <a:schemeClr val="bg1"/>
          </a:solidFill>
        </p:spPr>
        <p:txBody>
          <a:bodyPr/>
          <a:lstStyle>
            <a:lvl1pPr>
              <a:defRPr baseline="0"/>
            </a:lvl1pPr>
          </a:lstStyle>
          <a:p>
            <a:r>
              <a:rPr lang="en-US" dirty="0"/>
              <a:t>Click to add photo</a:t>
            </a:r>
          </a:p>
        </p:txBody>
      </p:sp>
      <p:sp>
        <p:nvSpPr>
          <p:cNvPr id="3" name="Content Placeholder 2"/>
          <p:cNvSpPr>
            <a:spLocks noGrp="1"/>
          </p:cNvSpPr>
          <p:nvPr>
            <p:ph idx="1" hasCustomPrompt="1"/>
          </p:nvPr>
        </p:nvSpPr>
        <p:spPr>
          <a:xfrm>
            <a:off x="514272" y="1773503"/>
            <a:ext cx="5200437" cy="3717879"/>
          </a:xfrm>
          <a:solidFill>
            <a:schemeClr val="tx1"/>
          </a:solidFill>
        </p:spPr>
        <p:txBody>
          <a:bodyPr lIns="252000" tIns="252000" rIns="252000" bIns="252000" anchor="ctr"/>
          <a:lstStyle>
            <a:lvl1pPr>
              <a:defRPr sz="2400" baseline="0">
                <a:solidFill>
                  <a:srgbClr val="FFFFFF"/>
                </a:solidFill>
              </a:defRPr>
            </a:lvl1pPr>
          </a:lstStyle>
          <a:p>
            <a:pPr lvl="0"/>
            <a:r>
              <a:rPr lang="en-US" dirty="0"/>
              <a:t>Click to add text</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Isosceles Triangle 4"/>
          <p:cNvSpPr/>
          <p:nvPr userDrawn="1"/>
        </p:nvSpPr>
        <p:spPr>
          <a:xfrm>
            <a:off x="5415899" y="4445405"/>
            <a:ext cx="610068" cy="52592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3122675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up Colour block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391F5DE-EE65-EE43-967F-D530E8AA69E7}"/>
              </a:ext>
            </a:extLst>
          </p:cNvPr>
          <p:cNvSpPr/>
          <p:nvPr userDrawn="1"/>
        </p:nvSpPr>
        <p:spPr>
          <a:xfrm>
            <a:off x="1" y="1793680"/>
            <a:ext cx="4044937" cy="50643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1" name="Rectangle 20">
            <a:extLst>
              <a:ext uri="{FF2B5EF4-FFF2-40B4-BE49-F238E27FC236}">
                <a16:creationId xmlns:a16="http://schemas.microsoft.com/office/drawing/2014/main" id="{FDB09662-7320-EF44-971D-6C418034F6C0}"/>
              </a:ext>
            </a:extLst>
          </p:cNvPr>
          <p:cNvSpPr/>
          <p:nvPr userDrawn="1"/>
        </p:nvSpPr>
        <p:spPr>
          <a:xfrm>
            <a:off x="4044778" y="1793680"/>
            <a:ext cx="4102125" cy="50643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2" name="Rectangle 21">
            <a:extLst>
              <a:ext uri="{FF2B5EF4-FFF2-40B4-BE49-F238E27FC236}">
                <a16:creationId xmlns:a16="http://schemas.microsoft.com/office/drawing/2014/main" id="{D76097AC-009D-164D-A93E-00907AFD2056}"/>
              </a:ext>
            </a:extLst>
          </p:cNvPr>
          <p:cNvSpPr/>
          <p:nvPr userDrawn="1"/>
        </p:nvSpPr>
        <p:spPr>
          <a:xfrm>
            <a:off x="8146984" y="1793680"/>
            <a:ext cx="4044937"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6" name="Rectangle 15"/>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429187" y="2222309"/>
            <a:ext cx="354467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288733" y="2222309"/>
            <a:ext cx="354491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54281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up Colour blocks grey">
    <p:spTree>
      <p:nvGrpSpPr>
        <p:cNvPr id="1" name=""/>
        <p:cNvGrpSpPr/>
        <p:nvPr/>
      </p:nvGrpSpPr>
      <p:grpSpPr>
        <a:xfrm>
          <a:off x="0" y="0"/>
          <a:ext cx="0" cy="0"/>
          <a:chOff x="0" y="0"/>
          <a:chExt cx="0" cy="0"/>
        </a:xfrm>
      </p:grpSpPr>
      <p:sp>
        <p:nvSpPr>
          <p:cNvPr id="16" name="Rectangle 15"/>
          <p:cNvSpPr/>
          <p:nvPr userDrawn="1"/>
        </p:nvSpPr>
        <p:spPr>
          <a:xfrm>
            <a:off x="0" y="508001"/>
            <a:ext cx="12192000" cy="12856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Rectangle 7"/>
          <p:cNvSpPr/>
          <p:nvPr userDrawn="1"/>
        </p:nvSpPr>
        <p:spPr>
          <a:xfrm>
            <a:off x="1" y="1793680"/>
            <a:ext cx="4186499" cy="5064321"/>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Rectangle 4"/>
          <p:cNvSpPr/>
          <p:nvPr userDrawn="1"/>
        </p:nvSpPr>
        <p:spPr>
          <a:xfrm>
            <a:off x="4186499" y="1793680"/>
            <a:ext cx="3833703" cy="5064321"/>
          </a:xfrm>
          <a:prstGeom prst="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9" name="Rectangle 8"/>
          <p:cNvSpPr/>
          <p:nvPr userDrawn="1"/>
        </p:nvSpPr>
        <p:spPr>
          <a:xfrm>
            <a:off x="8020202" y="1793680"/>
            <a:ext cx="4171799"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500022" y="2222309"/>
            <a:ext cx="368674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020202" y="2222309"/>
            <a:ext cx="368674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0566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330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 Grey">
    <p:spTree>
      <p:nvGrpSpPr>
        <p:cNvPr id="1" name=""/>
        <p:cNvGrpSpPr/>
        <p:nvPr/>
      </p:nvGrpSpPr>
      <p:grpSpPr>
        <a:xfrm>
          <a:off x="0" y="0"/>
          <a:ext cx="0" cy="0"/>
          <a:chOff x="0" y="0"/>
          <a:chExt cx="0" cy="0"/>
        </a:xfrm>
      </p:grpSpPr>
      <p:sp>
        <p:nvSpPr>
          <p:cNvPr id="7" name="Rectangle 6"/>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4027492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bulleted list and pictur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pPr defTabSz="609585"/>
            <a:fld id="{2066355A-084C-D24E-9AD2-7E4FC41EA627}" type="slidenum">
              <a:rPr lang="en-US" smtClean="0"/>
              <a:pPr defTabSz="609585"/>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
        <p:nvSpPr>
          <p:cNvPr id="10" name="Picture Placeholder 9">
            <a:extLst>
              <a:ext uri="{FF2B5EF4-FFF2-40B4-BE49-F238E27FC236}">
                <a16:creationId xmlns:a16="http://schemas.microsoft.com/office/drawing/2014/main" id="{EDF5CDA3-D25B-BE44-B6EC-E076267C5B61}"/>
              </a:ext>
            </a:extLst>
          </p:cNvPr>
          <p:cNvSpPr>
            <a:spLocks noGrp="1"/>
          </p:cNvSpPr>
          <p:nvPr>
            <p:ph type="pic" sz="quarter" idx="14"/>
          </p:nvPr>
        </p:nvSpPr>
        <p:spPr>
          <a:xfrm>
            <a:off x="7249573" y="523376"/>
            <a:ext cx="4942415" cy="6347961"/>
          </a:xfrm>
          <a:solidFill>
            <a:schemeClr val="tx1"/>
          </a:solidFill>
        </p:spPr>
        <p:txBody>
          <a:bodyPr/>
          <a:lstStyle/>
          <a:p>
            <a:endParaRPr lang="en-US"/>
          </a:p>
        </p:txBody>
      </p:sp>
    </p:spTree>
    <p:extLst>
      <p:ext uri="{BB962C8B-B14F-4D97-AF65-F5344CB8AC3E}">
        <p14:creationId xmlns:p14="http://schemas.microsoft.com/office/powerpoint/2010/main" val="3157006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ull page 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2780C9-242B-C54A-9240-5568C4F4A438}"/>
              </a:ext>
            </a:extLst>
          </p:cNvPr>
          <p:cNvSpPr>
            <a:spLocks noGrp="1"/>
          </p:cNvSpPr>
          <p:nvPr>
            <p:ph type="pic" sz="quarter" idx="13"/>
          </p:nvPr>
        </p:nvSpPr>
        <p:spPr>
          <a:xfrm>
            <a:off x="0" y="508000"/>
            <a:ext cx="12192000" cy="6350000"/>
          </a:xfrm>
          <a:solidFill>
            <a:schemeClr val="tx1"/>
          </a:solidFill>
        </p:spPr>
        <p:txBody>
          <a:bodyPr/>
          <a:lstStyle/>
          <a:p>
            <a:endParaRPr lang="en-US"/>
          </a:p>
        </p:txBody>
      </p:sp>
      <p:sp>
        <p:nvSpPr>
          <p:cNvPr id="2" name="Title 1"/>
          <p:cNvSpPr>
            <a:spLocks noGrp="1"/>
          </p:cNvSpPr>
          <p:nvPr>
            <p:ph type="title"/>
          </p:nvPr>
        </p:nvSpPr>
        <p:spPr>
          <a:xfrm>
            <a:off x="500021" y="2143323"/>
            <a:ext cx="8388099" cy="1285677"/>
          </a:xfrm>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chemeClr val="bg1"/>
                </a:solidFill>
                <a:latin typeface="Aktiv Grotesk XBold"/>
                <a:cs typeface="Aktiv Grotesk XBold"/>
              </a:rPr>
              <a:t>TENT.ORG</a:t>
            </a:r>
            <a:endParaRPr lang="en-US" sz="667" kern="0" spc="27" dirty="0">
              <a:solidFill>
                <a:schemeClr val="bg1"/>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307006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ontents_1">
    <p:spTree>
      <p:nvGrpSpPr>
        <p:cNvPr id="1" name=""/>
        <p:cNvGrpSpPr/>
        <p:nvPr/>
      </p:nvGrpSpPr>
      <p:grpSpPr>
        <a:xfrm>
          <a:off x="0" y="0"/>
          <a:ext cx="0" cy="0"/>
          <a:chOff x="0" y="0"/>
          <a:chExt cx="0" cy="0"/>
        </a:xfrm>
      </p:grpSpPr>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1302527" y="2550960"/>
            <a:ext cx="1910955" cy="2481187"/>
          </a:xfrm>
          <a:prstGeom prst="rect">
            <a:avLst/>
          </a:prstGeom>
          <a:solidFill>
            <a:srgbClr val="F0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WHY HIRE REFUGEES</a:t>
            </a:r>
          </a:p>
        </p:txBody>
      </p:sp>
      <p:cxnSp>
        <p:nvCxnSpPr>
          <p:cNvPr id="14" name="Straight Connector 13"/>
          <p:cNvCxnSpPr/>
          <p:nvPr userDrawn="1"/>
        </p:nvCxnSpPr>
        <p:spPr>
          <a:xfrm>
            <a:off x="147466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3936721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2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3236193" y="2550960"/>
            <a:ext cx="1910955" cy="2481187"/>
          </a:xfrm>
          <a:prstGeom prst="rect">
            <a:avLst/>
          </a:prstGeom>
          <a:solidFill>
            <a:srgbClr val="EEEC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3398593"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FINDING REFUGEE CANDIDATES</a:t>
            </a:r>
          </a:p>
          <a:p>
            <a:pPr algn="r">
              <a:lnSpc>
                <a:spcPct val="100000"/>
              </a:lnSpc>
            </a:pPr>
            <a:endParaRPr lang="en-US" sz="1267" spc="-13" dirty="0"/>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cxnSp>
        <p:nvCxnSpPr>
          <p:cNvPr id="27" name="Straight Connector 26">
            <a:extLst>
              <a:ext uri="{FF2B5EF4-FFF2-40B4-BE49-F238E27FC236}">
                <a16:creationId xmlns:a16="http://schemas.microsoft.com/office/drawing/2014/main" id="{5ED77F2F-30E6-3746-A6C7-982992830BF1}"/>
              </a:ext>
            </a:extLst>
          </p:cNvPr>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981D4F5-4770-5E43-9F5F-67A8B24C5FC2}"/>
              </a:ext>
            </a:extLst>
          </p:cNvPr>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16B1D23-7EF2-3448-874B-03F6E871AE43}"/>
              </a:ext>
            </a:extLst>
          </p:cNvPr>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7350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3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5147148" y="2550960"/>
            <a:ext cx="1910955" cy="2481187"/>
          </a:xfrm>
          <a:prstGeom prst="rect">
            <a:avLst/>
          </a:prstGeom>
          <a:solidFill>
            <a:srgbClr val="E9F9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85771"/>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ADAPTING YOUR HIRING PROCESS</a:t>
            </a:r>
          </a:p>
          <a:p>
            <a:pPr algn="r">
              <a:lnSpc>
                <a:spcPct val="100000"/>
              </a:lnSpc>
            </a:pPr>
            <a:endParaRPr lang="en-US" sz="1267" spc="-13" dirty="0">
              <a:solidFill>
                <a:schemeClr val="tx2"/>
              </a:solidFill>
            </a:endParaRP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1298123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4_Content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B12D0EE-B1C6-0243-9A90-0BD57CC41627}"/>
              </a:ext>
            </a:extLst>
          </p:cNvPr>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
        <p:nvSpPr>
          <p:cNvPr id="33" name="Rectangle 32">
            <a:extLst>
              <a:ext uri="{FF2B5EF4-FFF2-40B4-BE49-F238E27FC236}">
                <a16:creationId xmlns:a16="http://schemas.microsoft.com/office/drawing/2014/main" id="{8A1B8974-CFF4-40F7-AF94-DFB8993A5A47}"/>
              </a:ext>
            </a:extLst>
          </p:cNvPr>
          <p:cNvSpPr/>
          <p:nvPr userDrawn="1"/>
        </p:nvSpPr>
        <p:spPr>
          <a:xfrm>
            <a:off x="7082954" y="2550959"/>
            <a:ext cx="1910955" cy="3278339"/>
          </a:xfrm>
          <a:prstGeom prst="rect">
            <a:avLst/>
          </a:prstGeom>
          <a:solidFill>
            <a:srgbClr val="EAF4F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34" name="Title 1">
            <a:extLst>
              <a:ext uri="{FF2B5EF4-FFF2-40B4-BE49-F238E27FC236}">
                <a16:creationId xmlns:a16="http://schemas.microsoft.com/office/drawing/2014/main" id="{DCEC358B-843D-44FC-937A-D958215ACBDC}"/>
              </a:ext>
            </a:extLst>
          </p:cNvPr>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b="1" i="0" kern="0" spc="-40" baseline="0" dirty="0">
                <a:solidFill>
                  <a:srgbClr val="0A2A2E"/>
                </a:solidFill>
                <a:latin typeface="Aktiv Grotesk Black"/>
                <a:cs typeface="Aktiv Grotesk Black"/>
              </a:rPr>
              <a:t>4</a:t>
            </a:r>
          </a:p>
        </p:txBody>
      </p:sp>
      <p:cxnSp>
        <p:nvCxnSpPr>
          <p:cNvPr id="35" name="Straight Connector 34">
            <a:extLst>
              <a:ext uri="{FF2B5EF4-FFF2-40B4-BE49-F238E27FC236}">
                <a16:creationId xmlns:a16="http://schemas.microsoft.com/office/drawing/2014/main" id="{BA1C3606-2727-4C2C-A936-C484941784F7}"/>
              </a:ext>
            </a:extLst>
          </p:cNvPr>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D58906C6-9BB1-470A-8F2D-95AA34C623E9}"/>
              </a:ext>
            </a:extLst>
          </p:cNvPr>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BC8C8059-FAA4-4418-9A1E-BBDE470E58EA}"/>
              </a:ext>
            </a:extLst>
          </p:cNvPr>
          <p:cNvCxnSpPr/>
          <p:nvPr userDrawn="1"/>
        </p:nvCxnSpPr>
        <p:spPr>
          <a:xfrm>
            <a:off x="3429832" y="539390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69758044-32E0-40AB-B99B-E21835D27446}"/>
              </a:ext>
            </a:extLst>
          </p:cNvPr>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39" name="Title 1">
            <a:extLst>
              <a:ext uri="{FF2B5EF4-FFF2-40B4-BE49-F238E27FC236}">
                <a16:creationId xmlns:a16="http://schemas.microsoft.com/office/drawing/2014/main" id="{5C6065A1-503D-46AD-B807-4C01139F953D}"/>
              </a:ext>
            </a:extLst>
          </p:cNvPr>
          <p:cNvSpPr txBox="1">
            <a:spLocks/>
          </p:cNvSpPr>
          <p:nvPr userDrawn="1"/>
        </p:nvSpPr>
        <p:spPr>
          <a:xfrm>
            <a:off x="3429833" y="4148426"/>
            <a:ext cx="1514634"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B5B5B5"/>
                </a:solidFill>
                <a:latin typeface="Aktiv Grotesk XBold" panose="020B0504020202020204" pitchFamily="34" charset="0"/>
                <a:cs typeface="Aktiv Grotesk XBold" panose="020B0504020202020204" pitchFamily="34" charset="0"/>
              </a:rPr>
              <a:t>OTHER TYPES OF ORGANIZATIONS THAT CAN HELP RECRUIT REFUGEE TALENT </a:t>
            </a:r>
          </a:p>
          <a:p>
            <a:pPr algn="r">
              <a:lnSpc>
                <a:spcPct val="100000"/>
              </a:lnSpc>
            </a:pPr>
            <a:endParaRPr lang="en-US" sz="1267" b="1" i="0" kern="0" spc="-13" baseline="0" dirty="0">
              <a:solidFill>
                <a:srgbClr val="B5B5B5"/>
              </a:solidFill>
              <a:latin typeface="Aktiv Grotesk XBold" panose="020B0504020202020204" pitchFamily="34" charset="0"/>
              <a:cs typeface="Aktiv Grotesk XBold" panose="020B0504020202020204" pitchFamily="34" charset="0"/>
            </a:endParaRPr>
          </a:p>
        </p:txBody>
      </p:sp>
      <p:cxnSp>
        <p:nvCxnSpPr>
          <p:cNvPr id="40" name="Straight Connector 39">
            <a:extLst>
              <a:ext uri="{FF2B5EF4-FFF2-40B4-BE49-F238E27FC236}">
                <a16:creationId xmlns:a16="http://schemas.microsoft.com/office/drawing/2014/main" id="{21496B1A-933A-4F82-AC20-FBDA1B00DF86}"/>
              </a:ext>
            </a:extLst>
          </p:cNvPr>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0930CCA-C9FC-46CF-9CF1-D1A1407D8CAD}"/>
              </a:ext>
            </a:extLst>
          </p:cNvPr>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0D3354F-0FEF-42F4-9222-A61E0B2803CB}"/>
              </a:ext>
            </a:extLst>
          </p:cNvPr>
          <p:cNvCxnSpPr/>
          <p:nvPr userDrawn="1"/>
        </p:nvCxnSpPr>
        <p:spPr>
          <a:xfrm>
            <a:off x="5353759" y="539390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43" name="Title 1">
            <a:extLst>
              <a:ext uri="{FF2B5EF4-FFF2-40B4-BE49-F238E27FC236}">
                <a16:creationId xmlns:a16="http://schemas.microsoft.com/office/drawing/2014/main" id="{8730367C-96F7-476E-AEBC-8CACF8549BA7}"/>
              </a:ext>
            </a:extLst>
          </p:cNvPr>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45" name="Title 1">
            <a:extLst>
              <a:ext uri="{FF2B5EF4-FFF2-40B4-BE49-F238E27FC236}">
                <a16:creationId xmlns:a16="http://schemas.microsoft.com/office/drawing/2014/main" id="{C8155174-FACF-4E46-9A54-F98AFE6B0753}"/>
              </a:ext>
            </a:extLst>
          </p:cNvPr>
          <p:cNvSpPr txBox="1">
            <a:spLocks/>
          </p:cNvSpPr>
          <p:nvPr userDrawn="1"/>
        </p:nvSpPr>
        <p:spPr>
          <a:xfrm>
            <a:off x="5322520" y="4131525"/>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HOW COMPANIES CAN PREPARE FOR WORKING WITH REFUGEE ORGANIZATIONS</a:t>
            </a:r>
          </a:p>
          <a:p>
            <a:pPr algn="r">
              <a:lnSpc>
                <a:spcPct val="100000"/>
              </a:lnSpc>
            </a:pPr>
            <a:endParaRPr lang="en-US" sz="1267" spc="-13" dirty="0">
              <a:solidFill>
                <a:srgbClr val="B5B5B5"/>
              </a:solidFill>
            </a:endParaRPr>
          </a:p>
        </p:txBody>
      </p:sp>
      <p:cxnSp>
        <p:nvCxnSpPr>
          <p:cNvPr id="46" name="Straight Connector 45">
            <a:extLst>
              <a:ext uri="{FF2B5EF4-FFF2-40B4-BE49-F238E27FC236}">
                <a16:creationId xmlns:a16="http://schemas.microsoft.com/office/drawing/2014/main" id="{BBCC316A-444B-44C7-81FE-B92B9E4A056E}"/>
              </a:ext>
            </a:extLst>
          </p:cNvPr>
          <p:cNvCxnSpPr/>
          <p:nvPr userDrawn="1"/>
        </p:nvCxnSpPr>
        <p:spPr>
          <a:xfrm>
            <a:off x="7246446" y="3007073"/>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E20D678-B8ED-4B58-96D2-F5E70C3B6E55}"/>
              </a:ext>
            </a:extLst>
          </p:cNvPr>
          <p:cNvCxnSpPr/>
          <p:nvPr userDrawn="1"/>
        </p:nvCxnSpPr>
        <p:spPr>
          <a:xfrm>
            <a:off x="7246446" y="4031967"/>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CD96630C-7468-4BAF-97FC-5036784D060B}"/>
              </a:ext>
            </a:extLst>
          </p:cNvPr>
          <p:cNvCxnSpPr/>
          <p:nvPr userDrawn="1"/>
        </p:nvCxnSpPr>
        <p:spPr>
          <a:xfrm>
            <a:off x="7246446" y="5393903"/>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50" name="Title 1">
            <a:extLst>
              <a:ext uri="{FF2B5EF4-FFF2-40B4-BE49-F238E27FC236}">
                <a16:creationId xmlns:a16="http://schemas.microsoft.com/office/drawing/2014/main" id="{CDC42BBA-54AF-418A-913A-ABD5308EE71C}"/>
              </a:ext>
            </a:extLst>
          </p:cNvPr>
          <p:cNvSpPr txBox="1">
            <a:spLocks/>
          </p:cNvSpPr>
          <p:nvPr userDrawn="1"/>
        </p:nvSpPr>
        <p:spPr>
          <a:xfrm>
            <a:off x="7277685" y="4131525"/>
            <a:ext cx="150073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0A2A2E"/>
                </a:solidFill>
                <a:latin typeface="Aktiv Grotesk XBold" panose="020B0504020202020204" pitchFamily="34" charset="0"/>
                <a:cs typeface="Aktiv Grotesk XBold" panose="020B0504020202020204" pitchFamily="34" charset="0"/>
              </a:rPr>
              <a:t>TIPS FOR WORKING WITH REFUGEE ORGANIZATIONS</a:t>
            </a:r>
          </a:p>
        </p:txBody>
      </p:sp>
      <p:sp>
        <p:nvSpPr>
          <p:cNvPr id="51" name="Title 1">
            <a:extLst>
              <a:ext uri="{FF2B5EF4-FFF2-40B4-BE49-F238E27FC236}">
                <a16:creationId xmlns:a16="http://schemas.microsoft.com/office/drawing/2014/main" id="{E00733C5-C797-4DEB-8304-0BF1EA25E70B}"/>
              </a:ext>
            </a:extLst>
          </p:cNvPr>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b="1" i="0" kern="0" spc="-40" baseline="0" dirty="0">
                <a:solidFill>
                  <a:srgbClr val="B5B5B5"/>
                </a:solidFill>
                <a:latin typeface="Aktiv Grotesk Black"/>
                <a:cs typeface="Aktiv Grotesk Black"/>
              </a:rPr>
              <a:t>1</a:t>
            </a:r>
          </a:p>
        </p:txBody>
      </p:sp>
      <p:sp>
        <p:nvSpPr>
          <p:cNvPr id="52" name="Title 1">
            <a:extLst>
              <a:ext uri="{FF2B5EF4-FFF2-40B4-BE49-F238E27FC236}">
                <a16:creationId xmlns:a16="http://schemas.microsoft.com/office/drawing/2014/main" id="{65341BEB-8899-4AB8-9E8E-41194C4FCEC9}"/>
              </a:ext>
            </a:extLst>
          </p:cNvPr>
          <p:cNvSpPr txBox="1">
            <a:spLocks/>
          </p:cNvSpPr>
          <p:nvPr userDrawn="1"/>
        </p:nvSpPr>
        <p:spPr>
          <a:xfrm>
            <a:off x="1474666" y="4131525"/>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B5B5B5"/>
                </a:solidFill>
                <a:latin typeface="Aktiv Grotesk XBold" panose="020B0504020202020204" pitchFamily="34" charset="0"/>
                <a:cs typeface="Aktiv Grotesk XBold" panose="020B0504020202020204" pitchFamily="34" charset="0"/>
              </a:rPr>
              <a:t>THE NINE NATIONAL REFUGEE RESETTLEMENT AGENCIES </a:t>
            </a:r>
          </a:p>
          <a:p>
            <a:pPr algn="r">
              <a:lnSpc>
                <a:spcPct val="100000"/>
              </a:lnSpc>
            </a:pPr>
            <a:r>
              <a:rPr lang="en-US" sz="1267" b="1" i="0" kern="0" spc="-13" baseline="0" dirty="0">
                <a:solidFill>
                  <a:srgbClr val="B5B5B5"/>
                </a:solidFill>
                <a:latin typeface="Aktiv Grotesk XBold" panose="020B0504020202020204" pitchFamily="34" charset="0"/>
                <a:cs typeface="Aktiv Grotesk XBold" panose="020B0504020202020204" pitchFamily="34" charset="0"/>
              </a:rPr>
              <a:t> </a:t>
            </a:r>
          </a:p>
        </p:txBody>
      </p:sp>
      <p:cxnSp>
        <p:nvCxnSpPr>
          <p:cNvPr id="53" name="Straight Connector 52">
            <a:extLst>
              <a:ext uri="{FF2B5EF4-FFF2-40B4-BE49-F238E27FC236}">
                <a16:creationId xmlns:a16="http://schemas.microsoft.com/office/drawing/2014/main" id="{2B0DD767-22C4-49DA-B109-4877B79050A3}"/>
              </a:ext>
            </a:extLst>
          </p:cNvPr>
          <p:cNvCxnSpPr/>
          <p:nvPr userDrawn="1"/>
        </p:nvCxnSpPr>
        <p:spPr>
          <a:xfrm>
            <a:off x="1474666" y="3007073"/>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38DA8E4A-94E8-4C58-9F24-E44962FD8BB8}"/>
              </a:ext>
            </a:extLst>
          </p:cNvPr>
          <p:cNvCxnSpPr/>
          <p:nvPr userDrawn="1"/>
        </p:nvCxnSpPr>
        <p:spPr>
          <a:xfrm>
            <a:off x="1474666" y="4031967"/>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C30919D1-4532-4A39-BAE8-E7DB60F53FA4}"/>
              </a:ext>
            </a:extLst>
          </p:cNvPr>
          <p:cNvCxnSpPr/>
          <p:nvPr userDrawn="1"/>
        </p:nvCxnSpPr>
        <p:spPr>
          <a:xfrm>
            <a:off x="1579810" y="5393903"/>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3338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7826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NO grey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8977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2" y="2221779"/>
            <a:ext cx="10864928"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Tree>
    <p:extLst>
      <p:ext uri="{BB962C8B-B14F-4D97-AF65-F5344CB8AC3E}">
        <p14:creationId xmlns:p14="http://schemas.microsoft.com/office/powerpoint/2010/main" val="873171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bulleted list and pictur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
        <p:nvSpPr>
          <p:cNvPr id="10" name="Picture Placeholder 9">
            <a:extLst>
              <a:ext uri="{FF2B5EF4-FFF2-40B4-BE49-F238E27FC236}">
                <a16:creationId xmlns:a16="http://schemas.microsoft.com/office/drawing/2014/main" id="{EDF5CDA3-D25B-BE44-B6EC-E076267C5B61}"/>
              </a:ext>
            </a:extLst>
          </p:cNvPr>
          <p:cNvSpPr>
            <a:spLocks noGrp="1"/>
          </p:cNvSpPr>
          <p:nvPr>
            <p:ph type="pic" sz="quarter" idx="14"/>
          </p:nvPr>
        </p:nvSpPr>
        <p:spPr>
          <a:xfrm>
            <a:off x="7249573" y="523376"/>
            <a:ext cx="4942415" cy="6347961"/>
          </a:xfrm>
          <a:solidFill>
            <a:schemeClr val="tx1"/>
          </a:solidFill>
        </p:spPr>
        <p:txBody>
          <a:bodyPr/>
          <a:lstStyle/>
          <a:p>
            <a:endParaRPr lang="en-US"/>
          </a:p>
        </p:txBody>
      </p:sp>
    </p:spTree>
    <p:extLst>
      <p:ext uri="{BB962C8B-B14F-4D97-AF65-F5344CB8AC3E}">
        <p14:creationId xmlns:p14="http://schemas.microsoft.com/office/powerpoint/2010/main" val="2039352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4" name="Picture 3">
            <a:extLst>
              <a:ext uri="{FF2B5EF4-FFF2-40B4-BE49-F238E27FC236}">
                <a16:creationId xmlns:a16="http://schemas.microsoft.com/office/drawing/2014/main" id="{E066AC80-C288-9146-BDD8-ED4CC73D79F2}"/>
              </a:ext>
            </a:extLst>
          </p:cNvPr>
          <p:cNvPicPr>
            <a:picLocks noChangeAspect="1"/>
          </p:cNvPicPr>
          <p:nvPr userDrawn="1"/>
        </p:nvPicPr>
        <p:blipFill rotWithShape="1">
          <a:blip r:embed="rId2">
            <a:alphaModFix/>
          </a:blip>
          <a:srcRect l="12391" t="14783" r="16111" b="23977"/>
          <a:stretch/>
        </p:blipFill>
        <p:spPr>
          <a:xfrm>
            <a:off x="7249579" y="508001"/>
            <a:ext cx="4942421" cy="6349993"/>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cxnSp>
        <p:nvCxnSpPr>
          <p:cNvPr id="12" name="Straight Connector 11">
            <a:extLst>
              <a:ext uri="{FF2B5EF4-FFF2-40B4-BE49-F238E27FC236}">
                <a16:creationId xmlns:a16="http://schemas.microsoft.com/office/drawing/2014/main" id="{C95A7CB3-C65F-CF46-8960-128FB565E0D7}"/>
              </a:ext>
            </a:extLst>
          </p:cNvPr>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7675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Contents_1">
    <p:spTree>
      <p:nvGrpSpPr>
        <p:cNvPr id="1" name=""/>
        <p:cNvGrpSpPr/>
        <p:nvPr/>
      </p:nvGrpSpPr>
      <p:grpSpPr>
        <a:xfrm>
          <a:off x="0" y="0"/>
          <a:ext cx="0" cy="0"/>
          <a:chOff x="0" y="0"/>
          <a:chExt cx="0" cy="0"/>
        </a:xfrm>
      </p:grpSpPr>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1302527" y="2550959"/>
            <a:ext cx="1910955" cy="3278339"/>
          </a:xfrm>
          <a:prstGeom prst="rect">
            <a:avLst/>
          </a:prstGeom>
          <a:solidFill>
            <a:srgbClr val="EAF4F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latin typeface="Arial Black" panose="020B0A04020102020204" pitchFamily="34" charset="0"/>
            </a:endParaRPr>
          </a:p>
        </p:txBody>
      </p:sp>
      <p:sp>
        <p:nvSpPr>
          <p:cNvPr id="2" name="Title 1"/>
          <p:cNvSpPr>
            <a:spLocks noGrp="1"/>
          </p:cNvSpPr>
          <p:nvPr>
            <p:ph type="title" hasCustomPrompt="1"/>
          </p:nvPr>
        </p:nvSpPr>
        <p:spPr/>
        <p:txBody>
          <a:bodyPr/>
          <a:lstStyle>
            <a:lvl1pPr>
              <a:defRPr/>
            </a:lvl1p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429832" y="539390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2</a:t>
            </a:r>
          </a:p>
        </p:txBody>
      </p:sp>
      <p:sp>
        <p:nvSpPr>
          <p:cNvPr id="13" name="Title 1"/>
          <p:cNvSpPr txBox="1">
            <a:spLocks/>
          </p:cNvSpPr>
          <p:nvPr userDrawn="1"/>
        </p:nvSpPr>
        <p:spPr>
          <a:xfrm>
            <a:off x="3385621" y="4148426"/>
            <a:ext cx="1558846"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OTHER TYPES OF ORGANIZATIONS THAT CAN HELP RECRUIT REFUGEE TALENT </a:t>
            </a:r>
          </a:p>
          <a:p>
            <a:pPr algn="r">
              <a:lnSpc>
                <a:spcPct val="100000"/>
              </a:lnSpc>
            </a:pPr>
            <a:endParaRPr lang="en-US" sz="1267" b="1" i="0" kern="0" spc="-13" baseline="0" dirty="0">
              <a:solidFill>
                <a:srgbClr val="B5B5B5"/>
              </a:solidFill>
              <a:latin typeface="Arial Black" panose="020B0A04020102020204" pitchFamily="34" charset="0"/>
              <a:cs typeface="Aktiv Grotesk XBold" panose="020B0504020202020204" pitchFamily="34" charset="0"/>
            </a:endParaRPr>
          </a:p>
        </p:txBody>
      </p:sp>
      <p:sp>
        <p:nvSpPr>
          <p:cNvPr id="11" name="Title 1"/>
          <p:cNvSpPr txBox="1">
            <a:spLocks/>
          </p:cNvSpPr>
          <p:nvPr userDrawn="1"/>
        </p:nvSpPr>
        <p:spPr>
          <a:xfrm>
            <a:off x="1474666" y="4131525"/>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latin typeface="Arial Black" panose="020B0A04020102020204" pitchFamily="34" charset="0"/>
              </a:rPr>
              <a:t>THE NINE NATIONAL REFUGEE RESETTLEMENT AGENCIES </a:t>
            </a:r>
          </a:p>
          <a:p>
            <a:pPr algn="r">
              <a:lnSpc>
                <a:spcPct val="100000"/>
              </a:lnSpc>
            </a:pPr>
            <a:r>
              <a:rPr lang="en-US" sz="1267" spc="-13" dirty="0">
                <a:latin typeface="Arial Black" panose="020B0A04020102020204" pitchFamily="34" charset="0"/>
              </a:rPr>
              <a:t> </a:t>
            </a:r>
          </a:p>
        </p:txBody>
      </p:sp>
      <p:cxnSp>
        <p:nvCxnSpPr>
          <p:cNvPr id="14" name="Straight Connector 13"/>
          <p:cNvCxnSpPr/>
          <p:nvPr userDrawn="1"/>
        </p:nvCxnSpPr>
        <p:spPr>
          <a:xfrm>
            <a:off x="147466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579810" y="539390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rial Black" panose="020B0A04020102020204" pitchFamily="34" charset="0"/>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53759" y="539390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3</a:t>
            </a:r>
          </a:p>
        </p:txBody>
      </p:sp>
      <p:sp>
        <p:nvSpPr>
          <p:cNvPr id="26" name="Title 1"/>
          <p:cNvSpPr txBox="1">
            <a:spLocks/>
          </p:cNvSpPr>
          <p:nvPr userDrawn="1"/>
        </p:nvSpPr>
        <p:spPr>
          <a:xfrm>
            <a:off x="5322520" y="4131525"/>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latin typeface="Arial Black" panose="020B0A04020102020204" pitchFamily="34" charset="0"/>
              </a:rPr>
              <a:t>HOW COMPANIES CAN PREPARE FOR WORKING WITH REFUGEE ORGANIZATIONS</a:t>
            </a:r>
          </a:p>
          <a:p>
            <a:pPr algn="r">
              <a:lnSpc>
                <a:spcPct val="100000"/>
              </a:lnSpc>
            </a:pPr>
            <a:endParaRPr lang="en-US" sz="1267" spc="-13" dirty="0">
              <a:solidFill>
                <a:srgbClr val="B5B5B5"/>
              </a:solidFill>
              <a:latin typeface="Arial Black" panose="020B0A04020102020204" pitchFamily="34" charset="0"/>
            </a:endParaRP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cxnSp>
        <p:nvCxnSpPr>
          <p:cNvPr id="32" name="Straight Connector 31">
            <a:extLst>
              <a:ext uri="{FF2B5EF4-FFF2-40B4-BE49-F238E27FC236}">
                <a16:creationId xmlns:a16="http://schemas.microsoft.com/office/drawing/2014/main" id="{7D416B72-C5D2-4E55-9E66-5888D24D815F}"/>
              </a:ext>
            </a:extLst>
          </p:cNvPr>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12EEF6EE-40D1-4D9B-A409-32AD54B248BC}"/>
              </a:ext>
            </a:extLst>
          </p:cNvPr>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DA0746B-B670-4F97-BE25-1DD945E22CDB}"/>
              </a:ext>
            </a:extLst>
          </p:cNvPr>
          <p:cNvCxnSpPr/>
          <p:nvPr userDrawn="1"/>
        </p:nvCxnSpPr>
        <p:spPr>
          <a:xfrm>
            <a:off x="7246446" y="539390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5" name="Title 1">
            <a:extLst>
              <a:ext uri="{FF2B5EF4-FFF2-40B4-BE49-F238E27FC236}">
                <a16:creationId xmlns:a16="http://schemas.microsoft.com/office/drawing/2014/main" id="{7ECB0BC0-815C-4221-A1C2-5B29C747F448}"/>
              </a:ext>
            </a:extLst>
          </p:cNvPr>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4</a:t>
            </a:r>
          </a:p>
        </p:txBody>
      </p:sp>
      <p:sp>
        <p:nvSpPr>
          <p:cNvPr id="36" name="Title 1">
            <a:extLst>
              <a:ext uri="{FF2B5EF4-FFF2-40B4-BE49-F238E27FC236}">
                <a16:creationId xmlns:a16="http://schemas.microsoft.com/office/drawing/2014/main" id="{C4EC20ED-C22F-43D0-A4AC-0B014B5A4562}"/>
              </a:ext>
            </a:extLst>
          </p:cNvPr>
          <p:cNvSpPr txBox="1">
            <a:spLocks/>
          </p:cNvSpPr>
          <p:nvPr userDrawn="1"/>
        </p:nvSpPr>
        <p:spPr>
          <a:xfrm>
            <a:off x="7277685" y="4131525"/>
            <a:ext cx="150073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latin typeface="Arial Black" panose="020B0A04020102020204" pitchFamily="34" charset="0"/>
              </a:rPr>
              <a:t>TIPS FOR WORKING WITH REFUGEE ORGANIZATIONS</a:t>
            </a:r>
          </a:p>
        </p:txBody>
      </p:sp>
    </p:spTree>
    <p:extLst>
      <p:ext uri="{BB962C8B-B14F-4D97-AF65-F5344CB8AC3E}">
        <p14:creationId xmlns:p14="http://schemas.microsoft.com/office/powerpoint/2010/main" val="3262304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66F9FF-9D16-1444-9E0E-0DAC7B4C7C4A}"/>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27E3C78-59FC-CA4B-8B07-7A088768F357}"/>
              </a:ext>
            </a:extLst>
          </p:cNvPr>
          <p:cNvPicPr>
            <a:picLocks noChangeAspect="1"/>
          </p:cNvPicPr>
          <p:nvPr userDrawn="1"/>
        </p:nvPicPr>
        <p:blipFill rotWithShape="1">
          <a:blip r:embed="rId2">
            <a:alphaModFix/>
          </a:blip>
          <a:srcRect l="7367" r="13754"/>
          <a:stretch/>
        </p:blipFill>
        <p:spPr>
          <a:xfrm>
            <a:off x="4084497" y="1"/>
            <a:ext cx="8107503" cy="6857999"/>
          </a:xfrm>
          <a:prstGeom prst="rect">
            <a:avLst/>
          </a:prstGeom>
        </p:spPr>
      </p:pic>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
        <p:nvSpPr>
          <p:cNvPr id="12" name="Slide Number Placeholder 5">
            <a:extLst>
              <a:ext uri="{FF2B5EF4-FFF2-40B4-BE49-F238E27FC236}">
                <a16:creationId xmlns:a16="http://schemas.microsoft.com/office/drawing/2014/main" id="{546BA0B8-744D-5A46-A99D-8D1FC2087E23}"/>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3" name="Picture 12" descr="tiny-triangles.png">
            <a:extLst>
              <a:ext uri="{FF2B5EF4-FFF2-40B4-BE49-F238E27FC236}">
                <a16:creationId xmlns:a16="http://schemas.microsoft.com/office/drawing/2014/main" id="{EB1150B2-E064-F342-9F26-B2023B4F82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Tree>
    <p:extLst>
      <p:ext uri="{BB962C8B-B14F-4D97-AF65-F5344CB8AC3E}">
        <p14:creationId xmlns:p14="http://schemas.microsoft.com/office/powerpoint/2010/main" val="5569772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_picture plac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4AB58-4EF4-8C48-B27A-B64BF60EE673}"/>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Slide Number Placeholder 5">
            <a:extLst>
              <a:ext uri="{FF2B5EF4-FFF2-40B4-BE49-F238E27FC236}">
                <a16:creationId xmlns:a16="http://schemas.microsoft.com/office/drawing/2014/main" id="{A236B4D5-B814-A048-A71A-89ADDBDDC94F}"/>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2" name="Picture 11" descr="tiny-triangles.png">
            <a:extLst>
              <a:ext uri="{FF2B5EF4-FFF2-40B4-BE49-F238E27FC236}">
                <a16:creationId xmlns:a16="http://schemas.microsoft.com/office/drawing/2014/main" id="{58F564A5-07DD-2C43-A5F1-6C39CAEF0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
        <p:nvSpPr>
          <p:cNvPr id="7" name="Picture Placeholder 6">
            <a:extLst>
              <a:ext uri="{FF2B5EF4-FFF2-40B4-BE49-F238E27FC236}">
                <a16:creationId xmlns:a16="http://schemas.microsoft.com/office/drawing/2014/main" id="{997C15E3-1DA5-AC4E-A068-B6558C62996A}"/>
              </a:ext>
            </a:extLst>
          </p:cNvPr>
          <p:cNvSpPr>
            <a:spLocks noGrp="1"/>
          </p:cNvSpPr>
          <p:nvPr>
            <p:ph type="pic" sz="quarter" idx="13"/>
          </p:nvPr>
        </p:nvSpPr>
        <p:spPr>
          <a:xfrm>
            <a:off x="4068869" y="0"/>
            <a:ext cx="8123131" cy="6858000"/>
          </a:xfrm>
          <a:solidFill>
            <a:schemeClr val="tx1"/>
          </a:solidFill>
        </p:spPr>
        <p:txBody>
          <a:bodyPr/>
          <a:lstStyle/>
          <a:p>
            <a:endParaRPr lang="en-US"/>
          </a:p>
        </p:txBody>
      </p:sp>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Tree>
    <p:extLst>
      <p:ext uri="{BB962C8B-B14F-4D97-AF65-F5344CB8AC3E}">
        <p14:creationId xmlns:p14="http://schemas.microsoft.com/office/powerpoint/2010/main" val="4255110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Grey_Triangles">
    <p:spTree>
      <p:nvGrpSpPr>
        <p:cNvPr id="1" name=""/>
        <p:cNvGrpSpPr/>
        <p:nvPr/>
      </p:nvGrpSpPr>
      <p:grpSpPr>
        <a:xfrm>
          <a:off x="0" y="0"/>
          <a:ext cx="0" cy="0"/>
          <a:chOff x="0" y="0"/>
          <a:chExt cx="0" cy="0"/>
        </a:xfrm>
      </p:grpSpPr>
      <p:sp>
        <p:nvSpPr>
          <p:cNvPr id="15" name="Rectangle 14"/>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object 15"/>
          <p:cNvSpPr/>
          <p:nvPr userDrawn="1"/>
        </p:nvSpPr>
        <p:spPr>
          <a:xfrm>
            <a:off x="9921641" y="5396526"/>
            <a:ext cx="1762564" cy="1467684"/>
          </a:xfrm>
          <a:custGeom>
            <a:avLst/>
            <a:gdLst/>
            <a:ahLst/>
            <a:cxnLst/>
            <a:rect l="l" t="t" r="r" b="b"/>
            <a:pathLst>
              <a:path w="2906394" h="2418079">
                <a:moveTo>
                  <a:pt x="1456165" y="0"/>
                </a:moveTo>
                <a:lnTo>
                  <a:pt x="0" y="2417518"/>
                </a:lnTo>
                <a:lnTo>
                  <a:pt x="2906058" y="2417518"/>
                </a:lnTo>
                <a:lnTo>
                  <a:pt x="1456165" y="0"/>
                </a:lnTo>
                <a:close/>
              </a:path>
            </a:pathLst>
          </a:custGeom>
          <a:solidFill>
            <a:srgbClr val="FC7A99">
              <a:alpha val="9999"/>
            </a:srgbClr>
          </a:solidFill>
        </p:spPr>
        <p:txBody>
          <a:bodyPr wrap="square" lIns="0" tIns="0" rIns="0" bIns="0" rtlCol="0"/>
          <a:lstStyle/>
          <a:p>
            <a:endParaRPr sz="2400"/>
          </a:p>
        </p:txBody>
      </p:sp>
      <p:sp>
        <p:nvSpPr>
          <p:cNvPr id="9" name="object 16"/>
          <p:cNvSpPr/>
          <p:nvPr userDrawn="1"/>
        </p:nvSpPr>
        <p:spPr>
          <a:xfrm>
            <a:off x="7278094" y="4662847"/>
            <a:ext cx="2643653" cy="2201140"/>
          </a:xfrm>
          <a:custGeom>
            <a:avLst/>
            <a:gdLst/>
            <a:ahLst/>
            <a:cxnLst/>
            <a:rect l="l" t="t" r="r" b="b"/>
            <a:pathLst>
              <a:path w="4359275" h="3626484">
                <a:moveTo>
                  <a:pt x="2184268" y="0"/>
                </a:moveTo>
                <a:lnTo>
                  <a:pt x="0" y="3626287"/>
                </a:lnTo>
                <a:lnTo>
                  <a:pt x="4359102" y="3626287"/>
                </a:lnTo>
                <a:lnTo>
                  <a:pt x="2184268" y="0"/>
                </a:lnTo>
                <a:close/>
              </a:path>
            </a:pathLst>
          </a:custGeom>
          <a:solidFill>
            <a:srgbClr val="72CCE0">
              <a:alpha val="9999"/>
            </a:srgbClr>
          </a:solidFill>
        </p:spPr>
        <p:txBody>
          <a:bodyPr wrap="square" lIns="0" tIns="0" rIns="0" bIns="0" rtlCol="0"/>
          <a:lstStyle/>
          <a:p>
            <a:endParaRPr sz="2400"/>
          </a:p>
        </p:txBody>
      </p:sp>
      <p:sp>
        <p:nvSpPr>
          <p:cNvPr id="10" name="object 17"/>
          <p:cNvSpPr/>
          <p:nvPr userDrawn="1"/>
        </p:nvSpPr>
        <p:spPr>
          <a:xfrm>
            <a:off x="11684000" y="6019766"/>
            <a:ext cx="508321" cy="844457"/>
          </a:xfrm>
          <a:custGeom>
            <a:avLst/>
            <a:gdLst/>
            <a:ahLst/>
            <a:cxnLst/>
            <a:rect l="l" t="t" r="r" b="b"/>
            <a:pathLst>
              <a:path w="838200" h="1391284">
                <a:moveTo>
                  <a:pt x="837671" y="0"/>
                </a:moveTo>
                <a:lnTo>
                  <a:pt x="0" y="1390698"/>
                </a:lnTo>
                <a:lnTo>
                  <a:pt x="837671" y="1390698"/>
                </a:lnTo>
                <a:lnTo>
                  <a:pt x="837671" y="0"/>
                </a:lnTo>
                <a:close/>
              </a:path>
            </a:pathLst>
          </a:custGeom>
          <a:solidFill>
            <a:srgbClr val="776DBC">
              <a:alpha val="9999"/>
            </a:srgbClr>
          </a:solidFill>
        </p:spPr>
        <p:txBody>
          <a:bodyPr wrap="square" lIns="0" tIns="0" rIns="0" bIns="0" rtlCol="0"/>
          <a:lstStyle/>
          <a:p>
            <a:endParaRPr sz="2400"/>
          </a:p>
        </p:txBody>
      </p:sp>
      <p:sp>
        <p:nvSpPr>
          <p:cNvPr id="11" name="object 18"/>
          <p:cNvSpPr/>
          <p:nvPr userDrawn="1"/>
        </p:nvSpPr>
        <p:spPr>
          <a:xfrm>
            <a:off x="10802825" y="3929179"/>
            <a:ext cx="1389411" cy="1467684"/>
          </a:xfrm>
          <a:custGeom>
            <a:avLst/>
            <a:gdLst/>
            <a:ahLst/>
            <a:cxnLst/>
            <a:rect l="l" t="t" r="r" b="b"/>
            <a:pathLst>
              <a:path w="2291080" h="2418079">
                <a:moveTo>
                  <a:pt x="1456165" y="0"/>
                </a:moveTo>
                <a:lnTo>
                  <a:pt x="0" y="2417518"/>
                </a:lnTo>
                <a:lnTo>
                  <a:pt x="2290691" y="2417518"/>
                </a:lnTo>
                <a:lnTo>
                  <a:pt x="2290691" y="1391469"/>
                </a:lnTo>
                <a:lnTo>
                  <a:pt x="1456165" y="0"/>
                </a:lnTo>
                <a:close/>
              </a:path>
            </a:pathLst>
          </a:custGeom>
          <a:solidFill>
            <a:srgbClr val="05426B">
              <a:alpha val="9999"/>
            </a:srgbClr>
          </a:solidFill>
        </p:spPr>
        <p:txBody>
          <a:bodyPr wrap="square" lIns="0" tIns="0" rIns="0" bIns="0" rtlCol="0"/>
          <a:lstStyle/>
          <a:p>
            <a:endParaRPr sz="2400"/>
          </a:p>
        </p:txBody>
      </p:sp>
      <p:sp>
        <p:nvSpPr>
          <p:cNvPr id="12" name="object 19"/>
          <p:cNvSpPr/>
          <p:nvPr userDrawn="1"/>
        </p:nvSpPr>
        <p:spPr>
          <a:xfrm>
            <a:off x="9639300" y="4427778"/>
            <a:ext cx="1163747" cy="968949"/>
          </a:xfrm>
          <a:custGeom>
            <a:avLst/>
            <a:gdLst/>
            <a:ahLst/>
            <a:cxnLst/>
            <a:rect l="l" t="t" r="r" b="b"/>
            <a:pathLst>
              <a:path w="1918969" h="1596390">
                <a:moveTo>
                  <a:pt x="961363" y="0"/>
                </a:moveTo>
                <a:lnTo>
                  <a:pt x="0" y="1596056"/>
                </a:lnTo>
                <a:lnTo>
                  <a:pt x="1918580" y="1596056"/>
                </a:lnTo>
                <a:lnTo>
                  <a:pt x="961363" y="0"/>
                </a:lnTo>
                <a:close/>
              </a:path>
            </a:pathLst>
          </a:custGeom>
          <a:solidFill>
            <a:srgbClr val="00C6C4">
              <a:alpha val="9999"/>
            </a:srgbClr>
          </a:solidFill>
        </p:spPr>
        <p:txBody>
          <a:bodyPr wrap="square" lIns="0" tIns="0" rIns="0" bIns="0" rtlCol="0"/>
          <a:lstStyle/>
          <a:p>
            <a:endParaRPr sz="2400"/>
          </a:p>
        </p:txBody>
      </p:sp>
      <p:sp>
        <p:nvSpPr>
          <p:cNvPr id="13" name="object 20"/>
          <p:cNvSpPr/>
          <p:nvPr userDrawn="1"/>
        </p:nvSpPr>
        <p:spPr>
          <a:xfrm>
            <a:off x="11684000" y="3085900"/>
            <a:ext cx="508321" cy="843301"/>
          </a:xfrm>
          <a:custGeom>
            <a:avLst/>
            <a:gdLst/>
            <a:ahLst/>
            <a:cxnLst/>
            <a:rect l="l" t="t" r="r" b="b"/>
            <a:pathLst>
              <a:path w="838200" h="1389379">
                <a:moveTo>
                  <a:pt x="836854" y="0"/>
                </a:moveTo>
                <a:lnTo>
                  <a:pt x="0" y="1389339"/>
                </a:lnTo>
                <a:lnTo>
                  <a:pt x="837671" y="1389339"/>
                </a:lnTo>
                <a:lnTo>
                  <a:pt x="837671" y="1363"/>
                </a:lnTo>
                <a:lnTo>
                  <a:pt x="836854" y="0"/>
                </a:lnTo>
                <a:close/>
              </a:path>
            </a:pathLst>
          </a:custGeom>
          <a:solidFill>
            <a:srgbClr val="72CCE0">
              <a:alpha val="9999"/>
            </a:srgbClr>
          </a:solidFill>
        </p:spPr>
        <p:txBody>
          <a:bodyPr wrap="square" lIns="0" tIns="0" rIns="0" bIns="0" rtlCol="0"/>
          <a:lstStyle/>
          <a:p>
            <a:endParaRPr sz="2400"/>
          </a:p>
        </p:txBody>
      </p:sp>
      <p:sp>
        <p:nvSpPr>
          <p:cNvPr id="14" name="object 21"/>
          <p:cNvSpPr/>
          <p:nvPr userDrawn="1"/>
        </p:nvSpPr>
        <p:spPr>
          <a:xfrm>
            <a:off x="10221061" y="3965791"/>
            <a:ext cx="549911" cy="457880"/>
          </a:xfrm>
          <a:custGeom>
            <a:avLst/>
            <a:gdLst/>
            <a:ahLst/>
            <a:cxnLst/>
            <a:rect l="l" t="t" r="r" b="b"/>
            <a:pathLst>
              <a:path w="906780" h="754379">
                <a:moveTo>
                  <a:pt x="454111" y="0"/>
                </a:moveTo>
                <a:lnTo>
                  <a:pt x="0" y="753903"/>
                </a:lnTo>
                <a:lnTo>
                  <a:pt x="906255" y="753903"/>
                </a:lnTo>
                <a:lnTo>
                  <a:pt x="454111" y="0"/>
                </a:lnTo>
                <a:close/>
              </a:path>
            </a:pathLst>
          </a:custGeom>
          <a:solidFill>
            <a:srgbClr val="72CCE0">
              <a:alpha val="9999"/>
            </a:srgbClr>
          </a:solidFill>
        </p:spPr>
        <p:txBody>
          <a:bodyPr wrap="square" lIns="0" tIns="0" rIns="0" bIns="0" rtlCol="0"/>
          <a:lstStyle/>
          <a:p>
            <a:endParaRPr sz="2400"/>
          </a:p>
        </p:txBody>
      </p:sp>
      <p:cxnSp>
        <p:nvCxnSpPr>
          <p:cNvPr id="16" name="Straight Connector 15"/>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1328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0053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Lilac">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ECF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5717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Turquois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5FA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40982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ink">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FFEF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8515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and Callout box">
    <p:spTree>
      <p:nvGrpSpPr>
        <p:cNvPr id="1" name=""/>
        <p:cNvGrpSpPr/>
        <p:nvPr/>
      </p:nvGrpSpPr>
      <p:grpSpPr>
        <a:xfrm>
          <a:off x="0" y="0"/>
          <a:ext cx="0" cy="0"/>
          <a:chOff x="0" y="0"/>
          <a:chExt cx="0" cy="0"/>
        </a:xfrm>
      </p:grpSpPr>
      <p:sp>
        <p:nvSpPr>
          <p:cNvPr id="8" name="Rectangle 7"/>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1" name="Picture Placeholder 10"/>
          <p:cNvSpPr>
            <a:spLocks noGrp="1"/>
          </p:cNvSpPr>
          <p:nvPr>
            <p:ph type="pic" sz="quarter" idx="13" hasCustomPrompt="1"/>
          </p:nvPr>
        </p:nvSpPr>
        <p:spPr>
          <a:xfrm>
            <a:off x="3411568" y="897468"/>
            <a:ext cx="8254405" cy="5465233"/>
          </a:xfrm>
          <a:solidFill>
            <a:schemeClr val="bg1"/>
          </a:solidFill>
        </p:spPr>
        <p:txBody>
          <a:bodyPr/>
          <a:lstStyle>
            <a:lvl1pPr>
              <a:defRPr baseline="0"/>
            </a:lvl1pPr>
          </a:lstStyle>
          <a:p>
            <a:r>
              <a:rPr lang="en-US" dirty="0"/>
              <a:t>Click to add photo</a:t>
            </a:r>
          </a:p>
        </p:txBody>
      </p:sp>
      <p:sp>
        <p:nvSpPr>
          <p:cNvPr id="3" name="Content Placeholder 2"/>
          <p:cNvSpPr>
            <a:spLocks noGrp="1"/>
          </p:cNvSpPr>
          <p:nvPr>
            <p:ph idx="1" hasCustomPrompt="1"/>
          </p:nvPr>
        </p:nvSpPr>
        <p:spPr>
          <a:xfrm>
            <a:off x="514272" y="1773503"/>
            <a:ext cx="5200437" cy="3717879"/>
          </a:xfrm>
          <a:solidFill>
            <a:schemeClr val="tx1"/>
          </a:solidFill>
        </p:spPr>
        <p:txBody>
          <a:bodyPr lIns="252000" tIns="252000" rIns="252000" bIns="252000" anchor="ctr"/>
          <a:lstStyle>
            <a:lvl1pPr>
              <a:defRPr sz="2400" baseline="0">
                <a:solidFill>
                  <a:srgbClr val="FFFFFF"/>
                </a:solidFill>
              </a:defRPr>
            </a:lvl1pPr>
          </a:lstStyle>
          <a:p>
            <a:pPr lvl="0"/>
            <a:r>
              <a:rPr lang="en-US" dirty="0"/>
              <a:t>Click to add text</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Isosceles Triangle 4"/>
          <p:cNvSpPr/>
          <p:nvPr userDrawn="1"/>
        </p:nvSpPr>
        <p:spPr>
          <a:xfrm>
            <a:off x="5415899" y="4445405"/>
            <a:ext cx="610068" cy="52592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3971604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up Colour block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391F5DE-EE65-EE43-967F-D530E8AA69E7}"/>
              </a:ext>
            </a:extLst>
          </p:cNvPr>
          <p:cNvSpPr/>
          <p:nvPr userDrawn="1"/>
        </p:nvSpPr>
        <p:spPr>
          <a:xfrm>
            <a:off x="1" y="1793680"/>
            <a:ext cx="4044937" cy="50643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1" name="Rectangle 20">
            <a:extLst>
              <a:ext uri="{FF2B5EF4-FFF2-40B4-BE49-F238E27FC236}">
                <a16:creationId xmlns:a16="http://schemas.microsoft.com/office/drawing/2014/main" id="{FDB09662-7320-EF44-971D-6C418034F6C0}"/>
              </a:ext>
            </a:extLst>
          </p:cNvPr>
          <p:cNvSpPr/>
          <p:nvPr userDrawn="1"/>
        </p:nvSpPr>
        <p:spPr>
          <a:xfrm>
            <a:off x="4044778" y="1793680"/>
            <a:ext cx="4102125" cy="50643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2" name="Rectangle 21">
            <a:extLst>
              <a:ext uri="{FF2B5EF4-FFF2-40B4-BE49-F238E27FC236}">
                <a16:creationId xmlns:a16="http://schemas.microsoft.com/office/drawing/2014/main" id="{D76097AC-009D-164D-A93E-00907AFD2056}"/>
              </a:ext>
            </a:extLst>
          </p:cNvPr>
          <p:cNvSpPr/>
          <p:nvPr userDrawn="1"/>
        </p:nvSpPr>
        <p:spPr>
          <a:xfrm>
            <a:off x="8146984" y="1793680"/>
            <a:ext cx="4044937"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6" name="Rectangle 15"/>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429187" y="2222309"/>
            <a:ext cx="354467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288733" y="2222309"/>
            <a:ext cx="354491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2695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up Colour blocks grey">
    <p:spTree>
      <p:nvGrpSpPr>
        <p:cNvPr id="1" name=""/>
        <p:cNvGrpSpPr/>
        <p:nvPr/>
      </p:nvGrpSpPr>
      <p:grpSpPr>
        <a:xfrm>
          <a:off x="0" y="0"/>
          <a:ext cx="0" cy="0"/>
          <a:chOff x="0" y="0"/>
          <a:chExt cx="0" cy="0"/>
        </a:xfrm>
      </p:grpSpPr>
      <p:sp>
        <p:nvSpPr>
          <p:cNvPr id="16" name="Rectangle 15"/>
          <p:cNvSpPr/>
          <p:nvPr userDrawn="1"/>
        </p:nvSpPr>
        <p:spPr>
          <a:xfrm>
            <a:off x="0" y="508001"/>
            <a:ext cx="12192000" cy="12856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Rectangle 7"/>
          <p:cNvSpPr/>
          <p:nvPr userDrawn="1"/>
        </p:nvSpPr>
        <p:spPr>
          <a:xfrm>
            <a:off x="1" y="1793680"/>
            <a:ext cx="4186499" cy="5064321"/>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Rectangle 4"/>
          <p:cNvSpPr/>
          <p:nvPr userDrawn="1"/>
        </p:nvSpPr>
        <p:spPr>
          <a:xfrm>
            <a:off x="4186499" y="1793680"/>
            <a:ext cx="3833703" cy="5064321"/>
          </a:xfrm>
          <a:prstGeom prst="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9" name="Rectangle 8"/>
          <p:cNvSpPr/>
          <p:nvPr userDrawn="1"/>
        </p:nvSpPr>
        <p:spPr>
          <a:xfrm>
            <a:off x="8020202" y="1793680"/>
            <a:ext cx="4171799"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500022" y="2222309"/>
            <a:ext cx="368674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020202" y="2222309"/>
            <a:ext cx="368674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5778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1_Contents_1">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EA59C53D-CE21-474F-B5A0-8BB89B2F42B6}"/>
              </a:ext>
            </a:extLst>
          </p:cNvPr>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b="1" i="0" kern="0" spc="-40" baseline="0" dirty="0">
                <a:solidFill>
                  <a:srgbClr val="B5B5B5"/>
                </a:solidFill>
                <a:latin typeface="Arial Black" panose="020B0A04020102020204" pitchFamily="34" charset="0"/>
                <a:cs typeface="Aktiv Grotesk Black"/>
              </a:rPr>
              <a:t>1</a:t>
            </a:r>
          </a:p>
        </p:txBody>
      </p:sp>
      <p:sp>
        <p:nvSpPr>
          <p:cNvPr id="34" name="Rectangle 33">
            <a:extLst>
              <a:ext uri="{FF2B5EF4-FFF2-40B4-BE49-F238E27FC236}">
                <a16:creationId xmlns:a16="http://schemas.microsoft.com/office/drawing/2014/main" id="{21B36099-2412-418D-A958-7C09624FC028}"/>
              </a:ext>
            </a:extLst>
          </p:cNvPr>
          <p:cNvSpPr/>
          <p:nvPr userDrawn="1"/>
        </p:nvSpPr>
        <p:spPr>
          <a:xfrm>
            <a:off x="3222538" y="2550959"/>
            <a:ext cx="1910955" cy="3278339"/>
          </a:xfrm>
          <a:prstGeom prst="rect">
            <a:avLst/>
          </a:prstGeom>
          <a:solidFill>
            <a:srgbClr val="EAF4F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latin typeface="Arial Black" panose="020B0A04020102020204" pitchFamily="34" charset="0"/>
            </a:endParaRPr>
          </a:p>
        </p:txBody>
      </p:sp>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cxnSp>
        <p:nvCxnSpPr>
          <p:cNvPr id="35" name="Straight Connector 34">
            <a:extLst>
              <a:ext uri="{FF2B5EF4-FFF2-40B4-BE49-F238E27FC236}">
                <a16:creationId xmlns:a16="http://schemas.microsoft.com/office/drawing/2014/main" id="{7BBFBA5E-B6D5-494B-9244-3D3F1B0C25FD}"/>
              </a:ext>
            </a:extLst>
          </p:cNvPr>
          <p:cNvCxnSpPr/>
          <p:nvPr userDrawn="1"/>
        </p:nvCxnSpPr>
        <p:spPr>
          <a:xfrm>
            <a:off x="3398593" y="3007073"/>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DDA4653-E22B-4015-A720-BD5B5B6B0BDD}"/>
              </a:ext>
            </a:extLst>
          </p:cNvPr>
          <p:cNvCxnSpPr/>
          <p:nvPr userDrawn="1"/>
        </p:nvCxnSpPr>
        <p:spPr>
          <a:xfrm>
            <a:off x="3398593" y="4031967"/>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DD2A3B0-12CF-4068-AEF0-122B95E9FEFA}"/>
              </a:ext>
            </a:extLst>
          </p:cNvPr>
          <p:cNvCxnSpPr/>
          <p:nvPr userDrawn="1"/>
        </p:nvCxnSpPr>
        <p:spPr>
          <a:xfrm>
            <a:off x="3429832" y="5393903"/>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18886486-2171-49E1-B67F-F621AAF16E72}"/>
              </a:ext>
            </a:extLst>
          </p:cNvPr>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b="1" i="0" kern="0" spc="-40" baseline="0" dirty="0">
                <a:solidFill>
                  <a:srgbClr val="0A2A2E"/>
                </a:solidFill>
                <a:latin typeface="Arial Black" panose="020B0A04020102020204" pitchFamily="34" charset="0"/>
                <a:cs typeface="Aktiv Grotesk Black"/>
              </a:rPr>
              <a:t>2</a:t>
            </a:r>
          </a:p>
        </p:txBody>
      </p:sp>
      <p:sp>
        <p:nvSpPr>
          <p:cNvPr id="39" name="Title 1">
            <a:extLst>
              <a:ext uri="{FF2B5EF4-FFF2-40B4-BE49-F238E27FC236}">
                <a16:creationId xmlns:a16="http://schemas.microsoft.com/office/drawing/2014/main" id="{C80D82F1-2006-4548-AD9C-DC55B1AF6D34}"/>
              </a:ext>
            </a:extLst>
          </p:cNvPr>
          <p:cNvSpPr txBox="1">
            <a:spLocks/>
          </p:cNvSpPr>
          <p:nvPr userDrawn="1"/>
        </p:nvSpPr>
        <p:spPr>
          <a:xfrm>
            <a:off x="3398593" y="4148426"/>
            <a:ext cx="1545874"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0A2A2E"/>
                </a:solidFill>
                <a:latin typeface="Arial Black" panose="020B0A04020102020204" pitchFamily="34" charset="0"/>
                <a:cs typeface="Aktiv Grotesk XBold" panose="020B0504020202020204" pitchFamily="34" charset="0"/>
              </a:rPr>
              <a:t>OTHER TYPES OF ORGANIZATIONS THAT CAN HELP RECRUIT REFUGEE TALENT </a:t>
            </a:r>
          </a:p>
          <a:p>
            <a:pPr algn="r">
              <a:lnSpc>
                <a:spcPct val="100000"/>
              </a:lnSpc>
            </a:pPr>
            <a:endParaRPr lang="en-US" sz="1267" b="1" i="0" kern="0" spc="-13" baseline="0" dirty="0">
              <a:solidFill>
                <a:srgbClr val="B5B5B5"/>
              </a:solidFill>
              <a:latin typeface="Arial Black" panose="020B0A04020102020204" pitchFamily="34" charset="0"/>
              <a:cs typeface="Aktiv Grotesk XBold" panose="020B0504020202020204" pitchFamily="34" charset="0"/>
            </a:endParaRPr>
          </a:p>
        </p:txBody>
      </p:sp>
      <p:sp>
        <p:nvSpPr>
          <p:cNvPr id="40" name="Title 1">
            <a:extLst>
              <a:ext uri="{FF2B5EF4-FFF2-40B4-BE49-F238E27FC236}">
                <a16:creationId xmlns:a16="http://schemas.microsoft.com/office/drawing/2014/main" id="{F442D0FD-81D4-4507-8024-A129F8DBDCE2}"/>
              </a:ext>
            </a:extLst>
          </p:cNvPr>
          <p:cNvSpPr txBox="1">
            <a:spLocks/>
          </p:cNvSpPr>
          <p:nvPr userDrawn="1"/>
        </p:nvSpPr>
        <p:spPr>
          <a:xfrm>
            <a:off x="1474666" y="4131525"/>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THE NINE NATIONAL REFUGEE RESETTLEMENT AGENCIES </a:t>
            </a:r>
          </a:p>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 </a:t>
            </a:r>
          </a:p>
        </p:txBody>
      </p:sp>
      <p:cxnSp>
        <p:nvCxnSpPr>
          <p:cNvPr id="41" name="Straight Connector 40">
            <a:extLst>
              <a:ext uri="{FF2B5EF4-FFF2-40B4-BE49-F238E27FC236}">
                <a16:creationId xmlns:a16="http://schemas.microsoft.com/office/drawing/2014/main" id="{981AB5ED-15A3-44AA-9B4F-68B36C011960}"/>
              </a:ext>
            </a:extLst>
          </p:cNvPr>
          <p:cNvCxnSpPr/>
          <p:nvPr userDrawn="1"/>
        </p:nvCxnSpPr>
        <p:spPr>
          <a:xfrm>
            <a:off x="1474666" y="3007073"/>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9F9314CE-8C8D-480C-809D-B843B65F8084}"/>
              </a:ext>
            </a:extLst>
          </p:cNvPr>
          <p:cNvCxnSpPr/>
          <p:nvPr userDrawn="1"/>
        </p:nvCxnSpPr>
        <p:spPr>
          <a:xfrm>
            <a:off x="1474666" y="4031967"/>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8F7EFF9A-3940-41FC-A40C-7012D4EF2AD3}"/>
              </a:ext>
            </a:extLst>
          </p:cNvPr>
          <p:cNvCxnSpPr/>
          <p:nvPr userDrawn="1"/>
        </p:nvCxnSpPr>
        <p:spPr>
          <a:xfrm>
            <a:off x="1579810" y="5393903"/>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A846B2C-75EE-443A-824C-909A949E5162}"/>
              </a:ext>
            </a:extLst>
          </p:cNvPr>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43875AC-2EA9-4B96-A71E-1E2489C0C7CD}"/>
              </a:ext>
            </a:extLst>
          </p:cNvPr>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1979C79-C4A0-42DB-A64A-20DBAB871F9A}"/>
              </a:ext>
            </a:extLst>
          </p:cNvPr>
          <p:cNvCxnSpPr/>
          <p:nvPr userDrawn="1"/>
        </p:nvCxnSpPr>
        <p:spPr>
          <a:xfrm>
            <a:off x="5353759" y="539390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52" name="Title 1">
            <a:extLst>
              <a:ext uri="{FF2B5EF4-FFF2-40B4-BE49-F238E27FC236}">
                <a16:creationId xmlns:a16="http://schemas.microsoft.com/office/drawing/2014/main" id="{9E72CDC0-28D0-4EA6-B37A-1CB290364CDD}"/>
              </a:ext>
            </a:extLst>
          </p:cNvPr>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3</a:t>
            </a:r>
          </a:p>
        </p:txBody>
      </p:sp>
      <p:sp>
        <p:nvSpPr>
          <p:cNvPr id="53" name="Title 1">
            <a:extLst>
              <a:ext uri="{FF2B5EF4-FFF2-40B4-BE49-F238E27FC236}">
                <a16:creationId xmlns:a16="http://schemas.microsoft.com/office/drawing/2014/main" id="{DDA005BD-575E-45BB-9C1E-948FA1AEB199}"/>
              </a:ext>
            </a:extLst>
          </p:cNvPr>
          <p:cNvSpPr txBox="1">
            <a:spLocks/>
          </p:cNvSpPr>
          <p:nvPr userDrawn="1"/>
        </p:nvSpPr>
        <p:spPr>
          <a:xfrm>
            <a:off x="5322520" y="4131525"/>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latin typeface="Arial Black" panose="020B0A04020102020204" pitchFamily="34" charset="0"/>
              </a:rPr>
              <a:t>HOW COMPANIES CAN PREPARE FOR WORKING WITH REFUGEE ORGANIZATIONS</a:t>
            </a:r>
          </a:p>
          <a:p>
            <a:pPr algn="r">
              <a:lnSpc>
                <a:spcPct val="100000"/>
              </a:lnSpc>
            </a:pPr>
            <a:endParaRPr lang="en-US" sz="1267" spc="-13" dirty="0">
              <a:solidFill>
                <a:srgbClr val="B5B5B5"/>
              </a:solidFill>
              <a:latin typeface="Arial Black" panose="020B0A04020102020204" pitchFamily="34" charset="0"/>
            </a:endParaRPr>
          </a:p>
        </p:txBody>
      </p:sp>
      <p:cxnSp>
        <p:nvCxnSpPr>
          <p:cNvPr id="54" name="Straight Connector 53">
            <a:extLst>
              <a:ext uri="{FF2B5EF4-FFF2-40B4-BE49-F238E27FC236}">
                <a16:creationId xmlns:a16="http://schemas.microsoft.com/office/drawing/2014/main" id="{913C062D-7B6F-4972-9117-B07B09D708EC}"/>
              </a:ext>
            </a:extLst>
          </p:cNvPr>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51E5DFF6-7AB9-48F4-8493-8FD24542F709}"/>
              </a:ext>
            </a:extLst>
          </p:cNvPr>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6A51C1CF-C1C9-496D-8A0B-4F23C95C0EA7}"/>
              </a:ext>
            </a:extLst>
          </p:cNvPr>
          <p:cNvCxnSpPr/>
          <p:nvPr userDrawn="1"/>
        </p:nvCxnSpPr>
        <p:spPr>
          <a:xfrm>
            <a:off x="7246446" y="539390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57" name="Title 1">
            <a:extLst>
              <a:ext uri="{FF2B5EF4-FFF2-40B4-BE49-F238E27FC236}">
                <a16:creationId xmlns:a16="http://schemas.microsoft.com/office/drawing/2014/main" id="{E1AE1854-65D3-4620-BDF8-22F3468AA24C}"/>
              </a:ext>
            </a:extLst>
          </p:cNvPr>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4</a:t>
            </a:r>
          </a:p>
        </p:txBody>
      </p:sp>
      <p:sp>
        <p:nvSpPr>
          <p:cNvPr id="58" name="Title 1">
            <a:extLst>
              <a:ext uri="{FF2B5EF4-FFF2-40B4-BE49-F238E27FC236}">
                <a16:creationId xmlns:a16="http://schemas.microsoft.com/office/drawing/2014/main" id="{A4B70871-7E19-4B11-9A78-1ED090AC8DB8}"/>
              </a:ext>
            </a:extLst>
          </p:cNvPr>
          <p:cNvSpPr txBox="1">
            <a:spLocks/>
          </p:cNvSpPr>
          <p:nvPr userDrawn="1"/>
        </p:nvSpPr>
        <p:spPr>
          <a:xfrm>
            <a:off x="7277685" y="4131525"/>
            <a:ext cx="150073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latin typeface="Arial Black" panose="020B0A04020102020204" pitchFamily="34" charset="0"/>
              </a:rPr>
              <a:t>TIPS FOR WORKING WITH REFUGEE ORGANIZATIONS</a:t>
            </a:r>
          </a:p>
        </p:txBody>
      </p:sp>
    </p:spTree>
    <p:extLst>
      <p:ext uri="{BB962C8B-B14F-4D97-AF65-F5344CB8AC3E}">
        <p14:creationId xmlns:p14="http://schemas.microsoft.com/office/powerpoint/2010/main" val="11725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0018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 Grey">
    <p:spTree>
      <p:nvGrpSpPr>
        <p:cNvPr id="1" name=""/>
        <p:cNvGrpSpPr/>
        <p:nvPr/>
      </p:nvGrpSpPr>
      <p:grpSpPr>
        <a:xfrm>
          <a:off x="0" y="0"/>
          <a:ext cx="0" cy="0"/>
          <a:chOff x="0" y="0"/>
          <a:chExt cx="0" cy="0"/>
        </a:xfrm>
      </p:grpSpPr>
      <p:sp>
        <p:nvSpPr>
          <p:cNvPr id="7" name="Rectangle 6"/>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390842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Full page 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2780C9-242B-C54A-9240-5568C4F4A438}"/>
              </a:ext>
            </a:extLst>
          </p:cNvPr>
          <p:cNvSpPr>
            <a:spLocks noGrp="1"/>
          </p:cNvSpPr>
          <p:nvPr>
            <p:ph type="pic" sz="quarter" idx="13"/>
          </p:nvPr>
        </p:nvSpPr>
        <p:spPr>
          <a:xfrm>
            <a:off x="0" y="508000"/>
            <a:ext cx="12192000" cy="6350000"/>
          </a:xfrm>
          <a:solidFill>
            <a:schemeClr val="tx1"/>
          </a:solidFill>
        </p:spPr>
        <p:txBody>
          <a:bodyPr/>
          <a:lstStyle/>
          <a:p>
            <a:endParaRPr lang="en-US"/>
          </a:p>
        </p:txBody>
      </p:sp>
      <p:sp>
        <p:nvSpPr>
          <p:cNvPr id="2" name="Title 1"/>
          <p:cNvSpPr>
            <a:spLocks noGrp="1"/>
          </p:cNvSpPr>
          <p:nvPr>
            <p:ph type="title"/>
          </p:nvPr>
        </p:nvSpPr>
        <p:spPr>
          <a:xfrm>
            <a:off x="500021" y="2143323"/>
            <a:ext cx="8388099" cy="1285677"/>
          </a:xfrm>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chemeClr val="bg1"/>
                </a:solidFill>
                <a:latin typeface="Aktiv Grotesk XBold"/>
                <a:cs typeface="Aktiv Grotesk XBold"/>
              </a:rPr>
              <a:t>TENT.ORG</a:t>
            </a:r>
            <a:endParaRPr lang="en-US" sz="667" kern="0" spc="27" dirty="0">
              <a:solidFill>
                <a:schemeClr val="bg1"/>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21821618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Contents_1">
    <p:spTree>
      <p:nvGrpSpPr>
        <p:cNvPr id="1" name=""/>
        <p:cNvGrpSpPr/>
        <p:nvPr/>
      </p:nvGrpSpPr>
      <p:grpSpPr>
        <a:xfrm>
          <a:off x="0" y="0"/>
          <a:ext cx="0" cy="0"/>
          <a:chOff x="0" y="0"/>
          <a:chExt cx="0" cy="0"/>
        </a:xfrm>
      </p:grpSpPr>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1302527" y="2550960"/>
            <a:ext cx="1910955" cy="2481187"/>
          </a:xfrm>
          <a:prstGeom prst="rect">
            <a:avLst/>
          </a:prstGeom>
          <a:solidFill>
            <a:srgbClr val="F0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WHY HIRE REFUGEES</a:t>
            </a:r>
          </a:p>
        </p:txBody>
      </p:sp>
      <p:cxnSp>
        <p:nvCxnSpPr>
          <p:cNvPr id="14" name="Straight Connector 13"/>
          <p:cNvCxnSpPr/>
          <p:nvPr userDrawn="1"/>
        </p:nvCxnSpPr>
        <p:spPr>
          <a:xfrm>
            <a:off x="147466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36031401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2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3236193" y="2550960"/>
            <a:ext cx="1910955" cy="2481187"/>
          </a:xfrm>
          <a:prstGeom prst="rect">
            <a:avLst/>
          </a:prstGeom>
          <a:solidFill>
            <a:srgbClr val="EEECF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3398593"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t>FINDING REFUGEE CANDIDATES</a:t>
            </a:r>
          </a:p>
          <a:p>
            <a:pPr algn="r">
              <a:lnSpc>
                <a:spcPct val="100000"/>
              </a:lnSpc>
            </a:pPr>
            <a:endParaRPr lang="en-US" sz="1267" spc="-13" dirty="0"/>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51905"/>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cxnSp>
        <p:nvCxnSpPr>
          <p:cNvPr id="27" name="Straight Connector 26">
            <a:extLst>
              <a:ext uri="{FF2B5EF4-FFF2-40B4-BE49-F238E27FC236}">
                <a16:creationId xmlns:a16="http://schemas.microsoft.com/office/drawing/2014/main" id="{5ED77F2F-30E6-3746-A6C7-982992830BF1}"/>
              </a:ext>
            </a:extLst>
          </p:cNvPr>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981D4F5-4770-5E43-9F5F-67A8B24C5FC2}"/>
              </a:ext>
            </a:extLst>
          </p:cNvPr>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616B1D23-7EF2-3448-874B-03F6E871AE43}"/>
              </a:ext>
            </a:extLst>
          </p:cNvPr>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5467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3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5147148" y="2550960"/>
            <a:ext cx="1910955" cy="2481187"/>
          </a:xfrm>
          <a:prstGeom prst="rect">
            <a:avLst/>
          </a:prstGeom>
          <a:solidFill>
            <a:srgbClr val="E9F9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85771"/>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ADAPTING YOUR HIRING PROCESS</a:t>
            </a:r>
          </a:p>
          <a:p>
            <a:pPr algn="r">
              <a:lnSpc>
                <a:spcPct val="100000"/>
              </a:lnSpc>
            </a:pPr>
            <a:endParaRPr lang="en-US" sz="1267" spc="-13" dirty="0">
              <a:solidFill>
                <a:schemeClr val="tx2"/>
              </a:solidFill>
            </a:endParaRP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ADDRESSING CHALLENGES POST-OFFER</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2702151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4_Contents">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9B12D0EE-B1C6-0243-9A90-0BD57CC41627}"/>
              </a:ext>
            </a:extLst>
          </p:cNvPr>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47" name="Rectangle 46"/>
          <p:cNvSpPr/>
          <p:nvPr userDrawn="1"/>
        </p:nvSpPr>
        <p:spPr>
          <a:xfrm>
            <a:off x="7058103" y="2550960"/>
            <a:ext cx="1910955" cy="2481187"/>
          </a:xfrm>
          <a:prstGeom prst="rect">
            <a:avLst/>
          </a:prstGeom>
          <a:solidFill>
            <a:srgbClr val="FCF0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hasCustomPrompt="1"/>
          </p:nvPr>
        </p:nvSpPr>
        <p:spPr/>
        <p:txBody>
          <a:body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85771"/>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FINDING REFUGEE CANDIDATES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WHY HIRE REFUGEES</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22520" y="4831928"/>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22519"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ADAPTING YOUR HIRING PROCESS</a:t>
            </a:r>
          </a:p>
        </p:txBody>
      </p:sp>
      <p:cxnSp>
        <p:nvCxnSpPr>
          <p:cNvPr id="27" name="Straight Connector 26"/>
          <p:cNvCxnSpPr/>
          <p:nvPr userDrawn="1"/>
        </p:nvCxnSpPr>
        <p:spPr>
          <a:xfrm>
            <a:off x="724644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4831928"/>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4</a:t>
            </a:r>
          </a:p>
        </p:txBody>
      </p:sp>
      <p:sp>
        <p:nvSpPr>
          <p:cNvPr id="31" name="Title 1"/>
          <p:cNvSpPr txBox="1">
            <a:spLocks/>
          </p:cNvSpPr>
          <p:nvPr userDrawn="1"/>
        </p:nvSpPr>
        <p:spPr>
          <a:xfrm>
            <a:off x="7246445"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ADDRESSING CHALLENGES POST-OFFER</a:t>
            </a:r>
          </a:p>
          <a:p>
            <a:pPr algn="r">
              <a:lnSpc>
                <a:spcPct val="100000"/>
              </a:lnSpc>
            </a:pPr>
            <a:endParaRPr lang="en-US" sz="1267" spc="-13" dirty="0">
              <a:solidFill>
                <a:schemeClr val="tx2"/>
              </a:solidFill>
            </a:endParaRP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1504499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57447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NO grey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F5E35D-2D9E-4DD9-B164-F8E2677A0B1A}"/>
              </a:ext>
            </a:extLst>
          </p:cNvPr>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E9D8DDF7-1FAE-4BC3-A954-6A5D111F7C7A}"/>
              </a:ext>
            </a:extLst>
          </p:cNvPr>
          <p:cNvSpPr>
            <a:spLocks noGrp="1"/>
          </p:cNvSpPr>
          <p:nvPr>
            <p:ph type="title"/>
          </p:nvPr>
        </p:nvSpPr>
        <p:spPr>
          <a:xfrm>
            <a:off x="500021" y="508002"/>
            <a:ext cx="8388099" cy="1285677"/>
          </a:xfrm>
        </p:spPr>
        <p:txBody>
          <a:bodyPr/>
          <a:lstStyle/>
          <a:p>
            <a:r>
              <a:rPr lang="en-US" dirty="0"/>
              <a:t>Click to edit Master title style</a:t>
            </a:r>
          </a:p>
        </p:txBody>
      </p:sp>
    </p:spTree>
    <p:extLst>
      <p:ext uri="{BB962C8B-B14F-4D97-AF65-F5344CB8AC3E}">
        <p14:creationId xmlns:p14="http://schemas.microsoft.com/office/powerpoint/2010/main" val="11664385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NO grey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Title 1">
            <a:extLst>
              <a:ext uri="{FF2B5EF4-FFF2-40B4-BE49-F238E27FC236}">
                <a16:creationId xmlns:a16="http://schemas.microsoft.com/office/drawing/2014/main" id="{E9D8DDF7-1FAE-4BC3-A954-6A5D111F7C7A}"/>
              </a:ext>
            </a:extLst>
          </p:cNvPr>
          <p:cNvSpPr>
            <a:spLocks noGrp="1"/>
          </p:cNvSpPr>
          <p:nvPr>
            <p:ph type="title"/>
          </p:nvPr>
        </p:nvSpPr>
        <p:spPr>
          <a:xfrm>
            <a:off x="500021" y="508002"/>
            <a:ext cx="8388099" cy="1285677"/>
          </a:xfrm>
        </p:spPr>
        <p:txBody>
          <a:bodyPr/>
          <a:lstStyle/>
          <a:p>
            <a:r>
              <a:rPr lang="en-US" dirty="0"/>
              <a:t>Click to edit Master title style</a:t>
            </a:r>
          </a:p>
        </p:txBody>
      </p:sp>
    </p:spTree>
    <p:extLst>
      <p:ext uri="{BB962C8B-B14F-4D97-AF65-F5344CB8AC3E}">
        <p14:creationId xmlns:p14="http://schemas.microsoft.com/office/powerpoint/2010/main" val="862312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Contents_1">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65A6DB6D-09D8-45EA-886C-04F6950763B8}"/>
              </a:ext>
            </a:extLst>
          </p:cNvPr>
          <p:cNvSpPr/>
          <p:nvPr userDrawn="1"/>
        </p:nvSpPr>
        <p:spPr>
          <a:xfrm>
            <a:off x="5130845" y="2550959"/>
            <a:ext cx="1910955" cy="3278339"/>
          </a:xfrm>
          <a:prstGeom prst="rect">
            <a:avLst/>
          </a:prstGeom>
          <a:solidFill>
            <a:srgbClr val="EAF4F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latin typeface="Arial Black" panose="020B0A04020102020204" pitchFamily="34" charset="0"/>
            </a:endParaRPr>
          </a:p>
        </p:txBody>
      </p:sp>
      <p:sp>
        <p:nvSpPr>
          <p:cNvPr id="52" name="Title 1">
            <a:extLst>
              <a:ext uri="{FF2B5EF4-FFF2-40B4-BE49-F238E27FC236}">
                <a16:creationId xmlns:a16="http://schemas.microsoft.com/office/drawing/2014/main" id="{E77CD735-937B-4F1D-B55D-565CEF266F4A}"/>
              </a:ext>
            </a:extLst>
          </p:cNvPr>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b="1" i="0" kern="0" spc="-40" baseline="0" dirty="0">
                <a:solidFill>
                  <a:srgbClr val="0A2A2E"/>
                </a:solidFill>
                <a:latin typeface="Arial Black" panose="020B0A04020102020204" pitchFamily="34" charset="0"/>
                <a:cs typeface="Aktiv Grotesk Black"/>
              </a:rPr>
              <a:t>3</a:t>
            </a:r>
          </a:p>
        </p:txBody>
      </p:sp>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lvl1pPr>
              <a:defRPr/>
            </a:lvl1pPr>
          </a:lstStyle>
          <a:p>
            <a:r>
              <a:rPr lang="en-US" dirty="0"/>
              <a:t>Contents</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cxnSp>
        <p:nvCxnSpPr>
          <p:cNvPr id="35" name="Straight Connector 34">
            <a:extLst>
              <a:ext uri="{FF2B5EF4-FFF2-40B4-BE49-F238E27FC236}">
                <a16:creationId xmlns:a16="http://schemas.microsoft.com/office/drawing/2014/main" id="{7324D73F-F94E-47D3-AFEC-FD95A24E401E}"/>
              </a:ext>
            </a:extLst>
          </p:cNvPr>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AC463557-B27F-4AFE-A68B-2D2527644987}"/>
              </a:ext>
            </a:extLst>
          </p:cNvPr>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99BA9F9-494E-49B3-80E7-B6C617A647CC}"/>
              </a:ext>
            </a:extLst>
          </p:cNvPr>
          <p:cNvCxnSpPr/>
          <p:nvPr userDrawn="1"/>
        </p:nvCxnSpPr>
        <p:spPr>
          <a:xfrm>
            <a:off x="3429832" y="539390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8" name="Title 1">
            <a:extLst>
              <a:ext uri="{FF2B5EF4-FFF2-40B4-BE49-F238E27FC236}">
                <a16:creationId xmlns:a16="http://schemas.microsoft.com/office/drawing/2014/main" id="{04A4106A-4B34-4481-8CE0-BD0CF9E8232E}"/>
              </a:ext>
            </a:extLst>
          </p:cNvPr>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2</a:t>
            </a:r>
          </a:p>
        </p:txBody>
      </p:sp>
      <p:sp>
        <p:nvSpPr>
          <p:cNvPr id="39" name="Title 1">
            <a:extLst>
              <a:ext uri="{FF2B5EF4-FFF2-40B4-BE49-F238E27FC236}">
                <a16:creationId xmlns:a16="http://schemas.microsoft.com/office/drawing/2014/main" id="{28141B90-E515-475D-8357-0CC46C89EC51}"/>
              </a:ext>
            </a:extLst>
          </p:cNvPr>
          <p:cNvSpPr txBox="1">
            <a:spLocks/>
          </p:cNvSpPr>
          <p:nvPr userDrawn="1"/>
        </p:nvSpPr>
        <p:spPr>
          <a:xfrm>
            <a:off x="3398593" y="4148426"/>
            <a:ext cx="1545874"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OTHER TYPES OF ORGANIZATIONS THAT CAN HELP RECRUIT REFUGEE TALENT </a:t>
            </a:r>
          </a:p>
          <a:p>
            <a:pPr algn="r">
              <a:lnSpc>
                <a:spcPct val="100000"/>
              </a:lnSpc>
            </a:pPr>
            <a:endParaRPr lang="en-US" sz="1267" b="1" i="0" kern="0" spc="-13" baseline="0" dirty="0">
              <a:solidFill>
                <a:srgbClr val="B5B5B5"/>
              </a:solidFill>
              <a:latin typeface="Arial Black" panose="020B0A04020102020204" pitchFamily="34" charset="0"/>
              <a:cs typeface="Aktiv Grotesk XBold" panose="020B0504020202020204" pitchFamily="34" charset="0"/>
            </a:endParaRPr>
          </a:p>
        </p:txBody>
      </p:sp>
      <p:cxnSp>
        <p:nvCxnSpPr>
          <p:cNvPr id="46" name="Straight Connector 45">
            <a:extLst>
              <a:ext uri="{FF2B5EF4-FFF2-40B4-BE49-F238E27FC236}">
                <a16:creationId xmlns:a16="http://schemas.microsoft.com/office/drawing/2014/main" id="{5BE852C1-AA92-465F-A543-2BDD3F07FA8C}"/>
              </a:ext>
            </a:extLst>
          </p:cNvPr>
          <p:cNvCxnSpPr/>
          <p:nvPr userDrawn="1"/>
        </p:nvCxnSpPr>
        <p:spPr>
          <a:xfrm>
            <a:off x="5322520" y="3007073"/>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5D0F1778-2460-4BAE-83CA-07900A9FAD3E}"/>
              </a:ext>
            </a:extLst>
          </p:cNvPr>
          <p:cNvCxnSpPr/>
          <p:nvPr userDrawn="1"/>
        </p:nvCxnSpPr>
        <p:spPr>
          <a:xfrm>
            <a:off x="5322520" y="4031967"/>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D650AFBE-F6D1-4F78-ABEA-49692E8E6950}"/>
              </a:ext>
            </a:extLst>
          </p:cNvPr>
          <p:cNvCxnSpPr/>
          <p:nvPr userDrawn="1"/>
        </p:nvCxnSpPr>
        <p:spPr>
          <a:xfrm>
            <a:off x="5353759" y="5393903"/>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53" name="Title 1">
            <a:extLst>
              <a:ext uri="{FF2B5EF4-FFF2-40B4-BE49-F238E27FC236}">
                <a16:creationId xmlns:a16="http://schemas.microsoft.com/office/drawing/2014/main" id="{DCADED63-277C-4B4E-B86F-9DC201E3A7F6}"/>
              </a:ext>
            </a:extLst>
          </p:cNvPr>
          <p:cNvSpPr txBox="1">
            <a:spLocks/>
          </p:cNvSpPr>
          <p:nvPr userDrawn="1"/>
        </p:nvSpPr>
        <p:spPr>
          <a:xfrm>
            <a:off x="5322520" y="4131525"/>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0A2A2E"/>
                </a:solidFill>
                <a:latin typeface="Arial Black" panose="020B0A04020102020204" pitchFamily="34" charset="0"/>
                <a:cs typeface="Aktiv Grotesk XBold" panose="020B0504020202020204" pitchFamily="34" charset="0"/>
              </a:rPr>
              <a:t>HOW COMPANIES CAN PREPARE FOR WORKING WITH REFUGEE ORGANIZATIONS</a:t>
            </a:r>
          </a:p>
          <a:p>
            <a:pPr algn="r">
              <a:lnSpc>
                <a:spcPct val="100000"/>
              </a:lnSpc>
            </a:pPr>
            <a:endParaRPr lang="en-US" sz="1267" spc="-13" dirty="0">
              <a:solidFill>
                <a:srgbClr val="B5B5B5"/>
              </a:solidFill>
              <a:latin typeface="Arial Black" panose="020B0A04020102020204" pitchFamily="34" charset="0"/>
            </a:endParaRPr>
          </a:p>
        </p:txBody>
      </p:sp>
      <p:cxnSp>
        <p:nvCxnSpPr>
          <p:cNvPr id="54" name="Straight Connector 53">
            <a:extLst>
              <a:ext uri="{FF2B5EF4-FFF2-40B4-BE49-F238E27FC236}">
                <a16:creationId xmlns:a16="http://schemas.microsoft.com/office/drawing/2014/main" id="{5B5FCAC9-D635-4522-9194-6E8A6DE04DFC}"/>
              </a:ext>
            </a:extLst>
          </p:cNvPr>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FCAF796-2D42-40F4-AAA5-5D5FAC97598D}"/>
              </a:ext>
            </a:extLst>
          </p:cNvPr>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698D7419-40B8-41A0-B3A1-CB54840AA924}"/>
              </a:ext>
            </a:extLst>
          </p:cNvPr>
          <p:cNvCxnSpPr/>
          <p:nvPr userDrawn="1"/>
        </p:nvCxnSpPr>
        <p:spPr>
          <a:xfrm>
            <a:off x="7246446" y="539390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57" name="Title 1">
            <a:extLst>
              <a:ext uri="{FF2B5EF4-FFF2-40B4-BE49-F238E27FC236}">
                <a16:creationId xmlns:a16="http://schemas.microsoft.com/office/drawing/2014/main" id="{29D35B62-68F0-42A7-BF13-E36F058685FB}"/>
              </a:ext>
            </a:extLst>
          </p:cNvPr>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4</a:t>
            </a:r>
          </a:p>
        </p:txBody>
      </p:sp>
      <p:sp>
        <p:nvSpPr>
          <p:cNvPr id="58" name="Title 1">
            <a:extLst>
              <a:ext uri="{FF2B5EF4-FFF2-40B4-BE49-F238E27FC236}">
                <a16:creationId xmlns:a16="http://schemas.microsoft.com/office/drawing/2014/main" id="{4F74AF60-F4C5-4AD7-9E91-F444ED9AAF58}"/>
              </a:ext>
            </a:extLst>
          </p:cNvPr>
          <p:cNvSpPr txBox="1">
            <a:spLocks/>
          </p:cNvSpPr>
          <p:nvPr userDrawn="1"/>
        </p:nvSpPr>
        <p:spPr>
          <a:xfrm>
            <a:off x="7277685" y="4131525"/>
            <a:ext cx="150073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latin typeface="Arial Black" panose="020B0A04020102020204" pitchFamily="34" charset="0"/>
              </a:rPr>
              <a:t>TIPS FOR WORKING WITH REFUGEE ORGANIZATIONS</a:t>
            </a:r>
          </a:p>
        </p:txBody>
      </p:sp>
      <p:sp>
        <p:nvSpPr>
          <p:cNvPr id="59" name="Title 1">
            <a:extLst>
              <a:ext uri="{FF2B5EF4-FFF2-40B4-BE49-F238E27FC236}">
                <a16:creationId xmlns:a16="http://schemas.microsoft.com/office/drawing/2014/main" id="{CD5DF8A7-9FA6-4C42-B539-0DB4A9CF8738}"/>
              </a:ext>
            </a:extLst>
          </p:cNvPr>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b="1" i="0" kern="0" spc="-40" baseline="0" dirty="0">
                <a:solidFill>
                  <a:srgbClr val="B5B5B5"/>
                </a:solidFill>
                <a:latin typeface="Arial Black" panose="020B0A04020102020204" pitchFamily="34" charset="0"/>
                <a:cs typeface="Aktiv Grotesk Black"/>
              </a:rPr>
              <a:t>1</a:t>
            </a:r>
          </a:p>
        </p:txBody>
      </p:sp>
      <p:sp>
        <p:nvSpPr>
          <p:cNvPr id="60" name="Title 1">
            <a:extLst>
              <a:ext uri="{FF2B5EF4-FFF2-40B4-BE49-F238E27FC236}">
                <a16:creationId xmlns:a16="http://schemas.microsoft.com/office/drawing/2014/main" id="{141B947F-CCEC-49F6-A623-0E2D6BA7D1A4}"/>
              </a:ext>
            </a:extLst>
          </p:cNvPr>
          <p:cNvSpPr txBox="1">
            <a:spLocks/>
          </p:cNvSpPr>
          <p:nvPr userDrawn="1"/>
        </p:nvSpPr>
        <p:spPr>
          <a:xfrm>
            <a:off x="1474666" y="4131525"/>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THE NINE NATIONAL REFUGEE RESETTLEMENT AGENCIES </a:t>
            </a:r>
          </a:p>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 </a:t>
            </a:r>
          </a:p>
        </p:txBody>
      </p:sp>
      <p:cxnSp>
        <p:nvCxnSpPr>
          <p:cNvPr id="61" name="Straight Connector 60">
            <a:extLst>
              <a:ext uri="{FF2B5EF4-FFF2-40B4-BE49-F238E27FC236}">
                <a16:creationId xmlns:a16="http://schemas.microsoft.com/office/drawing/2014/main" id="{A411A4DE-AE4F-4A6C-8CDE-12CD70AF5B63}"/>
              </a:ext>
            </a:extLst>
          </p:cNvPr>
          <p:cNvCxnSpPr/>
          <p:nvPr userDrawn="1"/>
        </p:nvCxnSpPr>
        <p:spPr>
          <a:xfrm>
            <a:off x="1474666" y="3007073"/>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98592CDD-5A31-4FD1-9050-F2115375767B}"/>
              </a:ext>
            </a:extLst>
          </p:cNvPr>
          <p:cNvCxnSpPr/>
          <p:nvPr userDrawn="1"/>
        </p:nvCxnSpPr>
        <p:spPr>
          <a:xfrm>
            <a:off x="1474666" y="4031967"/>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F6841A87-885E-4D65-A122-ACB42763CDFF}"/>
              </a:ext>
            </a:extLst>
          </p:cNvPr>
          <p:cNvCxnSpPr/>
          <p:nvPr userDrawn="1"/>
        </p:nvCxnSpPr>
        <p:spPr>
          <a:xfrm>
            <a:off x="1579810" y="5393903"/>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84277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2" y="2221779"/>
            <a:ext cx="10864928"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Tree>
    <p:extLst>
      <p:ext uri="{BB962C8B-B14F-4D97-AF65-F5344CB8AC3E}">
        <p14:creationId xmlns:p14="http://schemas.microsoft.com/office/powerpoint/2010/main" val="21221263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bulleted list and pictur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sp>
        <p:nvSpPr>
          <p:cNvPr id="10" name="Picture Placeholder 9">
            <a:extLst>
              <a:ext uri="{FF2B5EF4-FFF2-40B4-BE49-F238E27FC236}">
                <a16:creationId xmlns:a16="http://schemas.microsoft.com/office/drawing/2014/main" id="{EDF5CDA3-D25B-BE44-B6EC-E076267C5B61}"/>
              </a:ext>
            </a:extLst>
          </p:cNvPr>
          <p:cNvSpPr>
            <a:spLocks noGrp="1"/>
          </p:cNvSpPr>
          <p:nvPr>
            <p:ph type="pic" sz="quarter" idx="14"/>
          </p:nvPr>
        </p:nvSpPr>
        <p:spPr>
          <a:xfrm>
            <a:off x="7249573" y="523376"/>
            <a:ext cx="4942415" cy="6347961"/>
          </a:xfrm>
          <a:solidFill>
            <a:schemeClr val="tx1"/>
          </a:solidFill>
        </p:spPr>
        <p:txBody>
          <a:bodyPr/>
          <a:lstStyle/>
          <a:p>
            <a:endParaRPr lang="en-US"/>
          </a:p>
        </p:txBody>
      </p:sp>
    </p:spTree>
    <p:extLst>
      <p:ext uri="{BB962C8B-B14F-4D97-AF65-F5344CB8AC3E}">
        <p14:creationId xmlns:p14="http://schemas.microsoft.com/office/powerpoint/2010/main" val="1811113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bulleted list">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7" name="Content Placeholder 2">
            <a:extLst>
              <a:ext uri="{FF2B5EF4-FFF2-40B4-BE49-F238E27FC236}">
                <a16:creationId xmlns:a16="http://schemas.microsoft.com/office/drawing/2014/main" id="{36ABD4B2-0532-3A41-A0A5-CD79FE1B034A}"/>
              </a:ext>
            </a:extLst>
          </p:cNvPr>
          <p:cNvSpPr>
            <a:spLocks noGrp="1"/>
          </p:cNvSpPr>
          <p:nvPr>
            <p:ph idx="13" hasCustomPrompt="1"/>
          </p:nvPr>
        </p:nvSpPr>
        <p:spPr>
          <a:xfrm>
            <a:off x="514274" y="2221779"/>
            <a:ext cx="5429477" cy="4125084"/>
          </a:xfrm>
        </p:spPr>
        <p:txBody>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lvl1pPr>
          </a:lstStyle>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endParaRPr lang="en-US" dirty="0"/>
          </a:p>
          <a:p>
            <a:pPr marL="380990" marR="0" lvl="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a:pPr>
            <a:r>
              <a:rPr lang="en-US" dirty="0"/>
              <a:t>Click to edit bullet</a:t>
            </a:r>
          </a:p>
          <a:p>
            <a:pPr lvl="0"/>
            <a:endParaRPr lang="en-US" dirty="0"/>
          </a:p>
        </p:txBody>
      </p:sp>
      <p:cxnSp>
        <p:nvCxnSpPr>
          <p:cNvPr id="12" name="Straight Connector 11">
            <a:extLst>
              <a:ext uri="{FF2B5EF4-FFF2-40B4-BE49-F238E27FC236}">
                <a16:creationId xmlns:a16="http://schemas.microsoft.com/office/drawing/2014/main" id="{C95A7CB3-C65F-CF46-8960-128FB565E0D7}"/>
              </a:ext>
            </a:extLst>
          </p:cNvPr>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9E7F5A2B-2FEC-4D47-BFDB-47AAACA911BE}"/>
              </a:ext>
            </a:extLst>
          </p:cNvPr>
          <p:cNvPicPr>
            <a:picLocks noChangeAspect="1"/>
          </p:cNvPicPr>
          <p:nvPr userDrawn="1"/>
        </p:nvPicPr>
        <p:blipFill>
          <a:blip r:embed="rId2"/>
          <a:stretch>
            <a:fillRect/>
          </a:stretch>
        </p:blipFill>
        <p:spPr>
          <a:xfrm>
            <a:off x="7241619" y="515905"/>
            <a:ext cx="4950381" cy="6348519"/>
          </a:xfrm>
          <a:prstGeom prst="rect">
            <a:avLst/>
          </a:prstGeom>
        </p:spPr>
      </p:pic>
    </p:spTree>
    <p:extLst>
      <p:ext uri="{BB962C8B-B14F-4D97-AF65-F5344CB8AC3E}">
        <p14:creationId xmlns:p14="http://schemas.microsoft.com/office/powerpoint/2010/main" val="36543871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66F9FF-9D16-1444-9E0E-0DAC7B4C7C4A}"/>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727E3C78-59FC-CA4B-8B07-7A088768F357}"/>
              </a:ext>
            </a:extLst>
          </p:cNvPr>
          <p:cNvPicPr>
            <a:picLocks noChangeAspect="1"/>
          </p:cNvPicPr>
          <p:nvPr userDrawn="1"/>
        </p:nvPicPr>
        <p:blipFill rotWithShape="1">
          <a:blip r:embed="rId2">
            <a:alphaModFix/>
          </a:blip>
          <a:srcRect l="7367" r="13754"/>
          <a:stretch/>
        </p:blipFill>
        <p:spPr>
          <a:xfrm>
            <a:off x="4084497" y="1"/>
            <a:ext cx="8107503" cy="6857999"/>
          </a:xfrm>
          <a:prstGeom prst="rect">
            <a:avLst/>
          </a:prstGeom>
        </p:spPr>
      </p:pic>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
        <p:nvSpPr>
          <p:cNvPr id="12" name="Slide Number Placeholder 5">
            <a:extLst>
              <a:ext uri="{FF2B5EF4-FFF2-40B4-BE49-F238E27FC236}">
                <a16:creationId xmlns:a16="http://schemas.microsoft.com/office/drawing/2014/main" id="{546BA0B8-744D-5A46-A99D-8D1FC2087E23}"/>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3" name="Picture 12" descr="tiny-triangles.png">
            <a:extLst>
              <a:ext uri="{FF2B5EF4-FFF2-40B4-BE49-F238E27FC236}">
                <a16:creationId xmlns:a16="http://schemas.microsoft.com/office/drawing/2014/main" id="{EB1150B2-E064-F342-9F26-B2023B4F82F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Tree>
    <p:extLst>
      <p:ext uri="{BB962C8B-B14F-4D97-AF65-F5344CB8AC3E}">
        <p14:creationId xmlns:p14="http://schemas.microsoft.com/office/powerpoint/2010/main" val="4136042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_picture placehol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34AB58-4EF4-8C48-B27A-B64BF60EE673}"/>
              </a:ext>
            </a:extLst>
          </p:cNvPr>
          <p:cNvSpPr/>
          <p:nvPr userDrawn="1"/>
        </p:nvSpPr>
        <p:spPr>
          <a:xfrm>
            <a:off x="2" y="6560096"/>
            <a:ext cx="12191997" cy="2979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Slide Number Placeholder 5">
            <a:extLst>
              <a:ext uri="{FF2B5EF4-FFF2-40B4-BE49-F238E27FC236}">
                <a16:creationId xmlns:a16="http://schemas.microsoft.com/office/drawing/2014/main" id="{A236B4D5-B814-A048-A71A-89ADDBDDC94F}"/>
              </a:ext>
            </a:extLst>
          </p:cNvPr>
          <p:cNvSpPr txBox="1">
            <a:spLocks/>
          </p:cNvSpPr>
          <p:nvPr userDrawn="1"/>
        </p:nvSpPr>
        <p:spPr>
          <a:xfrm>
            <a:off x="627454"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2" name="Picture 11" descr="tiny-triangles.png">
            <a:extLst>
              <a:ext uri="{FF2B5EF4-FFF2-40B4-BE49-F238E27FC236}">
                <a16:creationId xmlns:a16="http://schemas.microsoft.com/office/drawing/2014/main" id="{58F564A5-07DD-2C43-A5F1-6C39CAEF0F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388351" y="6560099"/>
            <a:ext cx="239103" cy="297901"/>
          </a:xfrm>
          <a:prstGeom prst="rect">
            <a:avLst/>
          </a:prstGeom>
        </p:spPr>
      </p:pic>
      <p:sp>
        <p:nvSpPr>
          <p:cNvPr id="7" name="Picture Placeholder 6">
            <a:extLst>
              <a:ext uri="{FF2B5EF4-FFF2-40B4-BE49-F238E27FC236}">
                <a16:creationId xmlns:a16="http://schemas.microsoft.com/office/drawing/2014/main" id="{997C15E3-1DA5-AC4E-A068-B6558C62996A}"/>
              </a:ext>
            </a:extLst>
          </p:cNvPr>
          <p:cNvSpPr>
            <a:spLocks noGrp="1"/>
          </p:cNvSpPr>
          <p:nvPr>
            <p:ph type="pic" sz="quarter" idx="13"/>
          </p:nvPr>
        </p:nvSpPr>
        <p:spPr>
          <a:xfrm>
            <a:off x="4068868" y="0"/>
            <a:ext cx="8123131" cy="6858000"/>
          </a:xfrm>
          <a:solidFill>
            <a:schemeClr val="tx1"/>
          </a:solidFill>
        </p:spPr>
        <p:txBody>
          <a:bodyPr/>
          <a:lstStyle/>
          <a:p>
            <a:endParaRPr lang="en-US" dirty="0"/>
          </a:p>
        </p:txBody>
      </p:sp>
      <p:sp>
        <p:nvSpPr>
          <p:cNvPr id="2" name="Title 1"/>
          <p:cNvSpPr>
            <a:spLocks noGrp="1"/>
          </p:cNvSpPr>
          <p:nvPr>
            <p:ph type="title" hasCustomPrompt="1"/>
          </p:nvPr>
        </p:nvSpPr>
        <p:spPr>
          <a:xfrm>
            <a:off x="522905" y="1885209"/>
            <a:ext cx="3416049" cy="2130905"/>
          </a:xfrm>
        </p:spPr>
        <p:txBody>
          <a:bodyPr anchor="t"/>
          <a:lstStyle>
            <a:lvl1pPr>
              <a:lnSpc>
                <a:spcPct val="90000"/>
              </a:lnSpc>
              <a:defRPr sz="3733" spc="-107">
                <a:solidFill>
                  <a:srgbClr val="000000"/>
                </a:solidFill>
              </a:defRPr>
            </a:lvl1pPr>
          </a:lstStyle>
          <a:p>
            <a:r>
              <a:rPr lang="en-US" dirty="0"/>
              <a:t>Click to add title </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pic>
        <p:nvPicPr>
          <p:cNvPr id="10" name="Picture 9" descr="slides.png"/>
          <p:cNvPicPr>
            <a:picLocks noChangeAspect="1"/>
          </p:cNvPicPr>
          <p:nvPr userDrawn="1"/>
        </p:nvPicPr>
        <p:blipFill rotWithShape="1">
          <a:blip r:embed="rId3">
            <a:extLst>
              <a:ext uri="{28A0092B-C50C-407E-A947-70E740481C1C}">
                <a14:useLocalDpi xmlns:a14="http://schemas.microsoft.com/office/drawing/2010/main" val="0"/>
              </a:ext>
            </a:extLst>
          </a:blip>
          <a:srcRect r="89677" b="78811"/>
          <a:stretch/>
        </p:blipFill>
        <p:spPr>
          <a:xfrm>
            <a:off x="1" y="1"/>
            <a:ext cx="1258529" cy="1453124"/>
          </a:xfrm>
          <a:prstGeom prst="rect">
            <a:avLst/>
          </a:prstGeom>
        </p:spPr>
      </p:pic>
    </p:spTree>
    <p:extLst>
      <p:ext uri="{BB962C8B-B14F-4D97-AF65-F5344CB8AC3E}">
        <p14:creationId xmlns:p14="http://schemas.microsoft.com/office/powerpoint/2010/main" val="18098108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Grey_Triangles">
    <p:spTree>
      <p:nvGrpSpPr>
        <p:cNvPr id="1" name=""/>
        <p:cNvGrpSpPr/>
        <p:nvPr/>
      </p:nvGrpSpPr>
      <p:grpSpPr>
        <a:xfrm>
          <a:off x="0" y="0"/>
          <a:ext cx="0" cy="0"/>
          <a:chOff x="0" y="0"/>
          <a:chExt cx="0" cy="0"/>
        </a:xfrm>
      </p:grpSpPr>
      <p:sp>
        <p:nvSpPr>
          <p:cNvPr id="15" name="Rectangle 14"/>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8" name="object 15"/>
          <p:cNvSpPr/>
          <p:nvPr userDrawn="1"/>
        </p:nvSpPr>
        <p:spPr>
          <a:xfrm>
            <a:off x="9921641" y="5396526"/>
            <a:ext cx="1762564" cy="1467684"/>
          </a:xfrm>
          <a:custGeom>
            <a:avLst/>
            <a:gdLst/>
            <a:ahLst/>
            <a:cxnLst/>
            <a:rect l="l" t="t" r="r" b="b"/>
            <a:pathLst>
              <a:path w="2906394" h="2418079">
                <a:moveTo>
                  <a:pt x="1456165" y="0"/>
                </a:moveTo>
                <a:lnTo>
                  <a:pt x="0" y="2417518"/>
                </a:lnTo>
                <a:lnTo>
                  <a:pt x="2906058" y="2417518"/>
                </a:lnTo>
                <a:lnTo>
                  <a:pt x="1456165" y="0"/>
                </a:lnTo>
                <a:close/>
              </a:path>
            </a:pathLst>
          </a:custGeom>
          <a:solidFill>
            <a:srgbClr val="FC7A99">
              <a:alpha val="9999"/>
            </a:srgbClr>
          </a:solidFill>
        </p:spPr>
        <p:txBody>
          <a:bodyPr wrap="square" lIns="0" tIns="0" rIns="0" bIns="0" rtlCol="0"/>
          <a:lstStyle/>
          <a:p>
            <a:endParaRPr sz="2400"/>
          </a:p>
        </p:txBody>
      </p:sp>
      <p:sp>
        <p:nvSpPr>
          <p:cNvPr id="9" name="object 16"/>
          <p:cNvSpPr/>
          <p:nvPr userDrawn="1"/>
        </p:nvSpPr>
        <p:spPr>
          <a:xfrm>
            <a:off x="7278094" y="4662847"/>
            <a:ext cx="2643653" cy="2201140"/>
          </a:xfrm>
          <a:custGeom>
            <a:avLst/>
            <a:gdLst/>
            <a:ahLst/>
            <a:cxnLst/>
            <a:rect l="l" t="t" r="r" b="b"/>
            <a:pathLst>
              <a:path w="4359275" h="3626484">
                <a:moveTo>
                  <a:pt x="2184268" y="0"/>
                </a:moveTo>
                <a:lnTo>
                  <a:pt x="0" y="3626287"/>
                </a:lnTo>
                <a:lnTo>
                  <a:pt x="4359102" y="3626287"/>
                </a:lnTo>
                <a:lnTo>
                  <a:pt x="2184268" y="0"/>
                </a:lnTo>
                <a:close/>
              </a:path>
            </a:pathLst>
          </a:custGeom>
          <a:solidFill>
            <a:srgbClr val="72CCE0">
              <a:alpha val="9999"/>
            </a:srgbClr>
          </a:solidFill>
        </p:spPr>
        <p:txBody>
          <a:bodyPr wrap="square" lIns="0" tIns="0" rIns="0" bIns="0" rtlCol="0"/>
          <a:lstStyle/>
          <a:p>
            <a:endParaRPr sz="2400"/>
          </a:p>
        </p:txBody>
      </p:sp>
      <p:sp>
        <p:nvSpPr>
          <p:cNvPr id="10" name="object 17"/>
          <p:cNvSpPr/>
          <p:nvPr userDrawn="1"/>
        </p:nvSpPr>
        <p:spPr>
          <a:xfrm>
            <a:off x="11684000" y="6019766"/>
            <a:ext cx="508321" cy="844457"/>
          </a:xfrm>
          <a:custGeom>
            <a:avLst/>
            <a:gdLst/>
            <a:ahLst/>
            <a:cxnLst/>
            <a:rect l="l" t="t" r="r" b="b"/>
            <a:pathLst>
              <a:path w="838200" h="1391284">
                <a:moveTo>
                  <a:pt x="837671" y="0"/>
                </a:moveTo>
                <a:lnTo>
                  <a:pt x="0" y="1390698"/>
                </a:lnTo>
                <a:lnTo>
                  <a:pt x="837671" y="1390698"/>
                </a:lnTo>
                <a:lnTo>
                  <a:pt x="837671" y="0"/>
                </a:lnTo>
                <a:close/>
              </a:path>
            </a:pathLst>
          </a:custGeom>
          <a:solidFill>
            <a:srgbClr val="776DBC">
              <a:alpha val="9999"/>
            </a:srgbClr>
          </a:solidFill>
        </p:spPr>
        <p:txBody>
          <a:bodyPr wrap="square" lIns="0" tIns="0" rIns="0" bIns="0" rtlCol="0"/>
          <a:lstStyle/>
          <a:p>
            <a:endParaRPr sz="2400"/>
          </a:p>
        </p:txBody>
      </p:sp>
      <p:sp>
        <p:nvSpPr>
          <p:cNvPr id="11" name="object 18"/>
          <p:cNvSpPr/>
          <p:nvPr userDrawn="1"/>
        </p:nvSpPr>
        <p:spPr>
          <a:xfrm>
            <a:off x="10802825" y="3929179"/>
            <a:ext cx="1389411" cy="1467684"/>
          </a:xfrm>
          <a:custGeom>
            <a:avLst/>
            <a:gdLst/>
            <a:ahLst/>
            <a:cxnLst/>
            <a:rect l="l" t="t" r="r" b="b"/>
            <a:pathLst>
              <a:path w="2291080" h="2418079">
                <a:moveTo>
                  <a:pt x="1456165" y="0"/>
                </a:moveTo>
                <a:lnTo>
                  <a:pt x="0" y="2417518"/>
                </a:lnTo>
                <a:lnTo>
                  <a:pt x="2290691" y="2417518"/>
                </a:lnTo>
                <a:lnTo>
                  <a:pt x="2290691" y="1391469"/>
                </a:lnTo>
                <a:lnTo>
                  <a:pt x="1456165" y="0"/>
                </a:lnTo>
                <a:close/>
              </a:path>
            </a:pathLst>
          </a:custGeom>
          <a:solidFill>
            <a:srgbClr val="05426B">
              <a:alpha val="9999"/>
            </a:srgbClr>
          </a:solidFill>
        </p:spPr>
        <p:txBody>
          <a:bodyPr wrap="square" lIns="0" tIns="0" rIns="0" bIns="0" rtlCol="0"/>
          <a:lstStyle/>
          <a:p>
            <a:endParaRPr sz="2400"/>
          </a:p>
        </p:txBody>
      </p:sp>
      <p:sp>
        <p:nvSpPr>
          <p:cNvPr id="12" name="object 19"/>
          <p:cNvSpPr/>
          <p:nvPr userDrawn="1"/>
        </p:nvSpPr>
        <p:spPr>
          <a:xfrm>
            <a:off x="9639300" y="4427778"/>
            <a:ext cx="1163747" cy="968949"/>
          </a:xfrm>
          <a:custGeom>
            <a:avLst/>
            <a:gdLst/>
            <a:ahLst/>
            <a:cxnLst/>
            <a:rect l="l" t="t" r="r" b="b"/>
            <a:pathLst>
              <a:path w="1918969" h="1596390">
                <a:moveTo>
                  <a:pt x="961363" y="0"/>
                </a:moveTo>
                <a:lnTo>
                  <a:pt x="0" y="1596056"/>
                </a:lnTo>
                <a:lnTo>
                  <a:pt x="1918580" y="1596056"/>
                </a:lnTo>
                <a:lnTo>
                  <a:pt x="961363" y="0"/>
                </a:lnTo>
                <a:close/>
              </a:path>
            </a:pathLst>
          </a:custGeom>
          <a:solidFill>
            <a:srgbClr val="00C6C4">
              <a:alpha val="9999"/>
            </a:srgbClr>
          </a:solidFill>
        </p:spPr>
        <p:txBody>
          <a:bodyPr wrap="square" lIns="0" tIns="0" rIns="0" bIns="0" rtlCol="0"/>
          <a:lstStyle/>
          <a:p>
            <a:endParaRPr sz="2400"/>
          </a:p>
        </p:txBody>
      </p:sp>
      <p:sp>
        <p:nvSpPr>
          <p:cNvPr id="13" name="object 20"/>
          <p:cNvSpPr/>
          <p:nvPr userDrawn="1"/>
        </p:nvSpPr>
        <p:spPr>
          <a:xfrm>
            <a:off x="11684000" y="3085900"/>
            <a:ext cx="508321" cy="843301"/>
          </a:xfrm>
          <a:custGeom>
            <a:avLst/>
            <a:gdLst/>
            <a:ahLst/>
            <a:cxnLst/>
            <a:rect l="l" t="t" r="r" b="b"/>
            <a:pathLst>
              <a:path w="838200" h="1389379">
                <a:moveTo>
                  <a:pt x="836854" y="0"/>
                </a:moveTo>
                <a:lnTo>
                  <a:pt x="0" y="1389339"/>
                </a:lnTo>
                <a:lnTo>
                  <a:pt x="837671" y="1389339"/>
                </a:lnTo>
                <a:lnTo>
                  <a:pt x="837671" y="1363"/>
                </a:lnTo>
                <a:lnTo>
                  <a:pt x="836854" y="0"/>
                </a:lnTo>
                <a:close/>
              </a:path>
            </a:pathLst>
          </a:custGeom>
          <a:solidFill>
            <a:srgbClr val="72CCE0">
              <a:alpha val="9999"/>
            </a:srgbClr>
          </a:solidFill>
        </p:spPr>
        <p:txBody>
          <a:bodyPr wrap="square" lIns="0" tIns="0" rIns="0" bIns="0" rtlCol="0"/>
          <a:lstStyle/>
          <a:p>
            <a:endParaRPr sz="2400"/>
          </a:p>
        </p:txBody>
      </p:sp>
      <p:sp>
        <p:nvSpPr>
          <p:cNvPr id="14" name="object 21"/>
          <p:cNvSpPr/>
          <p:nvPr userDrawn="1"/>
        </p:nvSpPr>
        <p:spPr>
          <a:xfrm>
            <a:off x="10221061" y="3965791"/>
            <a:ext cx="549911" cy="457880"/>
          </a:xfrm>
          <a:custGeom>
            <a:avLst/>
            <a:gdLst/>
            <a:ahLst/>
            <a:cxnLst/>
            <a:rect l="l" t="t" r="r" b="b"/>
            <a:pathLst>
              <a:path w="906780" h="754379">
                <a:moveTo>
                  <a:pt x="454111" y="0"/>
                </a:moveTo>
                <a:lnTo>
                  <a:pt x="0" y="753903"/>
                </a:lnTo>
                <a:lnTo>
                  <a:pt x="906255" y="753903"/>
                </a:lnTo>
                <a:lnTo>
                  <a:pt x="454111" y="0"/>
                </a:lnTo>
                <a:close/>
              </a:path>
            </a:pathLst>
          </a:custGeom>
          <a:solidFill>
            <a:srgbClr val="72CCE0">
              <a:alpha val="9999"/>
            </a:srgbClr>
          </a:solidFill>
        </p:spPr>
        <p:txBody>
          <a:bodyPr wrap="square" lIns="0" tIns="0" rIns="0" bIns="0" rtlCol="0"/>
          <a:lstStyle/>
          <a:p>
            <a:endParaRPr sz="2400"/>
          </a:p>
        </p:txBody>
      </p:sp>
      <p:cxnSp>
        <p:nvCxnSpPr>
          <p:cNvPr id="16" name="Straight Connector 15"/>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8693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F9F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67923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Lilac">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EECF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17241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Turquoise">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5FAF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2403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ink">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FFEFF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2450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Contents_1">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94316AD-2787-4722-86A7-528A9D8B31A8}"/>
              </a:ext>
            </a:extLst>
          </p:cNvPr>
          <p:cNvSpPr/>
          <p:nvPr userDrawn="1"/>
        </p:nvSpPr>
        <p:spPr>
          <a:xfrm>
            <a:off x="7082954" y="2550959"/>
            <a:ext cx="1910955" cy="3278339"/>
          </a:xfrm>
          <a:prstGeom prst="rect">
            <a:avLst/>
          </a:prstGeom>
          <a:solidFill>
            <a:srgbClr val="EAF4F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latin typeface="Arial Black" panose="020B0A04020102020204" pitchFamily="34" charset="0"/>
            </a:endParaRPr>
          </a:p>
        </p:txBody>
      </p:sp>
      <p:sp>
        <p:nvSpPr>
          <p:cNvPr id="55" name="Title 1">
            <a:extLst>
              <a:ext uri="{FF2B5EF4-FFF2-40B4-BE49-F238E27FC236}">
                <a16:creationId xmlns:a16="http://schemas.microsoft.com/office/drawing/2014/main" id="{A72E4804-8F4F-41BF-9192-DF4B2C232FA0}"/>
              </a:ext>
            </a:extLst>
          </p:cNvPr>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b="1" i="0" kern="0" spc="-40" baseline="0" dirty="0">
                <a:solidFill>
                  <a:srgbClr val="0A2A2E"/>
                </a:solidFill>
                <a:latin typeface="Arial Black" panose="020B0A04020102020204" pitchFamily="34" charset="0"/>
                <a:cs typeface="Aktiv Grotesk Black"/>
              </a:rPr>
              <a:t>4</a:t>
            </a:r>
          </a:p>
        </p:txBody>
      </p:sp>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cxnSp>
        <p:nvCxnSpPr>
          <p:cNvPr id="33" name="Straight Connector 32">
            <a:extLst>
              <a:ext uri="{FF2B5EF4-FFF2-40B4-BE49-F238E27FC236}">
                <a16:creationId xmlns:a16="http://schemas.microsoft.com/office/drawing/2014/main" id="{962C3B84-EB25-498C-A45A-29344DE44287}"/>
              </a:ext>
            </a:extLst>
          </p:cNvPr>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3D37390D-8D8D-424D-B4D9-5F6829E9937C}"/>
              </a:ext>
            </a:extLst>
          </p:cNvPr>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BCD283A-CD9D-4808-822D-C1E6C073A078}"/>
              </a:ext>
            </a:extLst>
          </p:cNvPr>
          <p:cNvCxnSpPr/>
          <p:nvPr userDrawn="1"/>
        </p:nvCxnSpPr>
        <p:spPr>
          <a:xfrm>
            <a:off x="3429832" y="539390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6" name="Title 1">
            <a:extLst>
              <a:ext uri="{FF2B5EF4-FFF2-40B4-BE49-F238E27FC236}">
                <a16:creationId xmlns:a16="http://schemas.microsoft.com/office/drawing/2014/main" id="{3ED20A6F-6CBC-4D75-B958-D13E2988BA5A}"/>
              </a:ext>
            </a:extLst>
          </p:cNvPr>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2</a:t>
            </a:r>
          </a:p>
        </p:txBody>
      </p:sp>
      <p:sp>
        <p:nvSpPr>
          <p:cNvPr id="37" name="Title 1">
            <a:extLst>
              <a:ext uri="{FF2B5EF4-FFF2-40B4-BE49-F238E27FC236}">
                <a16:creationId xmlns:a16="http://schemas.microsoft.com/office/drawing/2014/main" id="{3F53FC44-BBFD-4CFC-B82B-38ADD2DF01FA}"/>
              </a:ext>
            </a:extLst>
          </p:cNvPr>
          <p:cNvSpPr txBox="1">
            <a:spLocks/>
          </p:cNvSpPr>
          <p:nvPr userDrawn="1"/>
        </p:nvSpPr>
        <p:spPr>
          <a:xfrm>
            <a:off x="3398593" y="4148426"/>
            <a:ext cx="1545874"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OTHER TYPES OF ORGANIZATIONS THAT CAN HELP RECRUIT REFUGEE TALENT </a:t>
            </a:r>
          </a:p>
          <a:p>
            <a:pPr algn="r">
              <a:lnSpc>
                <a:spcPct val="100000"/>
              </a:lnSpc>
            </a:pPr>
            <a:endParaRPr lang="en-US" sz="1267" b="1" i="0" kern="0" spc="-13" baseline="0" dirty="0">
              <a:solidFill>
                <a:srgbClr val="B5B5B5"/>
              </a:solidFill>
              <a:latin typeface="Arial Black" panose="020B0A04020102020204" pitchFamily="34" charset="0"/>
              <a:cs typeface="Aktiv Grotesk XBold" panose="020B0504020202020204" pitchFamily="34" charset="0"/>
            </a:endParaRPr>
          </a:p>
        </p:txBody>
      </p:sp>
      <p:cxnSp>
        <p:nvCxnSpPr>
          <p:cNvPr id="43" name="Straight Connector 42">
            <a:extLst>
              <a:ext uri="{FF2B5EF4-FFF2-40B4-BE49-F238E27FC236}">
                <a16:creationId xmlns:a16="http://schemas.microsoft.com/office/drawing/2014/main" id="{F05A440B-A734-4DCC-96AC-4E7C98470D13}"/>
              </a:ext>
            </a:extLst>
          </p:cNvPr>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49AB49E5-DD63-44F8-9953-927F7E129968}"/>
              </a:ext>
            </a:extLst>
          </p:cNvPr>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257F22B-EC84-4D49-BF5E-65F337047E7C}"/>
              </a:ext>
            </a:extLst>
          </p:cNvPr>
          <p:cNvCxnSpPr/>
          <p:nvPr userDrawn="1"/>
        </p:nvCxnSpPr>
        <p:spPr>
          <a:xfrm>
            <a:off x="5353759" y="539390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50" name="Title 1">
            <a:extLst>
              <a:ext uri="{FF2B5EF4-FFF2-40B4-BE49-F238E27FC236}">
                <a16:creationId xmlns:a16="http://schemas.microsoft.com/office/drawing/2014/main" id="{0C77B5CF-1A07-4120-A18A-DA324CD2B5A0}"/>
              </a:ext>
            </a:extLst>
          </p:cNvPr>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rial Black" panose="020B0A04020102020204" pitchFamily="34" charset="0"/>
                <a:cs typeface="Aktiv Grotesk Black"/>
              </a:rPr>
              <a:t>3</a:t>
            </a:r>
          </a:p>
        </p:txBody>
      </p:sp>
      <p:sp>
        <p:nvSpPr>
          <p:cNvPr id="51" name="Title 1">
            <a:extLst>
              <a:ext uri="{FF2B5EF4-FFF2-40B4-BE49-F238E27FC236}">
                <a16:creationId xmlns:a16="http://schemas.microsoft.com/office/drawing/2014/main" id="{A4F2A96B-0D7F-4820-A108-91D112CD763D}"/>
              </a:ext>
            </a:extLst>
          </p:cNvPr>
          <p:cNvSpPr txBox="1">
            <a:spLocks/>
          </p:cNvSpPr>
          <p:nvPr userDrawn="1"/>
        </p:nvSpPr>
        <p:spPr>
          <a:xfrm>
            <a:off x="5322520" y="4131525"/>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latin typeface="Arial Black" panose="020B0A04020102020204" pitchFamily="34" charset="0"/>
              </a:rPr>
              <a:t>HOW COMPANIES CAN PREPARE FOR WORKING WITH REFUGEE ORGANIZATIONS</a:t>
            </a:r>
          </a:p>
          <a:p>
            <a:pPr algn="r">
              <a:lnSpc>
                <a:spcPct val="100000"/>
              </a:lnSpc>
            </a:pPr>
            <a:endParaRPr lang="en-US" sz="1267" spc="-13" dirty="0">
              <a:solidFill>
                <a:srgbClr val="B5B5B5"/>
              </a:solidFill>
              <a:latin typeface="Arial Black" panose="020B0A04020102020204" pitchFamily="34" charset="0"/>
            </a:endParaRPr>
          </a:p>
        </p:txBody>
      </p:sp>
      <p:cxnSp>
        <p:nvCxnSpPr>
          <p:cNvPr id="52" name="Straight Connector 51">
            <a:extLst>
              <a:ext uri="{FF2B5EF4-FFF2-40B4-BE49-F238E27FC236}">
                <a16:creationId xmlns:a16="http://schemas.microsoft.com/office/drawing/2014/main" id="{7D811D03-86FE-4954-B9DB-70FD6B74129F}"/>
              </a:ext>
            </a:extLst>
          </p:cNvPr>
          <p:cNvCxnSpPr/>
          <p:nvPr userDrawn="1"/>
        </p:nvCxnSpPr>
        <p:spPr>
          <a:xfrm>
            <a:off x="7246446" y="3007073"/>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E6991A44-0352-4DE9-B1AA-B146CD5DC0C1}"/>
              </a:ext>
            </a:extLst>
          </p:cNvPr>
          <p:cNvCxnSpPr/>
          <p:nvPr userDrawn="1"/>
        </p:nvCxnSpPr>
        <p:spPr>
          <a:xfrm>
            <a:off x="7246446" y="4031967"/>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B3BC14F3-DC3A-4D7B-AF5E-C27CEB85396E}"/>
              </a:ext>
            </a:extLst>
          </p:cNvPr>
          <p:cNvCxnSpPr/>
          <p:nvPr userDrawn="1"/>
        </p:nvCxnSpPr>
        <p:spPr>
          <a:xfrm>
            <a:off x="7246446" y="5393903"/>
            <a:ext cx="1545873" cy="0"/>
          </a:xfrm>
          <a:prstGeom prst="line">
            <a:avLst/>
          </a:prstGeom>
          <a:ln w="9525" cmpd="sng">
            <a:solidFill>
              <a:schemeClr val="bg2">
                <a:lumMod val="10000"/>
              </a:schemeClr>
            </a:solidFill>
          </a:ln>
          <a:effectLst/>
        </p:spPr>
        <p:style>
          <a:lnRef idx="2">
            <a:schemeClr val="accent1"/>
          </a:lnRef>
          <a:fillRef idx="0">
            <a:schemeClr val="accent1"/>
          </a:fillRef>
          <a:effectRef idx="1">
            <a:schemeClr val="accent1"/>
          </a:effectRef>
          <a:fontRef idx="minor">
            <a:schemeClr val="tx1"/>
          </a:fontRef>
        </p:style>
      </p:cxnSp>
      <p:sp>
        <p:nvSpPr>
          <p:cNvPr id="56" name="Title 1">
            <a:extLst>
              <a:ext uri="{FF2B5EF4-FFF2-40B4-BE49-F238E27FC236}">
                <a16:creationId xmlns:a16="http://schemas.microsoft.com/office/drawing/2014/main" id="{D7AEF212-532D-42E7-A53A-2BA972BE30C6}"/>
              </a:ext>
            </a:extLst>
          </p:cNvPr>
          <p:cNvSpPr txBox="1">
            <a:spLocks/>
          </p:cNvSpPr>
          <p:nvPr userDrawn="1"/>
        </p:nvSpPr>
        <p:spPr>
          <a:xfrm>
            <a:off x="7277685" y="4131525"/>
            <a:ext cx="150073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0A2A2E"/>
                </a:solidFill>
                <a:latin typeface="Arial Black" panose="020B0A04020102020204" pitchFamily="34" charset="0"/>
                <a:cs typeface="Aktiv Grotesk XBold" panose="020B0504020202020204" pitchFamily="34" charset="0"/>
              </a:rPr>
              <a:t>TIPS FOR WORKING WITH REFUGEE ORGANIZATIONS</a:t>
            </a:r>
          </a:p>
        </p:txBody>
      </p:sp>
      <p:sp>
        <p:nvSpPr>
          <p:cNvPr id="57" name="Title 1">
            <a:extLst>
              <a:ext uri="{FF2B5EF4-FFF2-40B4-BE49-F238E27FC236}">
                <a16:creationId xmlns:a16="http://schemas.microsoft.com/office/drawing/2014/main" id="{773A97BA-15C2-4819-BC3B-AAE2F4C43296}"/>
              </a:ext>
            </a:extLst>
          </p:cNvPr>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b="1" i="0" kern="0" spc="-40" baseline="0" dirty="0">
                <a:solidFill>
                  <a:srgbClr val="B5B5B5"/>
                </a:solidFill>
                <a:latin typeface="Arial Black" panose="020B0A04020102020204" pitchFamily="34" charset="0"/>
                <a:cs typeface="Aktiv Grotesk Black"/>
              </a:rPr>
              <a:t>1</a:t>
            </a:r>
          </a:p>
        </p:txBody>
      </p:sp>
      <p:sp>
        <p:nvSpPr>
          <p:cNvPr id="58" name="Title 1">
            <a:extLst>
              <a:ext uri="{FF2B5EF4-FFF2-40B4-BE49-F238E27FC236}">
                <a16:creationId xmlns:a16="http://schemas.microsoft.com/office/drawing/2014/main" id="{6AAA80C4-6C63-4E02-AC7A-39DE4CEE1FF2}"/>
              </a:ext>
            </a:extLst>
          </p:cNvPr>
          <p:cNvSpPr txBox="1">
            <a:spLocks/>
          </p:cNvSpPr>
          <p:nvPr userDrawn="1"/>
        </p:nvSpPr>
        <p:spPr>
          <a:xfrm>
            <a:off x="1474666" y="4131525"/>
            <a:ext cx="154587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THE NINE NATIONAL REFUGEE RESETTLEMENT AGENCIES </a:t>
            </a:r>
          </a:p>
          <a:p>
            <a:pPr algn="r">
              <a:lnSpc>
                <a:spcPct val="100000"/>
              </a:lnSpc>
            </a:pPr>
            <a:r>
              <a:rPr lang="en-US" sz="1267" b="1" i="0" kern="0" spc="-13" baseline="0" dirty="0">
                <a:solidFill>
                  <a:srgbClr val="B5B5B5"/>
                </a:solidFill>
                <a:latin typeface="Arial Black" panose="020B0A04020102020204" pitchFamily="34" charset="0"/>
                <a:cs typeface="Aktiv Grotesk XBold" panose="020B0504020202020204" pitchFamily="34" charset="0"/>
              </a:rPr>
              <a:t> </a:t>
            </a:r>
          </a:p>
        </p:txBody>
      </p:sp>
      <p:cxnSp>
        <p:nvCxnSpPr>
          <p:cNvPr id="59" name="Straight Connector 58">
            <a:extLst>
              <a:ext uri="{FF2B5EF4-FFF2-40B4-BE49-F238E27FC236}">
                <a16:creationId xmlns:a16="http://schemas.microsoft.com/office/drawing/2014/main" id="{DC600F45-2592-493D-8C91-A859AA4AFD6C}"/>
              </a:ext>
            </a:extLst>
          </p:cNvPr>
          <p:cNvCxnSpPr/>
          <p:nvPr userDrawn="1"/>
        </p:nvCxnSpPr>
        <p:spPr>
          <a:xfrm>
            <a:off x="1474666" y="3007073"/>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D61BA940-A158-4269-A96C-EDE624DEB195}"/>
              </a:ext>
            </a:extLst>
          </p:cNvPr>
          <p:cNvCxnSpPr/>
          <p:nvPr userDrawn="1"/>
        </p:nvCxnSpPr>
        <p:spPr>
          <a:xfrm>
            <a:off x="1474666" y="4031967"/>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818B22CB-C3A1-4B75-9C3B-6E3ED623355A}"/>
              </a:ext>
            </a:extLst>
          </p:cNvPr>
          <p:cNvCxnSpPr/>
          <p:nvPr userDrawn="1"/>
        </p:nvCxnSpPr>
        <p:spPr>
          <a:xfrm>
            <a:off x="1579810" y="5393903"/>
            <a:ext cx="1545873" cy="0"/>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11537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hoto and Callout box">
    <p:spTree>
      <p:nvGrpSpPr>
        <p:cNvPr id="1" name=""/>
        <p:cNvGrpSpPr/>
        <p:nvPr/>
      </p:nvGrpSpPr>
      <p:grpSpPr>
        <a:xfrm>
          <a:off x="0" y="0"/>
          <a:ext cx="0" cy="0"/>
          <a:chOff x="0" y="0"/>
          <a:chExt cx="0" cy="0"/>
        </a:xfrm>
      </p:grpSpPr>
      <p:sp>
        <p:nvSpPr>
          <p:cNvPr id="8" name="Rectangle 7"/>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1" name="Picture Placeholder 10"/>
          <p:cNvSpPr>
            <a:spLocks noGrp="1"/>
          </p:cNvSpPr>
          <p:nvPr>
            <p:ph type="pic" sz="quarter" idx="13" hasCustomPrompt="1"/>
          </p:nvPr>
        </p:nvSpPr>
        <p:spPr>
          <a:xfrm>
            <a:off x="3411568" y="897468"/>
            <a:ext cx="8254405" cy="5465233"/>
          </a:xfrm>
          <a:solidFill>
            <a:schemeClr val="bg1"/>
          </a:solidFill>
        </p:spPr>
        <p:txBody>
          <a:bodyPr/>
          <a:lstStyle>
            <a:lvl1pPr>
              <a:defRPr baseline="0"/>
            </a:lvl1pPr>
          </a:lstStyle>
          <a:p>
            <a:r>
              <a:rPr lang="en-US" dirty="0"/>
              <a:t>Click to add photo</a:t>
            </a:r>
          </a:p>
        </p:txBody>
      </p:sp>
      <p:sp>
        <p:nvSpPr>
          <p:cNvPr id="3" name="Content Placeholder 2"/>
          <p:cNvSpPr>
            <a:spLocks noGrp="1"/>
          </p:cNvSpPr>
          <p:nvPr>
            <p:ph idx="1" hasCustomPrompt="1"/>
          </p:nvPr>
        </p:nvSpPr>
        <p:spPr>
          <a:xfrm>
            <a:off x="514272" y="1773503"/>
            <a:ext cx="5200437" cy="3717879"/>
          </a:xfrm>
          <a:solidFill>
            <a:schemeClr val="tx1"/>
          </a:solidFill>
        </p:spPr>
        <p:txBody>
          <a:bodyPr lIns="252000" tIns="252000" rIns="252000" bIns="252000" anchor="ctr"/>
          <a:lstStyle>
            <a:lvl1pPr>
              <a:defRPr sz="2400" baseline="0">
                <a:solidFill>
                  <a:srgbClr val="FFFFFF"/>
                </a:solidFill>
              </a:defRPr>
            </a:lvl1pPr>
          </a:lstStyle>
          <a:p>
            <a:pPr lvl="0"/>
            <a:r>
              <a:rPr lang="en-US" dirty="0"/>
              <a:t>Click to add text</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 name="Isosceles Triangle 4"/>
          <p:cNvSpPr/>
          <p:nvPr userDrawn="1"/>
        </p:nvSpPr>
        <p:spPr>
          <a:xfrm>
            <a:off x="5415899" y="4445405"/>
            <a:ext cx="610068" cy="525921"/>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Tree>
    <p:extLst>
      <p:ext uri="{BB962C8B-B14F-4D97-AF65-F5344CB8AC3E}">
        <p14:creationId xmlns:p14="http://schemas.microsoft.com/office/powerpoint/2010/main" val="41907725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up Colour block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391F5DE-EE65-EE43-967F-D530E8AA69E7}"/>
              </a:ext>
            </a:extLst>
          </p:cNvPr>
          <p:cNvSpPr/>
          <p:nvPr userDrawn="1"/>
        </p:nvSpPr>
        <p:spPr>
          <a:xfrm>
            <a:off x="1" y="1793680"/>
            <a:ext cx="4044937" cy="50643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1" name="Rectangle 20">
            <a:extLst>
              <a:ext uri="{FF2B5EF4-FFF2-40B4-BE49-F238E27FC236}">
                <a16:creationId xmlns:a16="http://schemas.microsoft.com/office/drawing/2014/main" id="{FDB09662-7320-EF44-971D-6C418034F6C0}"/>
              </a:ext>
            </a:extLst>
          </p:cNvPr>
          <p:cNvSpPr/>
          <p:nvPr userDrawn="1"/>
        </p:nvSpPr>
        <p:spPr>
          <a:xfrm>
            <a:off x="4044778" y="1793680"/>
            <a:ext cx="4102125" cy="506432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2" name="Rectangle 21">
            <a:extLst>
              <a:ext uri="{FF2B5EF4-FFF2-40B4-BE49-F238E27FC236}">
                <a16:creationId xmlns:a16="http://schemas.microsoft.com/office/drawing/2014/main" id="{D76097AC-009D-164D-A93E-00907AFD2056}"/>
              </a:ext>
            </a:extLst>
          </p:cNvPr>
          <p:cNvSpPr/>
          <p:nvPr userDrawn="1"/>
        </p:nvSpPr>
        <p:spPr>
          <a:xfrm>
            <a:off x="8146984" y="1793680"/>
            <a:ext cx="4044937"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16" name="Rectangle 15"/>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429187" y="2222309"/>
            <a:ext cx="354467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288733" y="2222309"/>
            <a:ext cx="3544916"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46537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up Colour blocks grey">
    <p:spTree>
      <p:nvGrpSpPr>
        <p:cNvPr id="1" name=""/>
        <p:cNvGrpSpPr/>
        <p:nvPr/>
      </p:nvGrpSpPr>
      <p:grpSpPr>
        <a:xfrm>
          <a:off x="0" y="0"/>
          <a:ext cx="0" cy="0"/>
          <a:chOff x="0" y="0"/>
          <a:chExt cx="0" cy="0"/>
        </a:xfrm>
      </p:grpSpPr>
      <p:sp>
        <p:nvSpPr>
          <p:cNvPr id="16" name="Rectangle 15"/>
          <p:cNvSpPr/>
          <p:nvPr userDrawn="1"/>
        </p:nvSpPr>
        <p:spPr>
          <a:xfrm>
            <a:off x="0" y="508001"/>
            <a:ext cx="12192000" cy="128567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8" name="Rectangle 7"/>
          <p:cNvSpPr/>
          <p:nvPr userDrawn="1"/>
        </p:nvSpPr>
        <p:spPr>
          <a:xfrm>
            <a:off x="1" y="1793680"/>
            <a:ext cx="4186499" cy="5064321"/>
          </a:xfrm>
          <a:prstGeom prst="rect">
            <a:avLst/>
          </a:prstGeom>
          <a:solidFill>
            <a:srgbClr val="EEEEEE"/>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5" name="Rectangle 4"/>
          <p:cNvSpPr/>
          <p:nvPr userDrawn="1"/>
        </p:nvSpPr>
        <p:spPr>
          <a:xfrm>
            <a:off x="4186499" y="1793680"/>
            <a:ext cx="3833703" cy="5064321"/>
          </a:xfrm>
          <a:prstGeom prst="rect">
            <a:avLst/>
          </a:prstGeom>
          <a:solidFill>
            <a:srgbClr val="CDCDC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9" name="Rectangle 8"/>
          <p:cNvSpPr/>
          <p:nvPr userDrawn="1"/>
        </p:nvSpPr>
        <p:spPr>
          <a:xfrm>
            <a:off x="8020202" y="1793680"/>
            <a:ext cx="4171799" cy="506432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
        <p:nvSpPr>
          <p:cNvPr id="12" name="Text Placeholder 11"/>
          <p:cNvSpPr>
            <a:spLocks noGrp="1"/>
          </p:cNvSpPr>
          <p:nvPr>
            <p:ph type="body" sz="quarter" idx="13" hasCustomPrompt="1"/>
          </p:nvPr>
        </p:nvSpPr>
        <p:spPr>
          <a:xfrm>
            <a:off x="500022" y="2222309"/>
            <a:ext cx="368674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4" name="Text Placeholder 11"/>
          <p:cNvSpPr>
            <a:spLocks noGrp="1"/>
          </p:cNvSpPr>
          <p:nvPr>
            <p:ph type="body" sz="quarter" idx="14" hasCustomPrompt="1"/>
          </p:nvPr>
        </p:nvSpPr>
        <p:spPr>
          <a:xfrm>
            <a:off x="4186766" y="2222309"/>
            <a:ext cx="3833435" cy="4127147"/>
          </a:xfrm>
        </p:spPr>
        <p:txBody>
          <a:bodyPr anchor="ctr"/>
          <a:lstStyle>
            <a:lvl1pPr algn="ctr">
              <a:defRPr>
                <a:solidFill>
                  <a:schemeClr val="tx2"/>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sp>
        <p:nvSpPr>
          <p:cNvPr id="15" name="Text Placeholder 11"/>
          <p:cNvSpPr>
            <a:spLocks noGrp="1"/>
          </p:cNvSpPr>
          <p:nvPr>
            <p:ph type="body" sz="quarter" idx="15" hasCustomPrompt="1"/>
          </p:nvPr>
        </p:nvSpPr>
        <p:spPr>
          <a:xfrm>
            <a:off x="8020202" y="2222309"/>
            <a:ext cx="3686745" cy="4127147"/>
          </a:xfrm>
        </p:spPr>
        <p:txBody>
          <a:bodyPr anchor="ctr"/>
          <a:lstStyle>
            <a:lvl1pPr algn="ctr">
              <a:defRPr>
                <a:solidFill>
                  <a:srgbClr val="FFFFFF"/>
                </a:solidFill>
              </a:defRPr>
            </a:lvl1pPr>
            <a:lvl2pPr algn="ctr">
              <a:defRPr/>
            </a:lvl2pPr>
            <a:lvl3pPr algn="ctr">
              <a:defRPr/>
            </a:lvl3pPr>
            <a:lvl4pPr algn="ctr">
              <a:defRPr/>
            </a:lvl4pPr>
            <a:lvl5pPr algn="ctr">
              <a:defRPr/>
            </a:lvl5pPr>
          </a:lstStyle>
          <a:p>
            <a:pPr lvl="0"/>
            <a:r>
              <a:rPr lang="en-GB" dirty="0"/>
              <a:t>Click to add text</a:t>
            </a:r>
            <a:endParaRPr lang="en-US" dirty="0"/>
          </a:p>
        </p:txBody>
      </p:sp>
      <p:cxnSp>
        <p:nvCxnSpPr>
          <p:cNvPr id="17" name="Straight Connector 16"/>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01539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3770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 Grey">
    <p:spTree>
      <p:nvGrpSpPr>
        <p:cNvPr id="1" name=""/>
        <p:cNvGrpSpPr/>
        <p:nvPr/>
      </p:nvGrpSpPr>
      <p:grpSpPr>
        <a:xfrm>
          <a:off x="0" y="0"/>
          <a:ext cx="0" cy="0"/>
          <a:chOff x="0" y="0"/>
          <a:chExt cx="0" cy="0"/>
        </a:xfrm>
      </p:grpSpPr>
      <p:sp>
        <p:nvSpPr>
          <p:cNvPr id="7" name="Rectangle 6"/>
          <p:cNvSpPr/>
          <p:nvPr userDrawn="1"/>
        </p:nvSpPr>
        <p:spPr>
          <a:xfrm>
            <a:off x="0" y="508000"/>
            <a:ext cx="12192000" cy="63500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29877940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Full page pictur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72780C9-242B-C54A-9240-5568C4F4A438}"/>
              </a:ext>
            </a:extLst>
          </p:cNvPr>
          <p:cNvSpPr>
            <a:spLocks noGrp="1"/>
          </p:cNvSpPr>
          <p:nvPr>
            <p:ph type="pic" sz="quarter" idx="13"/>
          </p:nvPr>
        </p:nvSpPr>
        <p:spPr>
          <a:xfrm>
            <a:off x="0" y="508000"/>
            <a:ext cx="12192000" cy="6350000"/>
          </a:xfrm>
          <a:solidFill>
            <a:schemeClr val="tx1"/>
          </a:solidFill>
        </p:spPr>
        <p:txBody>
          <a:bodyPr/>
          <a:lstStyle/>
          <a:p>
            <a:endParaRPr lang="en-US"/>
          </a:p>
        </p:txBody>
      </p:sp>
      <p:sp>
        <p:nvSpPr>
          <p:cNvPr id="2" name="Title 1"/>
          <p:cNvSpPr>
            <a:spLocks noGrp="1"/>
          </p:cNvSpPr>
          <p:nvPr>
            <p:ph type="title"/>
          </p:nvPr>
        </p:nvSpPr>
        <p:spPr>
          <a:xfrm>
            <a:off x="500021" y="2143323"/>
            <a:ext cx="8388099" cy="1285677"/>
          </a:xfrm>
        </p:spPr>
        <p:txBody>
          <a:bodyPr/>
          <a:lstStyle>
            <a:lvl1pPr>
              <a:defRPr>
                <a:solidFill>
                  <a:schemeClr val="bg1"/>
                </a:solidFill>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8" name="Straight Connector 7"/>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chemeClr val="bg1"/>
                </a:solidFill>
                <a:latin typeface="Aktiv Grotesk XBold"/>
                <a:cs typeface="Aktiv Grotesk XBold"/>
              </a:rPr>
              <a:t>TENT.ORG</a:t>
            </a:r>
            <a:endParaRPr lang="en-US" sz="667" kern="0" spc="27" dirty="0">
              <a:solidFill>
                <a:schemeClr val="bg1"/>
              </a:solidFill>
            </a:endParaRPr>
          </a:p>
        </p:txBody>
      </p:sp>
      <p:pic>
        <p:nvPicPr>
          <p:cNvPr id="10" name="Picture 9" descr="tiny-triangles.png"/>
          <p:cNvPicPr>
            <a:picLocks noChangeAspect="1"/>
          </p:cNvPicPr>
          <p:nvPr userDrawn="1"/>
        </p:nvPicPr>
        <p:blipFill rotWithShape="1">
          <a:blip r:embed="rId2">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3801310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Contents_1">
    <p:spTree>
      <p:nvGrpSpPr>
        <p:cNvPr id="1" name=""/>
        <p:cNvGrpSpPr/>
        <p:nvPr/>
      </p:nvGrpSpPr>
      <p:grpSpPr>
        <a:xfrm>
          <a:off x="0" y="0"/>
          <a:ext cx="0" cy="0"/>
          <a:chOff x="0" y="0"/>
          <a:chExt cx="0" cy="0"/>
        </a:xfrm>
      </p:grpSpPr>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1302527" y="2550960"/>
            <a:ext cx="1910955" cy="2481187"/>
          </a:xfrm>
          <a:prstGeom prst="rect">
            <a:avLst/>
          </a:prstGeom>
          <a:solidFill>
            <a:srgbClr val="DEF3F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84698" y="4924292"/>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398592" y="4126541"/>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067" spc="-13" dirty="0">
                <a:solidFill>
                  <a:srgbClr val="B5B5B5"/>
                </a:solidFill>
              </a:rPr>
              <a:t>MENTORÍA PARA REFUGIADOS LGBTQ</a:t>
            </a:r>
          </a:p>
        </p:txBody>
      </p:sp>
      <p:sp>
        <p:nvSpPr>
          <p:cNvPr id="11" name="Title 1"/>
          <p:cNvSpPr txBox="1">
            <a:spLocks/>
          </p:cNvSpPr>
          <p:nvPr userDrawn="1"/>
        </p:nvSpPr>
        <p:spPr>
          <a:xfrm>
            <a:off x="1367210" y="4125530"/>
            <a:ext cx="165332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067" spc="-13" dirty="0"/>
              <a:t>LA TENT PARTNERSHIP</a:t>
            </a:r>
            <a:br>
              <a:rPr lang="en-US" sz="1067" spc="-13" dirty="0"/>
            </a:br>
            <a:r>
              <a:rPr lang="en-US" sz="1067" spc="-13" dirty="0"/>
              <a:t>FOR REFUGEES &amp; HUMAN RIGHTS CAMPAIGN</a:t>
            </a:r>
          </a:p>
        </p:txBody>
      </p:sp>
      <p:cxnSp>
        <p:nvCxnSpPr>
          <p:cNvPr id="14" name="Straight Connector 13"/>
          <p:cNvCxnSpPr/>
          <p:nvPr userDrawn="1"/>
        </p:nvCxnSpPr>
        <p:spPr>
          <a:xfrm>
            <a:off x="1474666"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924292"/>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1</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CONTENIDO</a:t>
            </a:r>
            <a:endParaRPr lang="en-US" sz="800" kern="0" spc="80" dirty="0">
              <a:solidFill>
                <a:srgbClr val="000000"/>
              </a:solidFill>
            </a:endParaRPr>
          </a:p>
        </p:txBody>
      </p:sp>
    </p:spTree>
    <p:extLst>
      <p:ext uri="{BB962C8B-B14F-4D97-AF65-F5344CB8AC3E}">
        <p14:creationId xmlns:p14="http://schemas.microsoft.com/office/powerpoint/2010/main" val="19887045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2_Contents">
    <p:spTree>
      <p:nvGrpSpPr>
        <p:cNvPr id="1" name=""/>
        <p:cNvGrpSpPr/>
        <p:nvPr/>
      </p:nvGrpSpPr>
      <p:grpSpPr>
        <a:xfrm>
          <a:off x="0" y="0"/>
          <a:ext cx="0" cy="0"/>
          <a:chOff x="0" y="0"/>
          <a:chExt cx="0" cy="0"/>
        </a:xfrm>
      </p:grpSpPr>
      <p:sp>
        <p:nvSpPr>
          <p:cNvPr id="43" name="Rectangle 42"/>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5" name="Straight Connector 44"/>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3236193" y="2550960"/>
            <a:ext cx="1910955" cy="2481187"/>
          </a:xfrm>
          <a:prstGeom prst="rect">
            <a:avLst/>
          </a:prstGeom>
          <a:solidFill>
            <a:srgbClr val="DEF3F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398593" y="4942764"/>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latin typeface="Aktiv Grotesk Black"/>
                <a:cs typeface="Aktiv Grotesk Black"/>
              </a:rPr>
              <a:t>2</a:t>
            </a:r>
          </a:p>
        </p:txBody>
      </p:sp>
      <p:sp>
        <p:nvSpPr>
          <p:cNvPr id="13" name="Title 1"/>
          <p:cNvSpPr txBox="1">
            <a:spLocks/>
          </p:cNvSpPr>
          <p:nvPr userDrawn="1"/>
        </p:nvSpPr>
        <p:spPr>
          <a:xfrm>
            <a:off x="3398592"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067" spc="-13" dirty="0"/>
              <a:t>MENTORÍA PARA REFUGIADOS LGBTQ</a:t>
            </a:r>
          </a:p>
        </p:txBody>
      </p:sp>
      <p:sp>
        <p:nvSpPr>
          <p:cNvPr id="11" name="Title 1"/>
          <p:cNvSpPr txBox="1">
            <a:spLocks/>
          </p:cNvSpPr>
          <p:nvPr userDrawn="1"/>
        </p:nvSpPr>
        <p:spPr>
          <a:xfrm>
            <a:off x="1381126" y="4131525"/>
            <a:ext cx="1639413"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067" spc="-13" dirty="0">
                <a:solidFill>
                  <a:srgbClr val="B5B5B5"/>
                </a:solidFill>
              </a:rPr>
              <a:t>LA TENT PARTNERSHIP</a:t>
            </a:r>
            <a:br>
              <a:rPr lang="en-US" sz="1067" spc="-13" dirty="0">
                <a:solidFill>
                  <a:srgbClr val="B5B5B5"/>
                </a:solidFill>
              </a:rPr>
            </a:br>
            <a:r>
              <a:rPr lang="en-US" sz="1067" spc="-13" dirty="0">
                <a:solidFill>
                  <a:srgbClr val="B5B5B5"/>
                </a:solidFill>
              </a:rPr>
              <a:t>FOR REFUGEES &amp; HUMAN RIGHTS CAMPAIGN</a:t>
            </a:r>
          </a:p>
        </p:txBody>
      </p:sp>
      <p:cxnSp>
        <p:nvCxnSpPr>
          <p:cNvPr id="14" name="Straight Connector 13"/>
          <p:cNvCxnSpPr/>
          <p:nvPr userDrawn="1"/>
        </p:nvCxnSpPr>
        <p:spPr>
          <a:xfrm>
            <a:off x="147466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1474666" y="4942764"/>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1</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CONTENIDO</a:t>
            </a:r>
            <a:endParaRPr lang="en-US" sz="800" kern="0" spc="80" dirty="0">
              <a:solidFill>
                <a:srgbClr val="000000"/>
              </a:solidFill>
            </a:endParaRPr>
          </a:p>
        </p:txBody>
      </p:sp>
    </p:spTree>
    <p:extLst>
      <p:ext uri="{BB962C8B-B14F-4D97-AF65-F5344CB8AC3E}">
        <p14:creationId xmlns:p14="http://schemas.microsoft.com/office/powerpoint/2010/main" val="15477642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Blank NO grey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1591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4_Contents_1">
    <p:spTree>
      <p:nvGrpSpPr>
        <p:cNvPr id="1" name=""/>
        <p:cNvGrpSpPr/>
        <p:nvPr/>
      </p:nvGrpSpPr>
      <p:grpSpPr>
        <a:xfrm>
          <a:off x="0" y="0"/>
          <a:ext cx="0" cy="0"/>
          <a:chOff x="0" y="0"/>
          <a:chExt cx="0" cy="0"/>
        </a:xfrm>
      </p:grpSpPr>
      <p:sp>
        <p:nvSpPr>
          <p:cNvPr id="48" name="Rectangle 4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cxnSp>
        <p:nvCxnSpPr>
          <p:cNvPr id="49" name="Straight Connector 4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 name="Rectangle 46"/>
          <p:cNvSpPr/>
          <p:nvPr userDrawn="1"/>
        </p:nvSpPr>
        <p:spPr>
          <a:xfrm>
            <a:off x="9012122" y="2550960"/>
            <a:ext cx="1910955" cy="2773509"/>
          </a:xfrm>
          <a:prstGeom prst="rect">
            <a:avLst/>
          </a:prstGeom>
          <a:solidFill>
            <a:srgbClr val="FDF0E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dirty="0"/>
          </a:p>
        </p:txBody>
      </p:sp>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cxnSp>
        <p:nvCxnSpPr>
          <p:cNvPr id="6" name="Straight Connector 5"/>
          <p:cNvCxnSpPr/>
          <p:nvPr userDrawn="1"/>
        </p:nvCxnSpPr>
        <p:spPr>
          <a:xfrm>
            <a:off x="3398593"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a:off x="3398593"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429832"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userDrawn="1"/>
        </p:nvSpPr>
        <p:spPr>
          <a:xfrm>
            <a:off x="3429832"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2</a:t>
            </a:r>
          </a:p>
        </p:txBody>
      </p:sp>
      <p:sp>
        <p:nvSpPr>
          <p:cNvPr id="13" name="Title 1"/>
          <p:cNvSpPr txBox="1">
            <a:spLocks/>
          </p:cNvSpPr>
          <p:nvPr userDrawn="1"/>
        </p:nvSpPr>
        <p:spPr>
          <a:xfrm>
            <a:off x="3412487" y="4148426"/>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INTEGRATING REFUGEE EMPLOYEES AT WORK: THE FUNDAMENTALS</a:t>
            </a:r>
          </a:p>
        </p:txBody>
      </p:sp>
      <p:sp>
        <p:nvSpPr>
          <p:cNvPr id="11" name="Title 1"/>
          <p:cNvSpPr txBox="1">
            <a:spLocks/>
          </p:cNvSpPr>
          <p:nvPr userDrawn="1"/>
        </p:nvSpPr>
        <p:spPr>
          <a:xfrm>
            <a:off x="1488560"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bg2">
                    <a:lumMod val="75000"/>
                  </a:schemeClr>
                </a:solidFill>
              </a:rPr>
              <a:t>REFUGEES IN YOUR WORKFORCE: THE BASICS</a:t>
            </a:r>
          </a:p>
        </p:txBody>
      </p:sp>
      <p:cxnSp>
        <p:nvCxnSpPr>
          <p:cNvPr id="14" name="Straight Connector 13"/>
          <p:cNvCxnSpPr/>
          <p:nvPr userDrawn="1"/>
        </p:nvCxnSpPr>
        <p:spPr>
          <a:xfrm>
            <a:off x="1474666" y="3007073"/>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474666" y="4031967"/>
            <a:ext cx="1545873"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a:cxnSpLocks/>
          </p:cNvCxnSpPr>
          <p:nvPr userDrawn="1"/>
        </p:nvCxnSpPr>
        <p:spPr>
          <a:xfrm>
            <a:off x="1593704" y="5184353"/>
            <a:ext cx="1531979" cy="0"/>
          </a:xfrm>
          <a:prstGeom prst="line">
            <a:avLst/>
          </a:prstGeom>
          <a:ln w="9525" cmpd="sng">
            <a:solidFill>
              <a:schemeClr val="bg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 name="Title 1"/>
          <p:cNvSpPr txBox="1">
            <a:spLocks/>
          </p:cNvSpPr>
          <p:nvPr userDrawn="1"/>
        </p:nvSpPr>
        <p:spPr>
          <a:xfrm>
            <a:off x="1593704"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bg2">
                    <a:lumMod val="75000"/>
                  </a:schemeClr>
                </a:solidFill>
                <a:latin typeface="Aktiv Grotesk Black"/>
                <a:cs typeface="Aktiv Grotesk Black"/>
              </a:rPr>
              <a:t>1</a:t>
            </a:r>
          </a:p>
        </p:txBody>
      </p:sp>
      <p:cxnSp>
        <p:nvCxnSpPr>
          <p:cNvPr id="22" name="Straight Connector 21"/>
          <p:cNvCxnSpPr/>
          <p:nvPr userDrawn="1"/>
        </p:nvCxnSpPr>
        <p:spPr>
          <a:xfrm>
            <a:off x="5322520"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5322520"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userDrawn="1"/>
        </p:nvCxnSpPr>
        <p:spPr>
          <a:xfrm>
            <a:off x="5353759"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25" name="Title 1"/>
          <p:cNvSpPr txBox="1">
            <a:spLocks/>
          </p:cNvSpPr>
          <p:nvPr userDrawn="1"/>
        </p:nvSpPr>
        <p:spPr>
          <a:xfrm>
            <a:off x="5353759"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3</a:t>
            </a:r>
          </a:p>
        </p:txBody>
      </p:sp>
      <p:sp>
        <p:nvSpPr>
          <p:cNvPr id="26" name="Title 1"/>
          <p:cNvSpPr txBox="1">
            <a:spLocks/>
          </p:cNvSpPr>
          <p:nvPr userDrawn="1"/>
        </p:nvSpPr>
        <p:spPr>
          <a:xfrm>
            <a:off x="5336414"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PREPARING TEAMS TO WORK WITH REFUGEE COLLEAGUES</a:t>
            </a:r>
          </a:p>
        </p:txBody>
      </p:sp>
      <p:cxnSp>
        <p:nvCxnSpPr>
          <p:cNvPr id="27" name="Straight Connector 26"/>
          <p:cNvCxnSpPr/>
          <p:nvPr userDrawn="1"/>
        </p:nvCxnSpPr>
        <p:spPr>
          <a:xfrm>
            <a:off x="7246446" y="300707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userDrawn="1"/>
        </p:nvCxnSpPr>
        <p:spPr>
          <a:xfrm>
            <a:off x="7246446" y="4031967"/>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userDrawn="1"/>
        </p:nvCxnSpPr>
        <p:spPr>
          <a:xfrm>
            <a:off x="7246446" y="5184353"/>
            <a:ext cx="1545873" cy="0"/>
          </a:xfrm>
          <a:prstGeom prst="line">
            <a:avLst/>
          </a:prstGeom>
          <a:ln w="9525" cmpd="sng">
            <a:solidFill>
              <a:srgbClr val="B5B5B5"/>
            </a:solidFill>
          </a:ln>
          <a:effectLst/>
        </p:spPr>
        <p:style>
          <a:lnRef idx="2">
            <a:schemeClr val="accent1"/>
          </a:lnRef>
          <a:fillRef idx="0">
            <a:schemeClr val="accent1"/>
          </a:fillRef>
          <a:effectRef idx="1">
            <a:schemeClr val="accent1"/>
          </a:effectRef>
          <a:fontRef idx="minor">
            <a:schemeClr val="tx1"/>
          </a:fontRef>
        </p:style>
      </p:cxnSp>
      <p:sp>
        <p:nvSpPr>
          <p:cNvPr id="30" name="Title 1"/>
          <p:cNvSpPr txBox="1">
            <a:spLocks/>
          </p:cNvSpPr>
          <p:nvPr userDrawn="1"/>
        </p:nvSpPr>
        <p:spPr>
          <a:xfrm>
            <a:off x="7277685"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rgbClr val="B5B5B5"/>
                </a:solidFill>
                <a:latin typeface="Aktiv Grotesk Black"/>
                <a:cs typeface="Aktiv Grotesk Black"/>
              </a:rPr>
              <a:t>4</a:t>
            </a:r>
          </a:p>
        </p:txBody>
      </p:sp>
      <p:sp>
        <p:nvSpPr>
          <p:cNvPr id="31" name="Title 1"/>
          <p:cNvSpPr txBox="1">
            <a:spLocks/>
          </p:cNvSpPr>
          <p:nvPr userDrawn="1"/>
        </p:nvSpPr>
        <p:spPr>
          <a:xfrm>
            <a:off x="7277685" y="4131525"/>
            <a:ext cx="150073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rgbClr val="B5B5B5"/>
                </a:solidFill>
              </a:rPr>
              <a:t>TAILORING ONBOARDING FOR YOUR REFUGEE EMPLOYEES</a:t>
            </a:r>
          </a:p>
        </p:txBody>
      </p:sp>
      <p:cxnSp>
        <p:nvCxnSpPr>
          <p:cNvPr id="32" name="Straight Connector 31"/>
          <p:cNvCxnSpPr/>
          <p:nvPr userDrawn="1"/>
        </p:nvCxnSpPr>
        <p:spPr>
          <a:xfrm>
            <a:off x="9170372" y="300707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9170372" y="4031967"/>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70372" y="5184353"/>
            <a:ext cx="1545873"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35" name="Title 1"/>
          <p:cNvSpPr txBox="1">
            <a:spLocks/>
          </p:cNvSpPr>
          <p:nvPr userDrawn="1"/>
        </p:nvSpPr>
        <p:spPr>
          <a:xfrm>
            <a:off x="9201611" y="2968838"/>
            <a:ext cx="1531979" cy="924815"/>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90000"/>
              </a:lnSpc>
            </a:pPr>
            <a:r>
              <a:rPr lang="en-US" sz="8000" dirty="0">
                <a:solidFill>
                  <a:schemeClr val="tx2"/>
                </a:solidFill>
                <a:latin typeface="Aktiv Grotesk Black"/>
                <a:cs typeface="Aktiv Grotesk Black"/>
              </a:rPr>
              <a:t>5</a:t>
            </a:r>
          </a:p>
        </p:txBody>
      </p:sp>
      <p:sp>
        <p:nvSpPr>
          <p:cNvPr id="36" name="Title 1"/>
          <p:cNvSpPr txBox="1">
            <a:spLocks/>
          </p:cNvSpPr>
          <p:nvPr userDrawn="1"/>
        </p:nvSpPr>
        <p:spPr>
          <a:xfrm>
            <a:off x="9170371" y="4131525"/>
            <a:ext cx="1531979" cy="642839"/>
          </a:xfrm>
          <a:prstGeom prst="rect">
            <a:avLst/>
          </a:prstGeom>
        </p:spPr>
        <p:txBody>
          <a:bodyPr vert="horz" lIns="0" tIns="0" rIns="0" bIns="0" rtlCol="0" anchor="t">
            <a:noAutofit/>
          </a:bodyPr>
          <a:lstStyle>
            <a:lvl1pPr algn="l" defTabSz="457200" rtl="0" eaLnBrk="1" latinLnBrk="0" hangingPunct="1">
              <a:spcBef>
                <a:spcPct val="0"/>
              </a:spcBef>
              <a:buNone/>
              <a:defRPr sz="1700" b="1" i="0" kern="0" spc="-40"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algn="r">
              <a:lnSpc>
                <a:spcPct val="100000"/>
              </a:lnSpc>
            </a:pPr>
            <a:r>
              <a:rPr lang="en-US" sz="1267" spc="-13" dirty="0">
                <a:solidFill>
                  <a:schemeClr val="tx2"/>
                </a:solidFill>
              </a:rPr>
              <a:t>BUILDING AN INCLUSIVE WORKPLACE FOR REFUGEES</a:t>
            </a:r>
          </a:p>
        </p:txBody>
      </p:sp>
      <p:sp>
        <p:nvSpPr>
          <p:cNvPr id="44" name="Slide Number Placeholder 5"/>
          <p:cNvSpPr txBox="1">
            <a:spLocks/>
          </p:cNvSpPr>
          <p:nvPr userDrawn="1"/>
        </p:nvSpPr>
        <p:spPr>
          <a:xfrm>
            <a:off x="725629" y="0"/>
            <a:ext cx="2844800"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kern="0" spc="80" dirty="0">
                <a:solidFill>
                  <a:srgbClr val="000000"/>
                </a:solidFill>
                <a:latin typeface="Aktiv Grotesk XBold"/>
                <a:cs typeface="Aktiv Grotesk XBold"/>
              </a:rPr>
              <a:t>TENT</a:t>
            </a:r>
            <a:r>
              <a:rPr lang="en-US" sz="800" kern="0" spc="80" baseline="0" dirty="0">
                <a:solidFill>
                  <a:srgbClr val="000000"/>
                </a:solidFill>
              </a:rPr>
              <a:t> | CONTENTS</a:t>
            </a:r>
            <a:endParaRPr lang="en-US" sz="800" kern="0" spc="80" dirty="0">
              <a:solidFill>
                <a:srgbClr val="000000"/>
              </a:solidFill>
            </a:endParaRPr>
          </a:p>
        </p:txBody>
      </p:sp>
    </p:spTree>
    <p:extLst>
      <p:ext uri="{BB962C8B-B14F-4D97-AF65-F5344CB8AC3E}">
        <p14:creationId xmlns:p14="http://schemas.microsoft.com/office/powerpoint/2010/main" val="3373423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8" name="Rectangle 7"/>
          <p:cNvSpPr/>
          <p:nvPr userDrawn="1"/>
        </p:nvSpPr>
        <p:spPr>
          <a:xfrm>
            <a:off x="0" y="508001"/>
            <a:ext cx="12192000" cy="1285679"/>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cxnSp>
        <p:nvCxnSpPr>
          <p:cNvPr id="9" name="Straight Connector 8"/>
          <p:cNvCxnSpPr/>
          <p:nvPr userDrawn="1"/>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801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4.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1.pn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5.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21" y="508002"/>
            <a:ext cx="8388099" cy="1285677"/>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514272" y="2221779"/>
            <a:ext cx="6346865" cy="41250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88120" y="0"/>
            <a:ext cx="2844800" cy="508000"/>
          </a:xfrm>
          <a:prstGeom prst="rect">
            <a:avLst/>
          </a:prstGeom>
        </p:spPr>
        <p:txBody>
          <a:bodyPr vert="horz" lIns="0" tIns="0" rIns="0" bIns="0" rtlCol="0" anchor="ctr"/>
          <a:lstStyle>
            <a:lvl1pPr algn="r">
              <a:defRPr sz="800">
                <a:solidFill>
                  <a:srgbClr val="000000"/>
                </a:solidFill>
                <a:latin typeface="Aktiv Grotesk Light"/>
                <a:cs typeface="Aktiv Grotesk Light"/>
              </a:defRPr>
            </a:lvl1pPr>
          </a:lstStyle>
          <a:p>
            <a:fld id="{2066355A-084C-D24E-9AD2-7E4FC41EA627}" type="slidenum">
              <a:rPr lang="en-US" smtClean="0"/>
              <a:pPr/>
              <a:t>‹#›</a:t>
            </a:fld>
            <a:endParaRPr lang="en-US" dirty="0"/>
          </a:p>
        </p:txBody>
      </p:sp>
      <p:sp>
        <p:nvSpPr>
          <p:cNvPr id="12"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4" name="Picture 13" descr="tiny-triangles.png"/>
          <p:cNvPicPr>
            <a:picLocks noChangeAspect="1"/>
          </p:cNvPicPr>
          <p:nvPr userDrawn="1"/>
        </p:nvPicPr>
        <p:blipFill rotWithShape="1">
          <a:blip r:embed="rId10">
            <a:extLst>
              <a:ext uri="{28A0092B-C50C-407E-A947-70E740481C1C}">
                <a14:useLocalDpi xmlns:a14="http://schemas.microsoft.com/office/drawing/2010/main" val="0"/>
              </a:ext>
            </a:extLst>
          </a:blip>
          <a:srcRect r="94048" b="92593"/>
          <a:stretch/>
        </p:blipFill>
        <p:spPr>
          <a:xfrm>
            <a:off x="0" y="0"/>
            <a:ext cx="725629" cy="508000"/>
          </a:xfrm>
          <a:prstGeom prst="rect">
            <a:avLst/>
          </a:prstGeom>
        </p:spPr>
      </p:pic>
      <p:pic>
        <p:nvPicPr>
          <p:cNvPr id="15" name="Picture 14" descr="tiny-triangles.png"/>
          <p:cNvPicPr>
            <a:picLocks noChangeAspect="1"/>
          </p:cNvPicPr>
          <p:nvPr userDrawn="1"/>
        </p:nvPicPr>
        <p:blipFill rotWithShape="1">
          <a:blip r:embed="rId10">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2818670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p:titleStyle>
    <p:body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21" y="508002"/>
            <a:ext cx="8388099" cy="1285677"/>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514272" y="2221779"/>
            <a:ext cx="6346865" cy="41250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88120" y="0"/>
            <a:ext cx="2844800" cy="508000"/>
          </a:xfrm>
          <a:prstGeom prst="rect">
            <a:avLst/>
          </a:prstGeom>
        </p:spPr>
        <p:txBody>
          <a:bodyPr vert="horz" lIns="0" tIns="0" rIns="0" bIns="0" rtlCol="0" anchor="ctr"/>
          <a:lstStyle>
            <a:lvl1pPr algn="r">
              <a:defRPr sz="800">
                <a:solidFill>
                  <a:srgbClr val="000000"/>
                </a:solidFill>
                <a:latin typeface="Aktiv Grotesk Light"/>
                <a:cs typeface="Aktiv Grotesk Light"/>
              </a:defRPr>
            </a:lvl1pPr>
          </a:lstStyle>
          <a:p>
            <a:fld id="{2066355A-084C-D24E-9AD2-7E4FC41EA627}" type="slidenum">
              <a:rPr lang="en-US" smtClean="0"/>
              <a:pPr/>
              <a:t>‹#›</a:t>
            </a:fld>
            <a:endParaRPr lang="en-US" dirty="0"/>
          </a:p>
        </p:txBody>
      </p:sp>
      <p:sp>
        <p:nvSpPr>
          <p:cNvPr id="12"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4" name="Picture 13" descr="tiny-triangles.png"/>
          <p:cNvPicPr>
            <a:picLocks noChangeAspect="1"/>
          </p:cNvPicPr>
          <p:nvPr userDrawn="1"/>
        </p:nvPicPr>
        <p:blipFill rotWithShape="1">
          <a:blip r:embed="rId5">
            <a:extLst>
              <a:ext uri="{28A0092B-C50C-407E-A947-70E740481C1C}">
                <a14:useLocalDpi xmlns:a14="http://schemas.microsoft.com/office/drawing/2010/main" val="0"/>
              </a:ext>
            </a:extLst>
          </a:blip>
          <a:srcRect r="94048" b="92593"/>
          <a:stretch/>
        </p:blipFill>
        <p:spPr>
          <a:xfrm>
            <a:off x="0" y="0"/>
            <a:ext cx="725629" cy="508000"/>
          </a:xfrm>
          <a:prstGeom prst="rect">
            <a:avLst/>
          </a:prstGeom>
        </p:spPr>
      </p:pic>
      <p:pic>
        <p:nvPicPr>
          <p:cNvPr id="15" name="Picture 14" descr="tiny-triangles.png"/>
          <p:cNvPicPr>
            <a:picLocks noChangeAspect="1"/>
          </p:cNvPicPr>
          <p:nvPr userDrawn="1"/>
        </p:nvPicPr>
        <p:blipFill rotWithShape="1">
          <a:blip r:embed="rId5">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15100296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hf hdr="0" ftr="0" dt="0"/>
  <p:txStyles>
    <p:title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p:titleStyle>
    <p:body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21" y="508002"/>
            <a:ext cx="8388099" cy="1285677"/>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514272" y="2221779"/>
            <a:ext cx="6346865" cy="41250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88120" y="0"/>
            <a:ext cx="2844800" cy="508000"/>
          </a:xfrm>
          <a:prstGeom prst="rect">
            <a:avLst/>
          </a:prstGeom>
        </p:spPr>
        <p:txBody>
          <a:bodyPr vert="horz" lIns="0" tIns="0" rIns="0" bIns="0" rtlCol="0" anchor="ctr"/>
          <a:lstStyle>
            <a:lvl1pPr algn="r">
              <a:defRPr sz="800">
                <a:solidFill>
                  <a:srgbClr val="000000"/>
                </a:solidFill>
                <a:latin typeface="Aktiv Grotesk Light"/>
                <a:cs typeface="Aktiv Grotesk Light"/>
              </a:defRPr>
            </a:lvl1pPr>
          </a:lstStyle>
          <a:p>
            <a:fld id="{2066355A-084C-D24E-9AD2-7E4FC41EA627}" type="slidenum">
              <a:rPr lang="en-US" smtClean="0"/>
              <a:pPr/>
              <a:t>‹#›</a:t>
            </a:fld>
            <a:endParaRPr lang="en-US" dirty="0"/>
          </a:p>
        </p:txBody>
      </p:sp>
      <p:sp>
        <p:nvSpPr>
          <p:cNvPr id="12"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4" name="Picture 13" descr="tiny-triangles.png"/>
          <p:cNvPicPr>
            <a:picLocks noChangeAspect="1"/>
          </p:cNvPicPr>
          <p:nvPr userDrawn="1"/>
        </p:nvPicPr>
        <p:blipFill rotWithShape="1">
          <a:blip r:embed="rId25">
            <a:extLst>
              <a:ext uri="{28A0092B-C50C-407E-A947-70E740481C1C}">
                <a14:useLocalDpi xmlns:a14="http://schemas.microsoft.com/office/drawing/2010/main" val="0"/>
              </a:ext>
            </a:extLst>
          </a:blip>
          <a:srcRect r="94048" b="92593"/>
          <a:stretch/>
        </p:blipFill>
        <p:spPr>
          <a:xfrm>
            <a:off x="0" y="0"/>
            <a:ext cx="725629" cy="508000"/>
          </a:xfrm>
          <a:prstGeom prst="rect">
            <a:avLst/>
          </a:prstGeom>
        </p:spPr>
      </p:pic>
      <p:pic>
        <p:nvPicPr>
          <p:cNvPr id="15" name="Picture 14" descr="tiny-triangles.png"/>
          <p:cNvPicPr>
            <a:picLocks noChangeAspect="1"/>
          </p:cNvPicPr>
          <p:nvPr userDrawn="1"/>
        </p:nvPicPr>
        <p:blipFill rotWithShape="1">
          <a:blip r:embed="rId25">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3267409559"/>
      </p:ext>
    </p:extLst>
  </p:cSld>
  <p:clrMap bg1="lt1" tx1="dk1" bg2="lt2" tx2="dk2" accent1="accent1" accent2="accent2" accent3="accent3" accent4="accent4" accent5="accent5" accent6="accent6" hlink="hlink" folHlink="folHlink"/>
  <p:sldLayoutIdLst>
    <p:sldLayoutId id="2147483697" r:id="rId1"/>
    <p:sldLayoutId id="214748385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Lst>
  <p:hf hdr="0" ftr="0" dt="0"/>
  <p:txStyles>
    <p:title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p:titleStyle>
    <p:body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21" y="508002"/>
            <a:ext cx="8388099" cy="1285677"/>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514272" y="2221779"/>
            <a:ext cx="6346865" cy="41250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88120" y="0"/>
            <a:ext cx="2844800" cy="508000"/>
          </a:xfrm>
          <a:prstGeom prst="rect">
            <a:avLst/>
          </a:prstGeom>
        </p:spPr>
        <p:txBody>
          <a:bodyPr vert="horz" lIns="0" tIns="0" rIns="0" bIns="0" rtlCol="0" anchor="ctr"/>
          <a:lstStyle>
            <a:lvl1pPr algn="r">
              <a:defRPr sz="800">
                <a:solidFill>
                  <a:srgbClr val="000000"/>
                </a:solidFill>
                <a:latin typeface="Aktiv Grotesk Light"/>
                <a:cs typeface="Aktiv Grotesk Light"/>
              </a:defRPr>
            </a:lvl1pPr>
          </a:lstStyle>
          <a:p>
            <a:fld id="{2066355A-084C-D24E-9AD2-7E4FC41EA627}" type="slidenum">
              <a:rPr lang="en-US" smtClean="0"/>
              <a:pPr/>
              <a:t>‹#›</a:t>
            </a:fld>
            <a:endParaRPr lang="en-US" dirty="0"/>
          </a:p>
        </p:txBody>
      </p:sp>
      <p:sp>
        <p:nvSpPr>
          <p:cNvPr id="12"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4" name="Picture 13" descr="tiny-triangles.png"/>
          <p:cNvPicPr>
            <a:picLocks noChangeAspect="1"/>
          </p:cNvPicPr>
          <p:nvPr userDrawn="1"/>
        </p:nvPicPr>
        <p:blipFill rotWithShape="1">
          <a:blip r:embed="rId24">
            <a:extLst>
              <a:ext uri="{28A0092B-C50C-407E-A947-70E740481C1C}">
                <a14:useLocalDpi xmlns:a14="http://schemas.microsoft.com/office/drawing/2010/main" val="0"/>
              </a:ext>
            </a:extLst>
          </a:blip>
          <a:srcRect r="94048" b="92593"/>
          <a:stretch/>
        </p:blipFill>
        <p:spPr>
          <a:xfrm>
            <a:off x="0" y="0"/>
            <a:ext cx="725629" cy="508000"/>
          </a:xfrm>
          <a:prstGeom prst="rect">
            <a:avLst/>
          </a:prstGeom>
        </p:spPr>
      </p:pic>
      <p:pic>
        <p:nvPicPr>
          <p:cNvPr id="15" name="Picture 14" descr="tiny-triangles.png"/>
          <p:cNvPicPr>
            <a:picLocks noChangeAspect="1"/>
          </p:cNvPicPr>
          <p:nvPr userDrawn="1"/>
        </p:nvPicPr>
        <p:blipFill rotWithShape="1">
          <a:blip r:embed="rId24">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18646248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Lst>
  <p:hf hdr="0" ftr="0" dt="0"/>
  <p:txStyles>
    <p:title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p:titleStyle>
    <p:body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0021" y="508002"/>
            <a:ext cx="8388099" cy="1285677"/>
          </a:xfrm>
          <a:prstGeom prst="rect">
            <a:avLst/>
          </a:prstGeom>
        </p:spPr>
        <p:txBody>
          <a:bodyPr vert="horz" lIns="0" tIns="0" rIns="0" bIns="0" rtlCol="0" anchor="ctr">
            <a:noAutofit/>
          </a:bodyPr>
          <a:lstStyle/>
          <a:p>
            <a:r>
              <a:rPr lang="en-US" dirty="0"/>
              <a:t>Click to add title</a:t>
            </a:r>
          </a:p>
        </p:txBody>
      </p:sp>
      <p:sp>
        <p:nvSpPr>
          <p:cNvPr id="3" name="Text Placeholder 2"/>
          <p:cNvSpPr>
            <a:spLocks noGrp="1"/>
          </p:cNvSpPr>
          <p:nvPr>
            <p:ph type="body" idx="1"/>
          </p:nvPr>
        </p:nvSpPr>
        <p:spPr>
          <a:xfrm>
            <a:off x="514272" y="2221779"/>
            <a:ext cx="6346865" cy="412508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888120" y="0"/>
            <a:ext cx="2844800" cy="508000"/>
          </a:xfrm>
          <a:prstGeom prst="rect">
            <a:avLst/>
          </a:prstGeom>
        </p:spPr>
        <p:txBody>
          <a:bodyPr vert="horz" lIns="0" tIns="0" rIns="0" bIns="0" rtlCol="0" anchor="ctr"/>
          <a:lstStyle>
            <a:lvl1pPr algn="r">
              <a:defRPr sz="800">
                <a:solidFill>
                  <a:srgbClr val="000000"/>
                </a:solidFill>
                <a:latin typeface="Aktiv Grotesk Light"/>
                <a:cs typeface="Aktiv Grotesk Light"/>
              </a:defRPr>
            </a:lvl1pPr>
          </a:lstStyle>
          <a:p>
            <a:fld id="{2066355A-084C-D24E-9AD2-7E4FC41EA627}" type="slidenum">
              <a:rPr lang="en-US" smtClean="0"/>
              <a:pPr/>
              <a:t>‹#›</a:t>
            </a:fld>
            <a:endParaRPr lang="en-US" dirty="0"/>
          </a:p>
        </p:txBody>
      </p:sp>
      <p:sp>
        <p:nvSpPr>
          <p:cNvPr id="12" name="Slide Number Placeholder 5"/>
          <p:cNvSpPr txBox="1">
            <a:spLocks/>
          </p:cNvSpPr>
          <p:nvPr userDrawn="1"/>
        </p:nvSpPr>
        <p:spPr>
          <a:xfrm>
            <a:off x="5871005" y="6673614"/>
            <a:ext cx="832871" cy="11242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667" kern="0" spc="27" dirty="0">
                <a:solidFill>
                  <a:srgbClr val="878787"/>
                </a:solidFill>
                <a:latin typeface="Aktiv Grotesk XBold"/>
                <a:cs typeface="Aktiv Grotesk XBold"/>
              </a:rPr>
              <a:t>TENT.ORG</a:t>
            </a:r>
            <a:endParaRPr lang="en-US" sz="667" kern="0" spc="27" dirty="0">
              <a:solidFill>
                <a:srgbClr val="878787"/>
              </a:solidFill>
            </a:endParaRPr>
          </a:p>
        </p:txBody>
      </p:sp>
      <p:pic>
        <p:nvPicPr>
          <p:cNvPr id="14" name="Picture 13" descr="tiny-triangles.png"/>
          <p:cNvPicPr>
            <a:picLocks noChangeAspect="1"/>
          </p:cNvPicPr>
          <p:nvPr userDrawn="1"/>
        </p:nvPicPr>
        <p:blipFill rotWithShape="1">
          <a:blip r:embed="rId24">
            <a:extLst>
              <a:ext uri="{28A0092B-C50C-407E-A947-70E740481C1C}">
                <a14:useLocalDpi xmlns:a14="http://schemas.microsoft.com/office/drawing/2010/main" val="0"/>
              </a:ext>
            </a:extLst>
          </a:blip>
          <a:srcRect r="94048" b="92593"/>
          <a:stretch/>
        </p:blipFill>
        <p:spPr>
          <a:xfrm>
            <a:off x="0" y="0"/>
            <a:ext cx="725629" cy="508000"/>
          </a:xfrm>
          <a:prstGeom prst="rect">
            <a:avLst/>
          </a:prstGeom>
        </p:spPr>
      </p:pic>
      <p:pic>
        <p:nvPicPr>
          <p:cNvPr id="15" name="Picture 14" descr="tiny-triangles.png"/>
          <p:cNvPicPr>
            <a:picLocks noChangeAspect="1"/>
          </p:cNvPicPr>
          <p:nvPr userDrawn="1"/>
        </p:nvPicPr>
        <p:blipFill rotWithShape="1">
          <a:blip r:embed="rId24">
            <a:extLst>
              <a:ext uri="{28A0092B-C50C-407E-A947-70E740481C1C}">
                <a14:useLocalDpi xmlns:a14="http://schemas.microsoft.com/office/drawing/2010/main" val="0"/>
              </a:ext>
            </a:extLst>
          </a:blip>
          <a:srcRect l="46193" t="95656" r="51846"/>
          <a:stretch/>
        </p:blipFill>
        <p:spPr>
          <a:xfrm>
            <a:off x="5631902" y="6560099"/>
            <a:ext cx="239103" cy="297901"/>
          </a:xfrm>
          <a:prstGeom prst="rect">
            <a:avLst/>
          </a:prstGeom>
        </p:spPr>
      </p:pic>
    </p:spTree>
    <p:extLst>
      <p:ext uri="{BB962C8B-B14F-4D97-AF65-F5344CB8AC3E}">
        <p14:creationId xmlns:p14="http://schemas.microsoft.com/office/powerpoint/2010/main" val="768113177"/>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 id="2147483879" r:id="rId21"/>
    <p:sldLayoutId id="2147483880" r:id="rId22"/>
  </p:sldLayoutIdLst>
  <p:hf hdr="0" ftr="0" dt="0"/>
  <p:txStyles>
    <p:title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p:titleStyle>
    <p:body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onerefugee.org/" TargetMode="External"/><Relationship Id="rId2" Type="http://schemas.openxmlformats.org/officeDocument/2006/relationships/hyperlink" Target="https://www.upwardlyglobal.org/" TargetMode="External"/><Relationship Id="rId1" Type="http://schemas.openxmlformats.org/officeDocument/2006/relationships/slideLayout" Target="../slideLayouts/slideLayout13.xml"/><Relationship Id="rId6" Type="http://schemas.openxmlformats.org/officeDocument/2006/relationships/hyperlink" Target="https://www.talentbeyondboundaries.org/" TargetMode="External"/><Relationship Id="rId5" Type="http://schemas.openxmlformats.org/officeDocument/2006/relationships/hyperlink" Target="https://nooneleft.org/" TargetMode="External"/><Relationship Id="rId4" Type="http://schemas.openxmlformats.org/officeDocument/2006/relationships/hyperlink" Target="https://globally.org/reup"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afghanamericans.org/"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s://womenforafghanwomen.org/"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ampliorecruiting.com/"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s://welcome.us/"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hyperlink" Target="https://www.tent.org/resources/overcoming-language-barriers" TargetMode="External"/><Relationship Id="rId2" Type="http://schemas.openxmlformats.org/officeDocument/2006/relationships/image" Target="../media/image29.png"/><Relationship Id="rId1" Type="http://schemas.openxmlformats.org/officeDocument/2006/relationships/slideLayout" Target="../slideLayouts/slideLayout12.xml"/><Relationship Id="rId5" Type="http://schemas.openxmlformats.org/officeDocument/2006/relationships/image" Target="../media/image24.sv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22.sv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ent.org/wp-content/uploads/2022/02/Partnering-with-Refugee-Focused-NGOs.pdf" TargetMode="External"/><Relationship Id="rId1" Type="http://schemas.openxmlformats.org/officeDocument/2006/relationships/slideLayout" Target="../slideLayouts/slideLayout11.xml"/><Relationship Id="rId5" Type="http://schemas.openxmlformats.org/officeDocument/2006/relationships/image" Target="../media/image9.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mailto:info@tent.org" TargetMode="External"/><Relationship Id="rId7"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37.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 Id="rId9" Type="http://schemas.openxmlformats.org/officeDocument/2006/relationships/image" Target="../media/image38.sv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hyperlink" Target="https://www.acf.hhs.gov/orr" TargetMode="Externa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8" Type="http://schemas.openxmlformats.org/officeDocument/2006/relationships/hyperlink" Target="https://www.lirs.org/" TargetMode="External"/><Relationship Id="rId13" Type="http://schemas.openxmlformats.org/officeDocument/2006/relationships/image" Target="../media/image7.png"/><Relationship Id="rId3" Type="http://schemas.openxmlformats.org/officeDocument/2006/relationships/hyperlink" Target="https://www.ecdcus.org/" TargetMode="External"/><Relationship Id="rId7" Type="http://schemas.openxmlformats.org/officeDocument/2006/relationships/hyperlink" Target="https://refugees.org/" TargetMode="External"/><Relationship Id="rId12" Type="http://schemas.openxmlformats.org/officeDocument/2006/relationships/image" Target="../media/image10.png"/><Relationship Id="rId2" Type="http://schemas.openxmlformats.org/officeDocument/2006/relationships/hyperlink" Target="https://cwsglobal.org/" TargetMode="External"/><Relationship Id="rId1" Type="http://schemas.openxmlformats.org/officeDocument/2006/relationships/slideLayout" Target="../slideLayouts/slideLayout12.xml"/><Relationship Id="rId6" Type="http://schemas.openxmlformats.org/officeDocument/2006/relationships/hyperlink" Target="https://www.rescue.org/" TargetMode="External"/><Relationship Id="rId11" Type="http://schemas.openxmlformats.org/officeDocument/2006/relationships/hyperlink" Target="https://www.tent.org/resources/us-employers-guide-to-hiring-afghan-refugees/" TargetMode="External"/><Relationship Id="rId5" Type="http://schemas.openxmlformats.org/officeDocument/2006/relationships/hyperlink" Target="https://www.hias.org/" TargetMode="External"/><Relationship Id="rId10" Type="http://schemas.openxmlformats.org/officeDocument/2006/relationships/hyperlink" Target="https://worldrelief.org/" TargetMode="External"/><Relationship Id="rId4" Type="http://schemas.openxmlformats.org/officeDocument/2006/relationships/hyperlink" Target="https://episcopalmigrationministries.org/" TargetMode="External"/><Relationship Id="rId9" Type="http://schemas.openxmlformats.org/officeDocument/2006/relationships/hyperlink" Target="https://www.usccb.org/offices/public-affairs/refugees" TargetMode="External"/><Relationship Id="rId1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48.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3D90AA-F3D1-4EAE-A06E-DD46A5861A37}"/>
              </a:ext>
            </a:extLst>
          </p:cNvPr>
          <p:cNvPicPr>
            <a:picLocks noChangeAspect="1"/>
          </p:cNvPicPr>
          <p:nvPr/>
        </p:nvPicPr>
        <p:blipFill rotWithShape="1">
          <a:blip r:embed="rId3"/>
          <a:srcRect l="5397" r="32776"/>
          <a:stretch/>
        </p:blipFill>
        <p:spPr>
          <a:xfrm>
            <a:off x="5050351" y="-1"/>
            <a:ext cx="7141647" cy="6857999"/>
          </a:xfrm>
          <a:prstGeom prst="rect">
            <a:avLst/>
          </a:prstGeom>
        </p:spPr>
      </p:pic>
      <p:sp>
        <p:nvSpPr>
          <p:cNvPr id="3" name="Title 2">
            <a:extLst>
              <a:ext uri="{FF2B5EF4-FFF2-40B4-BE49-F238E27FC236}">
                <a16:creationId xmlns:a16="http://schemas.microsoft.com/office/drawing/2014/main" id="{8939F16A-B9DA-FC43-B5D7-04458C4AA4A0}"/>
              </a:ext>
            </a:extLst>
          </p:cNvPr>
          <p:cNvSpPr>
            <a:spLocks noGrp="1"/>
          </p:cNvSpPr>
          <p:nvPr>
            <p:ph type="title"/>
          </p:nvPr>
        </p:nvSpPr>
        <p:spPr>
          <a:xfrm>
            <a:off x="522905" y="1885209"/>
            <a:ext cx="3953845" cy="3651991"/>
          </a:xfrm>
        </p:spPr>
        <p:txBody>
          <a:bodyPr/>
          <a:lstStyle/>
          <a:p>
            <a:pPr>
              <a:spcAft>
                <a:spcPts val="1200"/>
              </a:spcAft>
            </a:pPr>
            <a:r>
              <a:rPr lang="en-US" sz="3700" dirty="0">
                <a:latin typeface="Arial Black" panose="020B0A04020102020204" pitchFamily="34" charset="0"/>
                <a:cs typeface="Arial" panose="020B0604020202020204" pitchFamily="34" charset="0"/>
              </a:rPr>
              <a:t>Best Practices for Working with Refugee-Focused NGOs in the United States</a:t>
            </a:r>
            <a:endParaRPr lang="en-US" sz="3400" b="0" dirty="0">
              <a:latin typeface="Arial Black" panose="020B0A040201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D8B5730-5A1B-3348-A8D5-6450A7372B3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a:ln>
                  <a:noFill/>
                </a:ln>
                <a:solidFill>
                  <a:srgbClr val="000000"/>
                </a:solidFill>
                <a:effectLst/>
                <a:uLnTx/>
                <a:uFillTx/>
                <a:latin typeface="Aktiv Grotesk Light"/>
                <a:ea typeface="+mn-ea"/>
                <a:cs typeface="Aktiv Grotesk Light"/>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spTree>
    <p:extLst>
      <p:ext uri="{BB962C8B-B14F-4D97-AF65-F5344CB8AC3E}">
        <p14:creationId xmlns:p14="http://schemas.microsoft.com/office/powerpoint/2010/main" val="2693130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A5E4A65-9ACA-4C05-B637-7E7EC63F5C10}"/>
              </a:ext>
            </a:extLst>
          </p:cNvPr>
          <p:cNvSpPr/>
          <p:nvPr/>
        </p:nvSpPr>
        <p:spPr>
          <a:xfrm>
            <a:off x="3033132" y="2201675"/>
            <a:ext cx="8331976" cy="42310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angle 11">
            <a:extLst>
              <a:ext uri="{FF2B5EF4-FFF2-40B4-BE49-F238E27FC236}">
                <a16:creationId xmlns:a16="http://schemas.microsoft.com/office/drawing/2014/main" id="{D29C99F2-9E9F-4C4B-90EE-38461C3888C6}"/>
              </a:ext>
            </a:extLst>
          </p:cNvPr>
          <p:cNvSpPr/>
          <p:nvPr/>
        </p:nvSpPr>
        <p:spPr>
          <a:xfrm>
            <a:off x="500021" y="3291485"/>
            <a:ext cx="3176395" cy="21454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Title 1">
            <a:extLst>
              <a:ext uri="{FF2B5EF4-FFF2-40B4-BE49-F238E27FC236}">
                <a16:creationId xmlns:a16="http://schemas.microsoft.com/office/drawing/2014/main" id="{FE7C00A3-D604-4EC5-A1B9-19EC1B7B9EC6}"/>
              </a:ext>
            </a:extLst>
          </p:cNvPr>
          <p:cNvSpPr>
            <a:spLocks noGrp="1"/>
          </p:cNvSpPr>
          <p:nvPr>
            <p:ph type="title"/>
          </p:nvPr>
        </p:nvSpPr>
        <p:spPr/>
        <p:txBody>
          <a:bodyPr/>
          <a:lstStyle/>
          <a:p>
            <a:r>
              <a:rPr lang="en-US" dirty="0">
                <a:solidFill>
                  <a:schemeClr val="bg2">
                    <a:lumMod val="10000"/>
                  </a:schemeClr>
                </a:solidFill>
              </a:rPr>
              <a:t>Other </a:t>
            </a:r>
            <a:r>
              <a:rPr lang="en-US" dirty="0">
                <a:solidFill>
                  <a:schemeClr val="bg2">
                    <a:lumMod val="10000"/>
                  </a:schemeClr>
                </a:solidFill>
                <a:latin typeface="Arial Black" panose="020B0A04020102020204" pitchFamily="34" charset="0"/>
              </a:rPr>
              <a:t>organizations</a:t>
            </a:r>
            <a:r>
              <a:rPr lang="en-US" dirty="0">
                <a:solidFill>
                  <a:schemeClr val="bg2">
                    <a:lumMod val="10000"/>
                  </a:schemeClr>
                </a:solidFill>
              </a:rPr>
              <a:t> that can help companies hire refugees</a:t>
            </a:r>
            <a:endParaRPr lang="es-ES" dirty="0">
              <a:solidFill>
                <a:schemeClr val="bg2">
                  <a:lumMod val="10000"/>
                </a:schemeClr>
              </a:solidFill>
            </a:endParaRPr>
          </a:p>
        </p:txBody>
      </p:sp>
      <p:sp>
        <p:nvSpPr>
          <p:cNvPr id="3" name="Slide Number Placeholder 2">
            <a:extLst>
              <a:ext uri="{FF2B5EF4-FFF2-40B4-BE49-F238E27FC236}">
                <a16:creationId xmlns:a16="http://schemas.microsoft.com/office/drawing/2014/main" id="{CDEBF524-EC91-4540-B9F5-6B5965C37716}"/>
              </a:ext>
            </a:extLst>
          </p:cNvPr>
          <p:cNvSpPr>
            <a:spLocks noGrp="1"/>
          </p:cNvSpPr>
          <p:nvPr>
            <p:ph type="sldNum" sz="quarter" idx="10"/>
          </p:nvPr>
        </p:nvSpPr>
        <p:spPr/>
        <p:txBody>
          <a:bodyPr/>
          <a:lstStyle/>
          <a:p>
            <a:fld id="{2066355A-084C-D24E-9AD2-7E4FC41EA627}" type="slidenum">
              <a:rPr lang="en-US" smtClean="0"/>
              <a:pPr/>
              <a:t>10</a:t>
            </a:fld>
            <a:endParaRPr lang="en-US" dirty="0"/>
          </a:p>
        </p:txBody>
      </p:sp>
      <p:sp>
        <p:nvSpPr>
          <p:cNvPr id="8" name="TextBox 7">
            <a:extLst>
              <a:ext uri="{FF2B5EF4-FFF2-40B4-BE49-F238E27FC236}">
                <a16:creationId xmlns:a16="http://schemas.microsoft.com/office/drawing/2014/main" id="{E06ABDF4-2C8E-4536-A08D-BF547445AD5D}"/>
              </a:ext>
            </a:extLst>
          </p:cNvPr>
          <p:cNvSpPr txBox="1"/>
          <p:nvPr/>
        </p:nvSpPr>
        <p:spPr>
          <a:xfrm>
            <a:off x="826892" y="3750603"/>
            <a:ext cx="2306834" cy="914400"/>
          </a:xfrm>
          <a:prstGeom prst="rect">
            <a:avLst/>
          </a:prstGeom>
        </p:spPr>
        <p:txBody>
          <a:bodyPr vert="horz" wrap="none" lIns="0" tIns="0" rIns="0" bIns="0" rtlCol="0">
            <a:noAutofit/>
          </a:bodyPr>
          <a:lstStyle/>
          <a:p>
            <a:pPr>
              <a:lnSpc>
                <a:spcPct val="120000"/>
              </a:lnSpc>
              <a:spcBef>
                <a:spcPts val="0"/>
              </a:spcBef>
              <a:spcAft>
                <a:spcPts val="400"/>
              </a:spcAft>
            </a:pPr>
            <a:r>
              <a:rPr lang="en-US" sz="2400" b="1" dirty="0">
                <a:solidFill>
                  <a:schemeClr val="bg1"/>
                </a:solidFill>
                <a:latin typeface="Arial Black" panose="020B0A04020102020204" pitchFamily="34" charset="0"/>
                <a:ea typeface="Aktiv Grotesk" panose="020B0504020202020204" pitchFamily="34" charset="0"/>
                <a:cs typeface="Aktiv Grotesk XBold" panose="020B0804020202020204" pitchFamily="34" charset="0"/>
              </a:rPr>
              <a:t>High-skilled </a:t>
            </a:r>
            <a:br>
              <a:rPr lang="en-US" sz="2400" b="1" dirty="0">
                <a:solidFill>
                  <a:schemeClr val="bg1"/>
                </a:solidFill>
                <a:latin typeface="Arial Black" panose="020B0A04020102020204" pitchFamily="34" charset="0"/>
                <a:ea typeface="Aktiv Grotesk" panose="020B0504020202020204" pitchFamily="34" charset="0"/>
                <a:cs typeface="Aktiv Grotesk XBold" panose="020B0804020202020204" pitchFamily="34" charset="0"/>
              </a:rPr>
            </a:br>
            <a:r>
              <a:rPr lang="en-US" sz="2400" b="1" dirty="0">
                <a:solidFill>
                  <a:schemeClr val="bg1"/>
                </a:solidFill>
                <a:latin typeface="Arial Black" panose="020B0A04020102020204" pitchFamily="34" charset="0"/>
                <a:ea typeface="Aktiv Grotesk" panose="020B0504020202020204" pitchFamily="34" charset="0"/>
                <a:cs typeface="Aktiv Grotesk XBold" panose="020B0804020202020204" pitchFamily="34" charset="0"/>
              </a:rPr>
              <a:t>refugee talent </a:t>
            </a:r>
          </a:p>
          <a:p>
            <a:pPr>
              <a:lnSpc>
                <a:spcPct val="120000"/>
              </a:lnSpc>
              <a:spcBef>
                <a:spcPts val="0"/>
              </a:spcBef>
              <a:spcAft>
                <a:spcPts val="400"/>
              </a:spcAft>
            </a:pPr>
            <a:endParaRPr lang="es-ES" sz="2400" i="1" dirty="0" err="1">
              <a:solidFill>
                <a:schemeClr val="bg1"/>
              </a:solidFill>
              <a:latin typeface="Arial Black" panose="020B0A04020102020204" pitchFamily="34" charset="0"/>
              <a:ea typeface="Aktiv Grotesk" panose="020B0504020202020204" pitchFamily="34" charset="0"/>
              <a:cs typeface="Aktiv Grotesk" panose="020B0504020202020204" pitchFamily="34" charset="0"/>
            </a:endParaRPr>
          </a:p>
        </p:txBody>
      </p:sp>
      <p:sp>
        <p:nvSpPr>
          <p:cNvPr id="11" name="Content Placeholder 2">
            <a:extLst>
              <a:ext uri="{FF2B5EF4-FFF2-40B4-BE49-F238E27FC236}">
                <a16:creationId xmlns:a16="http://schemas.microsoft.com/office/drawing/2014/main" id="{E3248BB3-D341-4D5A-B434-9BB586DFFA37}"/>
              </a:ext>
            </a:extLst>
          </p:cNvPr>
          <p:cNvSpPr txBox="1">
            <a:spLocks/>
          </p:cNvSpPr>
          <p:nvPr/>
        </p:nvSpPr>
        <p:spPr>
          <a:xfrm>
            <a:off x="4219101" y="2768726"/>
            <a:ext cx="6786749"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sz="1870" dirty="0">
              <a:latin typeface="Arial" panose="020B0604020202020204" pitchFamily="34" charset="0"/>
              <a:cs typeface="Arial" panose="020B0604020202020204" pitchFamily="34" charset="0"/>
            </a:endParaRPr>
          </a:p>
          <a:p>
            <a:pPr marL="7703" marR="0" lvl="0" indent="0" algn="l" defTabSz="914400" rtl="0" eaLnBrk="1" fontAlgn="auto" latinLnBrk="0" hangingPunct="1">
              <a:lnSpc>
                <a:spcPct val="100000"/>
              </a:lnSpc>
              <a:spcBef>
                <a:spcPts val="800"/>
              </a:spcBef>
              <a:spcAft>
                <a:spcPts val="600"/>
              </a:spcAft>
              <a:buClrTx/>
              <a:buSzTx/>
              <a:buFontTx/>
              <a:buNone/>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number of non-profit organizations, such as </a:t>
            </a:r>
            <a:r>
              <a:rPr kumimoji="0" lang="en-US" sz="1870" b="1" i="0" u="sng" strike="noStrike" kern="1200" cap="none" spc="0" normalizeH="0" baseline="0" noProof="0" dirty="0">
                <a:ln>
                  <a:noFill/>
                </a:ln>
                <a:solidFill>
                  <a:srgbClr val="62C1D9">
                    <a:lumMod val="75000"/>
                  </a:srgbClr>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Upwardly Global</a:t>
            </a:r>
            <a:r>
              <a:rPr kumimoji="0" lang="en-US" sz="1870" b="1" i="0" u="none" strike="noStrike" kern="1200" cap="none" spc="0" normalizeH="0" baseline="0" noProof="0" dirty="0">
                <a:ln>
                  <a:noFill/>
                </a:ln>
                <a:solidFill>
                  <a:srgbClr val="EAEAEA">
                    <a:lumMod val="10000"/>
                  </a:srgbClr>
                </a:solidFill>
                <a:effectLst/>
                <a:uLnTx/>
                <a:uFillTx/>
                <a:latin typeface="Arial" panose="020B0604020202020204" pitchFamily="34" charset="0"/>
                <a:cs typeface="Arial" panose="020B0604020202020204" pitchFamily="34" charset="0"/>
              </a:rPr>
              <a:t>, </a:t>
            </a:r>
            <a:r>
              <a:rPr kumimoji="0" lang="en-US" sz="1870" b="1" i="0" u="sng" strike="noStrike" kern="1200" cap="none" spc="0" normalizeH="0" baseline="0" noProof="0" dirty="0">
                <a:ln>
                  <a:noFill/>
                </a:ln>
                <a:solidFill>
                  <a:srgbClr val="62C1D9">
                    <a:lumMod val="75000"/>
                  </a:srgbClr>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One Refugee</a:t>
            </a:r>
            <a:r>
              <a:rPr kumimoji="0" lang="en-US" sz="1870" b="1" i="0" u="none" strike="noStrike" kern="1200" cap="none" spc="0" normalizeH="0" baseline="0" noProof="0" dirty="0">
                <a:ln>
                  <a:noFill/>
                </a:ln>
                <a:solidFill>
                  <a:srgbClr val="EAEAEA">
                    <a:lumMod val="10000"/>
                  </a:srgbClr>
                </a:solidFill>
                <a:effectLst/>
                <a:uLnTx/>
                <a:uFillTx/>
                <a:latin typeface="Arial" panose="020B0604020202020204" pitchFamily="34" charset="0"/>
                <a:cs typeface="Arial" panose="020B0604020202020204" pitchFamily="34" charset="0"/>
              </a:rPr>
              <a:t>,</a:t>
            </a:r>
            <a:r>
              <a:rPr kumimoji="0" lang="en-US" sz="1870" b="1" i="0" u="none" strike="noStrike" kern="1200" cap="none" spc="0" normalizeH="0" baseline="0" noProof="0" dirty="0">
                <a:ln>
                  <a:noFill/>
                </a:ln>
                <a:solidFill>
                  <a:srgbClr val="62C1D9">
                    <a:lumMod val="75000"/>
                  </a:srgbClr>
                </a:solidFill>
                <a:effectLst/>
                <a:uLnTx/>
                <a:uFillTx/>
                <a:latin typeface="Arial" panose="020B0604020202020204" pitchFamily="34" charset="0"/>
                <a:cs typeface="Arial" panose="020B0604020202020204" pitchFamily="34" charset="0"/>
              </a:rPr>
              <a:t> </a:t>
            </a:r>
            <a:r>
              <a:rPr kumimoji="0" lang="en-US" sz="1870" b="1" i="0" u="sng" strike="noStrike" kern="1200" cap="none" spc="0" normalizeH="0" baseline="0" noProof="0" dirty="0" err="1">
                <a:ln>
                  <a:noFill/>
                </a:ln>
                <a:solidFill>
                  <a:srgbClr val="62C1D9">
                    <a:lumMod val="75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ReUp</a:t>
            </a:r>
            <a:r>
              <a:rPr kumimoji="0" lang="en-US" sz="1870" b="1" i="0" u="none" strike="noStrike" kern="1200" cap="none" spc="0" normalizeH="0" baseline="0" noProof="0" dirty="0">
                <a:ln>
                  <a:noFill/>
                </a:ln>
                <a:solidFill>
                  <a:srgbClr val="EAEAEA">
                    <a:lumMod val="10000"/>
                  </a:srgbClr>
                </a:solidFill>
                <a:effectLst/>
                <a:uLnTx/>
                <a:uFillTx/>
                <a:latin typeface="Arial" panose="020B0604020202020204" pitchFamily="34" charset="0"/>
                <a:cs typeface="Arial" panose="020B0604020202020204" pitchFamily="34" charset="0"/>
              </a:rPr>
              <a:t>,</a:t>
            </a:r>
            <a:r>
              <a:rPr kumimoji="0" lang="en-US" sz="1870" b="1" i="0" u="none" strike="noStrike" kern="1200" cap="none" spc="0" normalizeH="0" baseline="0" noProof="0" dirty="0">
                <a:ln>
                  <a:noFill/>
                </a:ln>
                <a:solidFill>
                  <a:srgbClr val="62C1D9">
                    <a:lumMod val="75000"/>
                  </a:srgbClr>
                </a:solidFill>
                <a:effectLst/>
                <a:uLnTx/>
                <a:uFillTx/>
                <a:latin typeface="Arial" panose="020B0604020202020204" pitchFamily="34" charset="0"/>
                <a:cs typeface="Arial" panose="020B0604020202020204" pitchFamily="34" charset="0"/>
              </a:rPr>
              <a:t> </a:t>
            </a:r>
            <a:r>
              <a:rPr kumimoji="0" lang="en-US" sz="1870" b="1" i="0" u="sng" strike="noStrike" kern="1200" cap="none" spc="0" normalizeH="0" baseline="0" noProof="0" dirty="0">
                <a:ln>
                  <a:noFill/>
                </a:ln>
                <a:solidFill>
                  <a:srgbClr val="62C1D9">
                    <a:lumMod val="75000"/>
                  </a:srgbClr>
                </a:solidFill>
                <a:effectLst/>
                <a:uLnTx/>
                <a:uFillTx/>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No One Left Behind</a:t>
            </a:r>
            <a:r>
              <a:rPr kumimoji="0" lang="en-US" sz="187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87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and</a:t>
            </a:r>
            <a:r>
              <a:rPr kumimoji="0" lang="en-US" sz="187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1870" b="1" i="0" u="sng" strike="noStrike" kern="1200" cap="none" spc="0" normalizeH="0" baseline="0" noProof="0" dirty="0">
                <a:ln>
                  <a:noFill/>
                </a:ln>
                <a:solidFill>
                  <a:srgbClr val="62C1D9">
                    <a:lumMod val="75000"/>
                  </a:srgbClr>
                </a:solidFill>
                <a:effectLst/>
                <a:uLnTx/>
                <a:uFillTx/>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Talent Beyond Boundaries</a:t>
            </a: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can specifically help companies recruit mid- to high-skilled refugee talent in a range of industries, such as tech, healthcare, and financial services. </a:t>
            </a:r>
            <a:endParaRPr kumimoji="0" lang="en-US" sz="1870" b="0" i="0" u="none" strike="noStrike" kern="1200" cap="none" spc="-60" normalizeH="0" baseline="0" noProof="0" dirty="0">
              <a:ln>
                <a:noFill/>
              </a:ln>
              <a:solidFill>
                <a:srgbClr val="08393D"/>
              </a:solidFill>
              <a:effectLst/>
              <a:uLnTx/>
              <a:uFillTx/>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endParaRPr lang="es-ES" sz="1600" dirty="0">
              <a:solidFill>
                <a:srgbClr val="FF0000"/>
              </a:solidFill>
              <a:latin typeface="Arial" panose="020B0604020202020204" pitchFamily="34" charset="0"/>
              <a:cs typeface="Arial" panose="020B0604020202020204" pitchFamily="34" charset="0"/>
            </a:endParaRPr>
          </a:p>
        </p:txBody>
      </p:sp>
      <p:sp>
        <p:nvSpPr>
          <p:cNvPr id="6" name="object 15">
            <a:extLst>
              <a:ext uri="{FF2B5EF4-FFF2-40B4-BE49-F238E27FC236}">
                <a16:creationId xmlns:a16="http://schemas.microsoft.com/office/drawing/2014/main" id="{26A49A62-F321-4E00-AFA5-729C0A17CA21}"/>
              </a:ext>
            </a:extLst>
          </p:cNvPr>
          <p:cNvSpPr/>
          <p:nvPr/>
        </p:nvSpPr>
        <p:spPr>
          <a:xfrm>
            <a:off x="3370844" y="4560270"/>
            <a:ext cx="611140" cy="509141"/>
          </a:xfrm>
          <a:custGeom>
            <a:avLst/>
            <a:gdLst/>
            <a:ahLst/>
            <a:cxnLst/>
            <a:rect l="l" t="t" r="r" b="b"/>
            <a:pathLst>
              <a:path w="1007745" h="838834">
                <a:moveTo>
                  <a:pt x="504927" y="0"/>
                </a:moveTo>
                <a:lnTo>
                  <a:pt x="0" y="838278"/>
                </a:lnTo>
                <a:lnTo>
                  <a:pt x="1007676" y="838278"/>
                </a:lnTo>
                <a:lnTo>
                  <a:pt x="504927"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sp>
        <p:nvSpPr>
          <p:cNvPr id="10" name="Slide Number Placeholder 5">
            <a:extLst>
              <a:ext uri="{FF2B5EF4-FFF2-40B4-BE49-F238E27FC236}">
                <a16:creationId xmlns:a16="http://schemas.microsoft.com/office/drawing/2014/main" id="{CE5F3547-519F-4A6D-ADDC-EA8A56F8C994}"/>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800" kern="0" spc="80" dirty="0">
                <a:solidFill>
                  <a:srgbClr val="000000"/>
                </a:solidFill>
                <a:latin typeface="Arial" panose="020B0604020202020204" pitchFamily="34" charset="0"/>
                <a:cs typeface="Arial" panose="020B0604020202020204" pitchFamily="34" charset="0"/>
              </a:rPr>
              <a:t>OTHER TYPES OF ORGANIZATIONS THAT CAN HELP RECRUIT REFUGEE TALENT</a:t>
            </a:r>
            <a:endPar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4368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A869E6-9213-42C3-AE4B-3820779318DB}"/>
              </a:ext>
            </a:extLst>
          </p:cNvPr>
          <p:cNvSpPr/>
          <p:nvPr/>
        </p:nvSpPr>
        <p:spPr>
          <a:xfrm>
            <a:off x="3033132" y="2201675"/>
            <a:ext cx="8331976" cy="42310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angle 11">
            <a:extLst>
              <a:ext uri="{FF2B5EF4-FFF2-40B4-BE49-F238E27FC236}">
                <a16:creationId xmlns:a16="http://schemas.microsoft.com/office/drawing/2014/main" id="{D29C99F2-9E9F-4C4B-90EE-38461C3888C6}"/>
              </a:ext>
            </a:extLst>
          </p:cNvPr>
          <p:cNvSpPr/>
          <p:nvPr/>
        </p:nvSpPr>
        <p:spPr>
          <a:xfrm>
            <a:off x="500021" y="3291485"/>
            <a:ext cx="3176395" cy="21454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Title 1">
            <a:extLst>
              <a:ext uri="{FF2B5EF4-FFF2-40B4-BE49-F238E27FC236}">
                <a16:creationId xmlns:a16="http://schemas.microsoft.com/office/drawing/2014/main" id="{FE7C00A3-D604-4EC5-A1B9-19EC1B7B9EC6}"/>
              </a:ext>
            </a:extLst>
          </p:cNvPr>
          <p:cNvSpPr>
            <a:spLocks noGrp="1"/>
          </p:cNvSpPr>
          <p:nvPr>
            <p:ph type="title"/>
          </p:nvPr>
        </p:nvSpPr>
        <p:spPr/>
        <p:txBody>
          <a:bodyPr/>
          <a:lstStyle/>
          <a:p>
            <a:r>
              <a:rPr lang="en-US" dirty="0">
                <a:solidFill>
                  <a:schemeClr val="bg2">
                    <a:lumMod val="10000"/>
                  </a:schemeClr>
                </a:solidFill>
                <a:latin typeface="Arial Black" panose="020B0A04020102020204" pitchFamily="34" charset="0"/>
              </a:rPr>
              <a:t>Other organizations that can help companies hire refugees</a:t>
            </a:r>
            <a:endParaRPr lang="es-ES" dirty="0">
              <a:solidFill>
                <a:schemeClr val="bg2">
                  <a:lumMod val="10000"/>
                </a:schemeClr>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CDEBF524-EC91-4540-B9F5-6B5965C37716}"/>
              </a:ext>
            </a:extLst>
          </p:cNvPr>
          <p:cNvSpPr>
            <a:spLocks noGrp="1"/>
          </p:cNvSpPr>
          <p:nvPr>
            <p:ph type="sldNum" sz="quarter" idx="10"/>
          </p:nvPr>
        </p:nvSpPr>
        <p:spPr/>
        <p:txBody>
          <a:bodyPr/>
          <a:lstStyle/>
          <a:p>
            <a:fld id="{2066355A-084C-D24E-9AD2-7E4FC41EA627}" type="slidenum">
              <a:rPr lang="en-US" smtClean="0"/>
              <a:pPr/>
              <a:t>11</a:t>
            </a:fld>
            <a:endParaRPr lang="en-US" dirty="0"/>
          </a:p>
        </p:txBody>
      </p:sp>
      <p:sp>
        <p:nvSpPr>
          <p:cNvPr id="8" name="TextBox 7">
            <a:extLst>
              <a:ext uri="{FF2B5EF4-FFF2-40B4-BE49-F238E27FC236}">
                <a16:creationId xmlns:a16="http://schemas.microsoft.com/office/drawing/2014/main" id="{E06ABDF4-2C8E-4536-A08D-BF547445AD5D}"/>
              </a:ext>
            </a:extLst>
          </p:cNvPr>
          <p:cNvSpPr txBox="1"/>
          <p:nvPr/>
        </p:nvSpPr>
        <p:spPr>
          <a:xfrm>
            <a:off x="826892" y="3761620"/>
            <a:ext cx="2306834" cy="914400"/>
          </a:xfrm>
          <a:prstGeom prst="rect">
            <a:avLst/>
          </a:prstGeom>
        </p:spPr>
        <p:txBody>
          <a:bodyPr vert="horz" wrap="none" lIns="0" tIns="0" rIns="0" bIns="0" rtlCol="0">
            <a:noAutofit/>
          </a:bodyPr>
          <a:lstStyle/>
          <a:p>
            <a:pPr>
              <a:lnSpc>
                <a:spcPct val="120000"/>
              </a:lnSpc>
              <a:spcBef>
                <a:spcPts val="0"/>
              </a:spcBef>
              <a:spcAft>
                <a:spcPts val="400"/>
              </a:spcAft>
            </a:pPr>
            <a:r>
              <a:rPr lang="es-ES" sz="2400" dirty="0">
                <a:solidFill>
                  <a:schemeClr val="bg1"/>
                </a:solidFill>
                <a:latin typeface="Arial Black" panose="020B0A04020102020204" pitchFamily="34" charset="0"/>
                <a:ea typeface="Aktiv Grotesk" panose="020B0504020202020204" pitchFamily="34" charset="0"/>
                <a:cs typeface="Aktiv Grotesk XBold" panose="020B0804020202020204" pitchFamily="34" charset="0"/>
              </a:rPr>
              <a:t>Refugee-led</a:t>
            </a:r>
            <a:r>
              <a:rPr lang="es-ES" sz="2400" dirty="0">
                <a:solidFill>
                  <a:schemeClr val="bg1"/>
                </a:solidFill>
                <a:latin typeface="Aktiv Grotesk XBold" panose="020B0804020202020204" pitchFamily="34" charset="0"/>
                <a:ea typeface="Aktiv Grotesk" panose="020B0504020202020204" pitchFamily="34" charset="0"/>
                <a:cs typeface="Aktiv Grotesk XBold" panose="020B0804020202020204" pitchFamily="34" charset="0"/>
              </a:rPr>
              <a:t> </a:t>
            </a:r>
            <a:br>
              <a:rPr lang="es-ES" sz="2400" dirty="0">
                <a:solidFill>
                  <a:schemeClr val="bg1"/>
                </a:solidFill>
                <a:latin typeface="Aktiv Grotesk XBold" panose="020B0804020202020204" pitchFamily="34" charset="0"/>
                <a:ea typeface="Aktiv Grotesk" panose="020B0504020202020204" pitchFamily="34" charset="0"/>
                <a:cs typeface="Aktiv Grotesk XBold" panose="020B0804020202020204" pitchFamily="34" charset="0"/>
              </a:rPr>
            </a:br>
            <a:r>
              <a:rPr lang="es-ES" sz="2400" dirty="0" err="1">
                <a:solidFill>
                  <a:schemeClr val="bg1"/>
                </a:solidFill>
                <a:latin typeface="Aktiv Grotesk XBold" panose="020B0804020202020204" pitchFamily="34" charset="0"/>
                <a:ea typeface="Aktiv Grotesk" panose="020B0504020202020204" pitchFamily="34" charset="0"/>
                <a:cs typeface="Aktiv Grotesk XBold" panose="020B0804020202020204" pitchFamily="34" charset="0"/>
              </a:rPr>
              <a:t>organizations</a:t>
            </a:r>
            <a:endParaRPr lang="es-ES" sz="2400" dirty="0">
              <a:solidFill>
                <a:schemeClr val="bg1"/>
              </a:solidFill>
              <a:latin typeface="Aktiv Grotesk XBold" panose="020B0804020202020204" pitchFamily="34" charset="0"/>
              <a:ea typeface="Aktiv Grotesk" panose="020B0504020202020204" pitchFamily="34" charset="0"/>
              <a:cs typeface="Aktiv Grotesk XBold" panose="020B0804020202020204" pitchFamily="34" charset="0"/>
            </a:endParaRPr>
          </a:p>
          <a:p>
            <a:pPr>
              <a:lnSpc>
                <a:spcPct val="120000"/>
              </a:lnSpc>
              <a:spcBef>
                <a:spcPts val="0"/>
              </a:spcBef>
              <a:spcAft>
                <a:spcPts val="400"/>
              </a:spcAft>
            </a:pPr>
            <a:endParaRPr lang="es-ES" sz="2400" i="1" dirty="0" err="1">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1" name="Content Placeholder 2">
            <a:extLst>
              <a:ext uri="{FF2B5EF4-FFF2-40B4-BE49-F238E27FC236}">
                <a16:creationId xmlns:a16="http://schemas.microsoft.com/office/drawing/2014/main" id="{E3248BB3-D341-4D5A-B434-9BB586DFFA37}"/>
              </a:ext>
            </a:extLst>
          </p:cNvPr>
          <p:cNvSpPr txBox="1">
            <a:spLocks/>
          </p:cNvSpPr>
          <p:nvPr/>
        </p:nvSpPr>
        <p:spPr>
          <a:xfrm>
            <a:off x="4219102" y="2768726"/>
            <a:ext cx="5858348"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sz="1870" dirty="0">
              <a:latin typeface="Arial" panose="020B0604020202020204" pitchFamily="34" charset="0"/>
              <a:cs typeface="Arial" panose="020B0604020202020204" pitchFamily="34" charset="0"/>
            </a:endParaRPr>
          </a:p>
          <a:p>
            <a:pPr marL="7703" marR="0" lvl="0" indent="0" algn="l" defTabSz="914400" rtl="0" eaLnBrk="1" fontAlgn="auto" latinLnBrk="0" hangingPunct="1">
              <a:lnSpc>
                <a:spcPct val="100000"/>
              </a:lnSpc>
              <a:spcBef>
                <a:spcPts val="800"/>
              </a:spcBef>
              <a:spcAft>
                <a:spcPts val="0"/>
              </a:spcAft>
              <a:buClrTx/>
              <a:buSzTx/>
              <a:buFontTx/>
              <a:buNone/>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Afghan-led organizations, such as the </a:t>
            </a:r>
            <a:r>
              <a:rPr kumimoji="0" lang="en-US" sz="1870" b="1" i="0" u="sng" strike="noStrike" kern="1200" cap="none" spc="0" normalizeH="0" baseline="0" noProof="0" dirty="0">
                <a:ln>
                  <a:noFill/>
                </a:ln>
                <a:solidFill>
                  <a:srgbClr val="62C1D9">
                    <a:lumMod val="75000"/>
                  </a:srgbClr>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Afghan American Foundation</a:t>
            </a: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a:t>
            </a:r>
            <a:r>
              <a:rPr kumimoji="0" lang="en-US" sz="1870" b="1" i="0" u="sng" strike="noStrike" kern="1200" cap="none" spc="0" normalizeH="0" baseline="0" noProof="0" dirty="0">
                <a:ln>
                  <a:noFill/>
                </a:ln>
                <a:solidFill>
                  <a:srgbClr val="62C1D9">
                    <a:lumMod val="75000"/>
                  </a:srgbClr>
                </a:solidFill>
                <a:effectLst/>
                <a:uLnTx/>
                <a:uFillTx/>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Women for Afghan Women</a:t>
            </a: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are also helping to integrate Afghans into American society. Refugees from other countries have similar community-led organizations too.</a:t>
            </a:r>
            <a:endParaRPr kumimoji="0" lang="en-US" sz="1870" b="0" i="0" u="none" strike="noStrike" kern="1200" cap="none" spc="-60" normalizeH="0" baseline="0" noProof="0" dirty="0">
              <a:ln>
                <a:noFill/>
              </a:ln>
              <a:solidFill>
                <a:srgbClr val="08393D"/>
              </a:solidFill>
              <a:effectLst/>
              <a:uLnTx/>
              <a:uFillTx/>
              <a:latin typeface="Arial" panose="020B0604020202020204" pitchFamily="34" charset="0"/>
              <a:cs typeface="Arial" panose="020B0604020202020204" pitchFamily="34" charset="0"/>
            </a:endParaRPr>
          </a:p>
          <a:p>
            <a:pPr marL="7703" marR="0" lvl="0" indent="0" algn="l" defTabSz="914400" rtl="0" eaLnBrk="1" fontAlgn="auto" latinLnBrk="0" hangingPunct="1">
              <a:lnSpc>
                <a:spcPct val="100000"/>
              </a:lnSpc>
              <a:spcBef>
                <a:spcPts val="800"/>
              </a:spcBef>
              <a:spcAft>
                <a:spcPts val="600"/>
              </a:spcAft>
              <a:buClrTx/>
              <a:buSzTx/>
              <a:buFontTx/>
              <a:buNone/>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1870" b="0" i="0" u="none" strike="noStrike" kern="1200" cap="none" spc="-60" normalizeH="0" baseline="0" noProof="0" dirty="0">
              <a:ln>
                <a:noFill/>
              </a:ln>
              <a:solidFill>
                <a:srgbClr val="08393D"/>
              </a:solidFill>
              <a:effectLst/>
              <a:uLnTx/>
              <a:uFillTx/>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endParaRPr lang="es-ES" sz="1600" dirty="0">
              <a:solidFill>
                <a:srgbClr val="FF0000"/>
              </a:solidFill>
              <a:latin typeface="Arial" panose="020B0604020202020204" pitchFamily="34" charset="0"/>
              <a:cs typeface="Arial" panose="020B0604020202020204" pitchFamily="34" charset="0"/>
            </a:endParaRPr>
          </a:p>
        </p:txBody>
      </p:sp>
      <p:sp>
        <p:nvSpPr>
          <p:cNvPr id="6" name="object 15">
            <a:extLst>
              <a:ext uri="{FF2B5EF4-FFF2-40B4-BE49-F238E27FC236}">
                <a16:creationId xmlns:a16="http://schemas.microsoft.com/office/drawing/2014/main" id="{26A49A62-F321-4E00-AFA5-729C0A17CA21}"/>
              </a:ext>
            </a:extLst>
          </p:cNvPr>
          <p:cNvSpPr/>
          <p:nvPr/>
        </p:nvSpPr>
        <p:spPr>
          <a:xfrm>
            <a:off x="3370844" y="4560270"/>
            <a:ext cx="611140" cy="509141"/>
          </a:xfrm>
          <a:custGeom>
            <a:avLst/>
            <a:gdLst/>
            <a:ahLst/>
            <a:cxnLst/>
            <a:rect l="l" t="t" r="r" b="b"/>
            <a:pathLst>
              <a:path w="1007745" h="838834">
                <a:moveTo>
                  <a:pt x="504927" y="0"/>
                </a:moveTo>
                <a:lnTo>
                  <a:pt x="0" y="838278"/>
                </a:lnTo>
                <a:lnTo>
                  <a:pt x="1007676" y="838278"/>
                </a:lnTo>
                <a:lnTo>
                  <a:pt x="504927"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sp>
        <p:nvSpPr>
          <p:cNvPr id="13" name="Slide Number Placeholder 5">
            <a:extLst>
              <a:ext uri="{FF2B5EF4-FFF2-40B4-BE49-F238E27FC236}">
                <a16:creationId xmlns:a16="http://schemas.microsoft.com/office/drawing/2014/main" id="{80FD5D52-ADBF-4364-895B-062580E045E3}"/>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800" kern="0" spc="80" dirty="0">
                <a:solidFill>
                  <a:srgbClr val="000000"/>
                </a:solidFill>
                <a:latin typeface="Arial" panose="020B0604020202020204" pitchFamily="34" charset="0"/>
                <a:cs typeface="Arial" panose="020B0604020202020204" pitchFamily="34" charset="0"/>
              </a:rPr>
              <a:t>OTHER TYPES OF ORGANIZATIONS THAT CAN HELP RECRUIT REFUGEE TALENT</a:t>
            </a:r>
            <a:endPar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1551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A869E6-9213-42C3-AE4B-3820779318DB}"/>
              </a:ext>
            </a:extLst>
          </p:cNvPr>
          <p:cNvSpPr/>
          <p:nvPr/>
        </p:nvSpPr>
        <p:spPr>
          <a:xfrm>
            <a:off x="3033132" y="2201675"/>
            <a:ext cx="8331976" cy="42310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angle 11">
            <a:extLst>
              <a:ext uri="{FF2B5EF4-FFF2-40B4-BE49-F238E27FC236}">
                <a16:creationId xmlns:a16="http://schemas.microsoft.com/office/drawing/2014/main" id="{D29C99F2-9E9F-4C4B-90EE-38461C3888C6}"/>
              </a:ext>
            </a:extLst>
          </p:cNvPr>
          <p:cNvSpPr/>
          <p:nvPr/>
        </p:nvSpPr>
        <p:spPr>
          <a:xfrm>
            <a:off x="500021" y="3291485"/>
            <a:ext cx="3176395" cy="21454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Title 1">
            <a:extLst>
              <a:ext uri="{FF2B5EF4-FFF2-40B4-BE49-F238E27FC236}">
                <a16:creationId xmlns:a16="http://schemas.microsoft.com/office/drawing/2014/main" id="{FE7C00A3-D604-4EC5-A1B9-19EC1B7B9EC6}"/>
              </a:ext>
            </a:extLst>
          </p:cNvPr>
          <p:cNvSpPr>
            <a:spLocks noGrp="1"/>
          </p:cNvSpPr>
          <p:nvPr>
            <p:ph type="title"/>
          </p:nvPr>
        </p:nvSpPr>
        <p:spPr/>
        <p:txBody>
          <a:bodyPr/>
          <a:lstStyle/>
          <a:p>
            <a:r>
              <a:rPr lang="en-US" dirty="0">
                <a:solidFill>
                  <a:schemeClr val="bg2">
                    <a:lumMod val="10000"/>
                  </a:schemeClr>
                </a:solidFill>
                <a:latin typeface="Arial Black" panose="020B0A04020102020204" pitchFamily="34" charset="0"/>
              </a:rPr>
              <a:t>Other</a:t>
            </a:r>
            <a:r>
              <a:rPr lang="en-US" dirty="0">
                <a:solidFill>
                  <a:schemeClr val="bg2">
                    <a:lumMod val="10000"/>
                  </a:schemeClr>
                </a:solidFill>
              </a:rPr>
              <a:t> organizations that can help companies hire refugees</a:t>
            </a:r>
            <a:endParaRPr lang="es-ES" dirty="0">
              <a:solidFill>
                <a:schemeClr val="bg2">
                  <a:lumMod val="10000"/>
                </a:schemeClr>
              </a:solidFill>
            </a:endParaRPr>
          </a:p>
        </p:txBody>
      </p:sp>
      <p:sp>
        <p:nvSpPr>
          <p:cNvPr id="3" name="Slide Number Placeholder 2">
            <a:extLst>
              <a:ext uri="{FF2B5EF4-FFF2-40B4-BE49-F238E27FC236}">
                <a16:creationId xmlns:a16="http://schemas.microsoft.com/office/drawing/2014/main" id="{CDEBF524-EC91-4540-B9F5-6B5965C37716}"/>
              </a:ext>
            </a:extLst>
          </p:cNvPr>
          <p:cNvSpPr>
            <a:spLocks noGrp="1"/>
          </p:cNvSpPr>
          <p:nvPr>
            <p:ph type="sldNum" sz="quarter" idx="10"/>
          </p:nvPr>
        </p:nvSpPr>
        <p:spPr/>
        <p:txBody>
          <a:bodyPr/>
          <a:lstStyle/>
          <a:p>
            <a:fld id="{2066355A-084C-D24E-9AD2-7E4FC41EA627}" type="slidenum">
              <a:rPr lang="en-US" smtClean="0"/>
              <a:pPr/>
              <a:t>12</a:t>
            </a:fld>
            <a:endParaRPr lang="en-US" dirty="0"/>
          </a:p>
        </p:txBody>
      </p:sp>
      <p:sp>
        <p:nvSpPr>
          <p:cNvPr id="8" name="TextBox 7">
            <a:extLst>
              <a:ext uri="{FF2B5EF4-FFF2-40B4-BE49-F238E27FC236}">
                <a16:creationId xmlns:a16="http://schemas.microsoft.com/office/drawing/2014/main" id="{E06ABDF4-2C8E-4536-A08D-BF547445AD5D}"/>
              </a:ext>
            </a:extLst>
          </p:cNvPr>
          <p:cNvSpPr txBox="1"/>
          <p:nvPr/>
        </p:nvSpPr>
        <p:spPr>
          <a:xfrm>
            <a:off x="826892" y="3859986"/>
            <a:ext cx="2306834" cy="914400"/>
          </a:xfrm>
          <a:prstGeom prst="rect">
            <a:avLst/>
          </a:prstGeom>
        </p:spPr>
        <p:txBody>
          <a:bodyPr vert="horz" wrap="none" lIns="0" tIns="0" rIns="0" bIns="0" rtlCol="0">
            <a:noAutofit/>
          </a:bodyPr>
          <a:lstStyle/>
          <a:p>
            <a:pPr>
              <a:lnSpc>
                <a:spcPct val="120000"/>
              </a:lnSpc>
              <a:spcBef>
                <a:spcPts val="0"/>
              </a:spcBef>
              <a:spcAft>
                <a:spcPts val="400"/>
              </a:spcAft>
            </a:pPr>
            <a:r>
              <a:rPr lang="es-ES" sz="2400" dirty="0" err="1">
                <a:solidFill>
                  <a:schemeClr val="bg1"/>
                </a:solidFill>
                <a:latin typeface="Arial Black" panose="020B0A04020102020204" pitchFamily="34" charset="0"/>
                <a:ea typeface="Aktiv Grotesk" panose="020B0504020202020204" pitchFamily="34" charset="0"/>
                <a:cs typeface="Aktiv Grotesk XBold" panose="020B0804020202020204" pitchFamily="34" charset="0"/>
              </a:rPr>
              <a:t>Staffing</a:t>
            </a:r>
            <a:r>
              <a:rPr lang="es-ES" sz="2400" dirty="0">
                <a:solidFill>
                  <a:schemeClr val="bg1"/>
                </a:solidFill>
                <a:latin typeface="Aktiv Grotesk XBold" panose="020B0804020202020204" pitchFamily="34" charset="0"/>
                <a:ea typeface="Aktiv Grotesk" panose="020B0504020202020204" pitchFamily="34" charset="0"/>
                <a:cs typeface="Aktiv Grotesk XBold" panose="020B0804020202020204" pitchFamily="34" charset="0"/>
              </a:rPr>
              <a:t> </a:t>
            </a:r>
          </a:p>
          <a:p>
            <a:pPr>
              <a:lnSpc>
                <a:spcPct val="120000"/>
              </a:lnSpc>
              <a:spcBef>
                <a:spcPts val="0"/>
              </a:spcBef>
              <a:spcAft>
                <a:spcPts val="400"/>
              </a:spcAft>
            </a:pPr>
            <a:r>
              <a:rPr lang="es-ES" sz="2400" dirty="0">
                <a:solidFill>
                  <a:schemeClr val="bg1"/>
                </a:solidFill>
                <a:latin typeface="Aktiv Grotesk XBold" panose="020B0804020202020204" pitchFamily="34" charset="0"/>
                <a:ea typeface="Aktiv Grotesk" panose="020B0504020202020204" pitchFamily="34" charset="0"/>
                <a:cs typeface="Aktiv Grotesk XBold" panose="020B0804020202020204" pitchFamily="34" charset="0"/>
              </a:rPr>
              <a:t>agencies</a:t>
            </a:r>
          </a:p>
          <a:p>
            <a:pPr>
              <a:lnSpc>
                <a:spcPct val="120000"/>
              </a:lnSpc>
              <a:spcBef>
                <a:spcPts val="0"/>
              </a:spcBef>
              <a:spcAft>
                <a:spcPts val="400"/>
              </a:spcAft>
            </a:pPr>
            <a:endParaRPr lang="es-ES" sz="2400" i="1" dirty="0" err="1">
              <a:solidFill>
                <a:schemeClr val="bg1"/>
              </a:solidFill>
              <a:latin typeface="Aktiv Grotesk" panose="020B0504020202020204" pitchFamily="34" charset="0"/>
              <a:ea typeface="Aktiv Grotesk" panose="020B0504020202020204" pitchFamily="34" charset="0"/>
              <a:cs typeface="Aktiv Grotesk" panose="020B0504020202020204" pitchFamily="34" charset="0"/>
            </a:endParaRPr>
          </a:p>
        </p:txBody>
      </p:sp>
      <p:sp>
        <p:nvSpPr>
          <p:cNvPr id="11" name="Content Placeholder 2">
            <a:extLst>
              <a:ext uri="{FF2B5EF4-FFF2-40B4-BE49-F238E27FC236}">
                <a16:creationId xmlns:a16="http://schemas.microsoft.com/office/drawing/2014/main" id="{E3248BB3-D341-4D5A-B434-9BB586DFFA37}"/>
              </a:ext>
            </a:extLst>
          </p:cNvPr>
          <p:cNvSpPr txBox="1">
            <a:spLocks/>
          </p:cNvSpPr>
          <p:nvPr/>
        </p:nvSpPr>
        <p:spPr>
          <a:xfrm>
            <a:off x="4219101" y="2768726"/>
            <a:ext cx="6296499"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spcAft>
                <a:spcPts val="1200"/>
              </a:spcAft>
              <a:buClr>
                <a:schemeClr val="accent5"/>
              </a:buClr>
            </a:pPr>
            <a:endParaRPr lang="en-US" sz="1870" dirty="0">
              <a:latin typeface="Arial" panose="020B0604020202020204" pitchFamily="34" charset="0"/>
              <a:cs typeface="Arial" panose="020B0604020202020204" pitchFamily="34" charset="0"/>
            </a:endParaRPr>
          </a:p>
          <a:p>
            <a:pPr marL="7703" marR="0" lvl="0" indent="0" algn="l" defTabSz="914400" rtl="0" eaLnBrk="1" fontAlgn="auto" latinLnBrk="0" hangingPunct="1">
              <a:lnSpc>
                <a:spcPct val="100000"/>
              </a:lnSpc>
              <a:spcBef>
                <a:spcPts val="800"/>
              </a:spcBef>
              <a:spcAft>
                <a:spcPts val="0"/>
              </a:spcAft>
              <a:buClrTx/>
              <a:buSzTx/>
              <a:buFontTx/>
              <a:buNone/>
              <a:tabLst/>
              <a:defRPr/>
            </a:pPr>
            <a:r>
              <a:rPr kumimoji="0" lang="en-US" sz="1870" b="1" i="0" u="sng" strike="noStrike" kern="1200" cap="none" spc="0" normalizeH="0" baseline="0" noProof="0" dirty="0">
                <a:ln>
                  <a:noFill/>
                </a:ln>
                <a:solidFill>
                  <a:srgbClr val="62C1D9">
                    <a:lumMod val="75000"/>
                  </a:srgbClr>
                </a:solidFill>
                <a:effectLst/>
                <a:uLnTx/>
                <a:uFillTx/>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Amplio Recruiting</a:t>
            </a:r>
            <a:r>
              <a:rPr kumimoji="0" lang="en-US" sz="1870" b="1" i="0" u="none" strike="noStrike" kern="1200" cap="none" spc="0" normalizeH="0" baseline="0" noProof="0" dirty="0">
                <a:ln>
                  <a:noFill/>
                </a:ln>
                <a:solidFill>
                  <a:srgbClr val="62C1D9">
                    <a:lumMod val="75000"/>
                  </a:srgbClr>
                </a:solidFill>
                <a:effectLst/>
                <a:uLnTx/>
                <a:uFillTx/>
                <a:latin typeface="Arial" panose="020B0604020202020204" pitchFamily="34" charset="0"/>
                <a:cs typeface="Arial" panose="020B0604020202020204" pitchFamily="34" charset="0"/>
              </a:rPr>
              <a:t> </a:t>
            </a: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is a staffing agency that helps companies hire refugee talent for a fee. Other national and local staffing agencies are already working with refugee resettlement agencies to place refugees at jobs at their clients, or could be prompted to do so if their clients asked for that.</a:t>
            </a:r>
            <a:endParaRPr kumimoji="0" lang="en-US" sz="1870" b="0" i="0" u="none" strike="noStrike" kern="1200" cap="none" spc="-60" normalizeH="0" baseline="0" noProof="0" dirty="0">
              <a:ln>
                <a:noFill/>
              </a:ln>
              <a:solidFill>
                <a:srgbClr val="08393D"/>
              </a:solidFill>
              <a:effectLst/>
              <a:uLnTx/>
              <a:uFillTx/>
              <a:latin typeface="Arial" panose="020B0604020202020204" pitchFamily="34" charset="0"/>
              <a:cs typeface="Arial" panose="020B0604020202020204" pitchFamily="34" charset="0"/>
            </a:endParaRPr>
          </a:p>
          <a:p>
            <a:pPr marL="7703" marR="0" lvl="0" indent="0" algn="l" defTabSz="914400" rtl="0" eaLnBrk="1" fontAlgn="auto" latinLnBrk="0" hangingPunct="1">
              <a:lnSpc>
                <a:spcPct val="100000"/>
              </a:lnSpc>
              <a:spcBef>
                <a:spcPts val="800"/>
              </a:spcBef>
              <a:spcAft>
                <a:spcPts val="0"/>
              </a:spcAft>
              <a:buClrTx/>
              <a:buSzTx/>
              <a:buFontTx/>
              <a:buNone/>
              <a:tabLst/>
              <a:defRPr/>
            </a:pPr>
            <a:endParaRPr kumimoji="0" lang="en-US" sz="1870" b="0" i="0" u="none" strike="noStrike" kern="1200" cap="none" spc="-60" normalizeH="0" baseline="0" noProof="0" dirty="0">
              <a:ln>
                <a:noFill/>
              </a:ln>
              <a:solidFill>
                <a:srgbClr val="08393D"/>
              </a:solidFill>
              <a:effectLst/>
              <a:uLnTx/>
              <a:uFillTx/>
              <a:latin typeface="Arial" panose="020B0604020202020204" pitchFamily="34" charset="0"/>
              <a:cs typeface="Arial" panose="020B0604020202020204" pitchFamily="34" charset="0"/>
            </a:endParaRPr>
          </a:p>
          <a:p>
            <a:pPr marL="7703" marR="0" lvl="0" indent="0" algn="l" defTabSz="914400" rtl="0" eaLnBrk="1" fontAlgn="auto" latinLnBrk="0" hangingPunct="1">
              <a:lnSpc>
                <a:spcPct val="100000"/>
              </a:lnSpc>
              <a:spcBef>
                <a:spcPts val="800"/>
              </a:spcBef>
              <a:spcAft>
                <a:spcPts val="600"/>
              </a:spcAft>
              <a:buClrTx/>
              <a:buSzTx/>
              <a:buFontTx/>
              <a:buNone/>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1870" b="0" i="0" u="none" strike="noStrike" kern="1200" cap="none" spc="-60" normalizeH="0" baseline="0" noProof="0" dirty="0">
              <a:ln>
                <a:noFill/>
              </a:ln>
              <a:solidFill>
                <a:srgbClr val="08393D"/>
              </a:solidFill>
              <a:effectLst/>
              <a:uLnTx/>
              <a:uFillTx/>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endParaRPr lang="es-ES" sz="1600" dirty="0">
              <a:solidFill>
                <a:srgbClr val="FF0000"/>
              </a:solidFill>
              <a:latin typeface="Arial" panose="020B0604020202020204" pitchFamily="34" charset="0"/>
              <a:cs typeface="Arial" panose="020B0604020202020204" pitchFamily="34" charset="0"/>
            </a:endParaRPr>
          </a:p>
        </p:txBody>
      </p:sp>
      <p:sp>
        <p:nvSpPr>
          <p:cNvPr id="6" name="object 15">
            <a:extLst>
              <a:ext uri="{FF2B5EF4-FFF2-40B4-BE49-F238E27FC236}">
                <a16:creationId xmlns:a16="http://schemas.microsoft.com/office/drawing/2014/main" id="{26A49A62-F321-4E00-AFA5-729C0A17CA21}"/>
              </a:ext>
            </a:extLst>
          </p:cNvPr>
          <p:cNvSpPr/>
          <p:nvPr/>
        </p:nvSpPr>
        <p:spPr>
          <a:xfrm>
            <a:off x="3370844" y="4560270"/>
            <a:ext cx="611140" cy="509141"/>
          </a:xfrm>
          <a:custGeom>
            <a:avLst/>
            <a:gdLst/>
            <a:ahLst/>
            <a:cxnLst/>
            <a:rect l="l" t="t" r="r" b="b"/>
            <a:pathLst>
              <a:path w="1007745" h="838834">
                <a:moveTo>
                  <a:pt x="504927" y="0"/>
                </a:moveTo>
                <a:lnTo>
                  <a:pt x="0" y="838278"/>
                </a:lnTo>
                <a:lnTo>
                  <a:pt x="1007676" y="838278"/>
                </a:lnTo>
                <a:lnTo>
                  <a:pt x="504927"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sp>
        <p:nvSpPr>
          <p:cNvPr id="13" name="Slide Number Placeholder 5">
            <a:extLst>
              <a:ext uri="{FF2B5EF4-FFF2-40B4-BE49-F238E27FC236}">
                <a16:creationId xmlns:a16="http://schemas.microsoft.com/office/drawing/2014/main" id="{BAD7D2B4-150D-4D4A-933B-C8C3F3C92DB4}"/>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800" kern="0" spc="80" dirty="0">
                <a:solidFill>
                  <a:srgbClr val="000000"/>
                </a:solidFill>
                <a:latin typeface="Arial" panose="020B0604020202020204" pitchFamily="34" charset="0"/>
                <a:cs typeface="Arial" panose="020B0604020202020204" pitchFamily="34" charset="0"/>
              </a:rPr>
              <a:t>OTHER TYPES OF ORGANIZATIONS THAT CAN HELP RECRUIT REFUGEE TALENT</a:t>
            </a:r>
            <a:endPar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1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A869E6-9213-42C3-AE4B-3820779318DB}"/>
              </a:ext>
            </a:extLst>
          </p:cNvPr>
          <p:cNvSpPr/>
          <p:nvPr/>
        </p:nvSpPr>
        <p:spPr>
          <a:xfrm>
            <a:off x="3033132" y="2201675"/>
            <a:ext cx="8331976" cy="42310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Rectangle 11">
            <a:extLst>
              <a:ext uri="{FF2B5EF4-FFF2-40B4-BE49-F238E27FC236}">
                <a16:creationId xmlns:a16="http://schemas.microsoft.com/office/drawing/2014/main" id="{D29C99F2-9E9F-4C4B-90EE-38461C3888C6}"/>
              </a:ext>
            </a:extLst>
          </p:cNvPr>
          <p:cNvSpPr/>
          <p:nvPr/>
        </p:nvSpPr>
        <p:spPr>
          <a:xfrm>
            <a:off x="500021" y="3291485"/>
            <a:ext cx="3176395" cy="214547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
        <p:nvSpPr>
          <p:cNvPr id="2" name="Title 1">
            <a:extLst>
              <a:ext uri="{FF2B5EF4-FFF2-40B4-BE49-F238E27FC236}">
                <a16:creationId xmlns:a16="http://schemas.microsoft.com/office/drawing/2014/main" id="{FE7C00A3-D604-4EC5-A1B9-19EC1B7B9EC6}"/>
              </a:ext>
            </a:extLst>
          </p:cNvPr>
          <p:cNvSpPr>
            <a:spLocks noGrp="1"/>
          </p:cNvSpPr>
          <p:nvPr>
            <p:ph type="title"/>
          </p:nvPr>
        </p:nvSpPr>
        <p:spPr/>
        <p:txBody>
          <a:bodyPr/>
          <a:lstStyle/>
          <a:p>
            <a:r>
              <a:rPr lang="en-US" dirty="0">
                <a:solidFill>
                  <a:schemeClr val="bg2">
                    <a:lumMod val="10000"/>
                  </a:schemeClr>
                </a:solidFill>
                <a:latin typeface="Arial Black" panose="020B0A04020102020204" pitchFamily="34" charset="0"/>
              </a:rPr>
              <a:t>Other organizations that can help companies hire refugees</a:t>
            </a:r>
            <a:endParaRPr lang="es-ES" dirty="0">
              <a:solidFill>
                <a:schemeClr val="bg2">
                  <a:lumMod val="10000"/>
                </a:schemeClr>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CDEBF524-EC91-4540-B9F5-6B5965C37716}"/>
              </a:ext>
            </a:extLst>
          </p:cNvPr>
          <p:cNvSpPr>
            <a:spLocks noGrp="1"/>
          </p:cNvSpPr>
          <p:nvPr>
            <p:ph type="sldNum" sz="quarter" idx="10"/>
          </p:nvPr>
        </p:nvSpPr>
        <p:spPr/>
        <p:txBody>
          <a:bodyPr/>
          <a:lstStyle/>
          <a:p>
            <a:fld id="{2066355A-084C-D24E-9AD2-7E4FC41EA627}" type="slidenum">
              <a:rPr lang="en-US" smtClean="0"/>
              <a:pPr/>
              <a:t>13</a:t>
            </a:fld>
            <a:endParaRPr lang="en-US" dirty="0"/>
          </a:p>
        </p:txBody>
      </p:sp>
      <p:sp>
        <p:nvSpPr>
          <p:cNvPr id="8" name="TextBox 7">
            <a:extLst>
              <a:ext uri="{FF2B5EF4-FFF2-40B4-BE49-F238E27FC236}">
                <a16:creationId xmlns:a16="http://schemas.microsoft.com/office/drawing/2014/main" id="{E06ABDF4-2C8E-4536-A08D-BF547445AD5D}"/>
              </a:ext>
            </a:extLst>
          </p:cNvPr>
          <p:cNvSpPr txBox="1"/>
          <p:nvPr/>
        </p:nvSpPr>
        <p:spPr>
          <a:xfrm>
            <a:off x="826892" y="3859986"/>
            <a:ext cx="2306834" cy="914400"/>
          </a:xfrm>
          <a:prstGeom prst="rect">
            <a:avLst/>
          </a:prstGeom>
        </p:spPr>
        <p:txBody>
          <a:bodyPr vert="horz" wrap="none" lIns="0" tIns="0" rIns="0" bIns="0" rtlCol="0">
            <a:noAutofit/>
          </a:bodyPr>
          <a:lstStyle/>
          <a:p>
            <a:pPr>
              <a:lnSpc>
                <a:spcPct val="120000"/>
              </a:lnSpc>
              <a:spcBef>
                <a:spcPts val="0"/>
              </a:spcBef>
              <a:spcAft>
                <a:spcPts val="400"/>
              </a:spcAft>
            </a:pPr>
            <a:r>
              <a:rPr lang="es-ES" sz="2400" dirty="0">
                <a:solidFill>
                  <a:schemeClr val="bg1"/>
                </a:solidFill>
                <a:latin typeface="Arial Black" panose="020B0A04020102020204" pitchFamily="34" charset="0"/>
                <a:ea typeface="Aktiv Grotesk" panose="020B0504020202020204" pitchFamily="34" charset="0"/>
                <a:cs typeface="Aktiv Grotesk XBold" panose="020B0804020202020204" pitchFamily="34" charset="0"/>
              </a:rPr>
              <a:t>Welcome.US </a:t>
            </a:r>
            <a:br>
              <a:rPr lang="es-ES" sz="2400" dirty="0">
                <a:solidFill>
                  <a:schemeClr val="bg1"/>
                </a:solidFill>
                <a:latin typeface="Arial Black" panose="020B0A04020102020204" pitchFamily="34" charset="0"/>
                <a:ea typeface="Aktiv Grotesk" panose="020B0504020202020204" pitchFamily="34" charset="0"/>
                <a:cs typeface="Aktiv Grotesk XBold" panose="020B0804020202020204" pitchFamily="34" charset="0"/>
              </a:rPr>
            </a:br>
            <a:r>
              <a:rPr lang="es-ES" sz="2400" dirty="0">
                <a:solidFill>
                  <a:schemeClr val="bg1"/>
                </a:solidFill>
                <a:latin typeface="Arial Black" panose="020B0A04020102020204" pitchFamily="34" charset="0"/>
                <a:ea typeface="Aktiv Grotesk" panose="020B0504020202020204" pitchFamily="34" charset="0"/>
                <a:cs typeface="Aktiv Grotesk XBold" panose="020B0804020202020204" pitchFamily="34" charset="0"/>
              </a:rPr>
              <a:t>Jobs Exchange</a:t>
            </a:r>
          </a:p>
          <a:p>
            <a:pPr>
              <a:lnSpc>
                <a:spcPct val="120000"/>
              </a:lnSpc>
              <a:spcBef>
                <a:spcPts val="0"/>
              </a:spcBef>
              <a:spcAft>
                <a:spcPts val="400"/>
              </a:spcAft>
            </a:pPr>
            <a:r>
              <a:rPr lang="es-ES" sz="2400" dirty="0">
                <a:solidFill>
                  <a:schemeClr val="bg1"/>
                </a:solidFill>
                <a:latin typeface="Arial Black" panose="020B0A04020102020204" pitchFamily="34" charset="0"/>
                <a:ea typeface="Aktiv Grotesk" panose="020B0504020202020204" pitchFamily="34" charset="0"/>
                <a:cs typeface="Aktiv Grotesk XBold" panose="020B0804020202020204" pitchFamily="34" charset="0"/>
              </a:rPr>
              <a:t> </a:t>
            </a:r>
          </a:p>
          <a:p>
            <a:pPr>
              <a:lnSpc>
                <a:spcPct val="120000"/>
              </a:lnSpc>
              <a:spcBef>
                <a:spcPts val="0"/>
              </a:spcBef>
              <a:spcAft>
                <a:spcPts val="400"/>
              </a:spcAft>
            </a:pPr>
            <a:endParaRPr lang="es-ES" sz="2400" i="1" dirty="0" err="1">
              <a:solidFill>
                <a:schemeClr val="bg1"/>
              </a:solidFill>
              <a:latin typeface="Arial Black" panose="020B0A04020102020204" pitchFamily="34" charset="0"/>
              <a:ea typeface="Aktiv Grotesk" panose="020B0504020202020204" pitchFamily="34" charset="0"/>
              <a:cs typeface="Aktiv Grotesk" panose="020B0504020202020204" pitchFamily="34" charset="0"/>
            </a:endParaRPr>
          </a:p>
        </p:txBody>
      </p:sp>
      <p:sp>
        <p:nvSpPr>
          <p:cNvPr id="11" name="Content Placeholder 2">
            <a:extLst>
              <a:ext uri="{FF2B5EF4-FFF2-40B4-BE49-F238E27FC236}">
                <a16:creationId xmlns:a16="http://schemas.microsoft.com/office/drawing/2014/main" id="{E3248BB3-D341-4D5A-B434-9BB586DFFA37}"/>
              </a:ext>
            </a:extLst>
          </p:cNvPr>
          <p:cNvSpPr txBox="1">
            <a:spLocks/>
          </p:cNvSpPr>
          <p:nvPr/>
        </p:nvSpPr>
        <p:spPr>
          <a:xfrm>
            <a:off x="4219101" y="2768726"/>
            <a:ext cx="6296499" cy="222414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7703">
              <a:spcBef>
                <a:spcPts val="800"/>
              </a:spcBef>
            </a:pPr>
            <a:endParaRPr lang="en-US" sz="1870" dirty="0">
              <a:latin typeface="Arial" panose="020B0604020202020204" pitchFamily="34" charset="0"/>
              <a:cs typeface="Arial" panose="020B0604020202020204" pitchFamily="34" charset="0"/>
            </a:endParaRPr>
          </a:p>
          <a:p>
            <a:pPr marL="7703">
              <a:spcBef>
                <a:spcPts val="800"/>
              </a:spcBef>
            </a:pPr>
            <a:endParaRPr lang="en-US" sz="1870" b="0" dirty="0">
              <a:solidFill>
                <a:srgbClr val="000000"/>
              </a:solidFill>
              <a:latin typeface="Arial" panose="020B0604020202020204" pitchFamily="34" charset="0"/>
              <a:cs typeface="Arial" panose="020B0604020202020204" pitchFamily="34" charset="0"/>
            </a:endParaRPr>
          </a:p>
          <a:p>
            <a:pPr marL="7703">
              <a:spcBef>
                <a:spcPts val="800"/>
              </a:spcBef>
            </a:pPr>
            <a:r>
              <a:rPr lang="en-US" sz="2000" b="1" dirty="0">
                <a:solidFill>
                  <a:schemeClr val="tx1">
                    <a:lumMod val="75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Welcome.US</a:t>
            </a:r>
            <a:r>
              <a:rPr lang="en-US" sz="2000" b="1" dirty="0">
                <a:solidFill>
                  <a:schemeClr val="tx1">
                    <a:lumMod val="75000"/>
                  </a:schemeClr>
                </a:solidFill>
                <a:latin typeface="Arial" panose="020B0604020202020204" pitchFamily="34" charset="0"/>
                <a:cs typeface="Arial" panose="020B0604020202020204" pitchFamily="34" charset="0"/>
              </a:rPr>
              <a:t> </a:t>
            </a:r>
            <a:r>
              <a:rPr lang="en-US" sz="2000" b="0" dirty="0">
                <a:solidFill>
                  <a:srgbClr val="000000"/>
                </a:solidFill>
                <a:latin typeface="Arial" panose="020B0604020202020204" pitchFamily="34" charset="0"/>
                <a:cs typeface="Arial" panose="020B0604020202020204" pitchFamily="34" charset="0"/>
              </a:rPr>
              <a:t>has a jobs portal where companies can post jobs targeted at refugee candidates.</a:t>
            </a:r>
            <a:endParaRPr lang="es-ES" sz="2000" b="0" dirty="0">
              <a:solidFill>
                <a:srgbClr val="000000"/>
              </a:solidFill>
              <a:latin typeface="Arial" panose="020B0604020202020204" pitchFamily="34" charset="0"/>
              <a:cs typeface="Arial" panose="020B0604020202020204" pitchFamily="34" charset="0"/>
            </a:endParaRPr>
          </a:p>
          <a:p>
            <a:pPr marL="7703" marR="0" lvl="0" indent="0" algn="l" defTabSz="914400" rtl="0" eaLnBrk="1" fontAlgn="auto" latinLnBrk="0" hangingPunct="1">
              <a:lnSpc>
                <a:spcPct val="100000"/>
              </a:lnSpc>
              <a:spcBef>
                <a:spcPts val="800"/>
              </a:spcBef>
              <a:spcAft>
                <a:spcPts val="0"/>
              </a:spcAft>
              <a:buClrTx/>
              <a:buSzTx/>
              <a:buFontTx/>
              <a:buNone/>
              <a:tabLst/>
              <a:defRPr/>
            </a:pPr>
            <a:endParaRPr kumimoji="0" lang="en-US" sz="1870" b="0" i="0" u="none" strike="noStrike" kern="1200" cap="none" spc="-60" normalizeH="0" baseline="0" noProof="0" dirty="0">
              <a:ln>
                <a:noFill/>
              </a:ln>
              <a:solidFill>
                <a:srgbClr val="08393D"/>
              </a:solidFill>
              <a:effectLst/>
              <a:uLnTx/>
              <a:uFillTx/>
              <a:latin typeface="Arial" panose="020B0604020202020204" pitchFamily="34" charset="0"/>
              <a:cs typeface="Arial" panose="020B0604020202020204" pitchFamily="34" charset="0"/>
            </a:endParaRPr>
          </a:p>
          <a:p>
            <a:pPr marL="7703" marR="0" lvl="0" indent="0" algn="l" defTabSz="914400" rtl="0" eaLnBrk="1" fontAlgn="auto" latinLnBrk="0" hangingPunct="1">
              <a:lnSpc>
                <a:spcPct val="100000"/>
              </a:lnSpc>
              <a:spcBef>
                <a:spcPts val="800"/>
              </a:spcBef>
              <a:spcAft>
                <a:spcPts val="600"/>
              </a:spcAft>
              <a:buClrTx/>
              <a:buSzTx/>
              <a:buFontTx/>
              <a:buNone/>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1870" b="0" i="0" u="none" strike="noStrike" kern="1200" cap="none" spc="-60" normalizeH="0" baseline="0" noProof="0" dirty="0">
              <a:ln>
                <a:noFill/>
              </a:ln>
              <a:solidFill>
                <a:srgbClr val="08393D"/>
              </a:solidFill>
              <a:effectLst/>
              <a:uLnTx/>
              <a:uFillTx/>
              <a:latin typeface="Arial" panose="020B0604020202020204" pitchFamily="34" charset="0"/>
              <a:cs typeface="Arial" panose="020B0604020202020204" pitchFamily="34" charset="0"/>
            </a:endParaRPr>
          </a:p>
          <a:p>
            <a:pPr marL="342900" indent="-342900">
              <a:lnSpc>
                <a:spcPct val="100000"/>
              </a:lnSpc>
              <a:spcAft>
                <a:spcPts val="1200"/>
              </a:spcAft>
              <a:buClr>
                <a:schemeClr val="accent1"/>
              </a:buClr>
              <a:buFont typeface="Aktiv Grotesk Light" panose="020B0404020202020204" pitchFamily="34" charset="0"/>
              <a:buChar char="₋"/>
            </a:pPr>
            <a:endParaRPr lang="es-ES" sz="1600" dirty="0">
              <a:solidFill>
                <a:srgbClr val="FF0000"/>
              </a:solidFill>
              <a:latin typeface="Arial" panose="020B0604020202020204" pitchFamily="34" charset="0"/>
              <a:cs typeface="Arial" panose="020B0604020202020204" pitchFamily="34" charset="0"/>
            </a:endParaRPr>
          </a:p>
        </p:txBody>
      </p:sp>
      <p:sp>
        <p:nvSpPr>
          <p:cNvPr id="6" name="object 15">
            <a:extLst>
              <a:ext uri="{FF2B5EF4-FFF2-40B4-BE49-F238E27FC236}">
                <a16:creationId xmlns:a16="http://schemas.microsoft.com/office/drawing/2014/main" id="{26A49A62-F321-4E00-AFA5-729C0A17CA21}"/>
              </a:ext>
            </a:extLst>
          </p:cNvPr>
          <p:cNvSpPr/>
          <p:nvPr/>
        </p:nvSpPr>
        <p:spPr>
          <a:xfrm>
            <a:off x="3370844" y="4560270"/>
            <a:ext cx="611140" cy="509141"/>
          </a:xfrm>
          <a:custGeom>
            <a:avLst/>
            <a:gdLst/>
            <a:ahLst/>
            <a:cxnLst/>
            <a:rect l="l" t="t" r="r" b="b"/>
            <a:pathLst>
              <a:path w="1007745" h="838834">
                <a:moveTo>
                  <a:pt x="504927" y="0"/>
                </a:moveTo>
                <a:lnTo>
                  <a:pt x="0" y="838278"/>
                </a:lnTo>
                <a:lnTo>
                  <a:pt x="1007676" y="838278"/>
                </a:lnTo>
                <a:lnTo>
                  <a:pt x="504927" y="0"/>
                </a:lnTo>
                <a:close/>
              </a:path>
            </a:pathLst>
          </a:custGeom>
          <a:solidFill>
            <a:schemeClr val="accent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62C1D9"/>
              </a:solidFill>
              <a:effectLst/>
              <a:uLnTx/>
              <a:uFillTx/>
              <a:latin typeface="Calibri"/>
              <a:ea typeface="+mn-ea"/>
              <a:cs typeface="+mn-cs"/>
            </a:endParaRPr>
          </a:p>
        </p:txBody>
      </p:sp>
      <p:sp>
        <p:nvSpPr>
          <p:cNvPr id="13" name="Slide Number Placeholder 5">
            <a:extLst>
              <a:ext uri="{FF2B5EF4-FFF2-40B4-BE49-F238E27FC236}">
                <a16:creationId xmlns:a16="http://schemas.microsoft.com/office/drawing/2014/main" id="{5A63E30D-F442-4F75-AE7D-D867329AB4FD}"/>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800" kern="0" spc="80" dirty="0">
                <a:solidFill>
                  <a:srgbClr val="000000"/>
                </a:solidFill>
                <a:latin typeface="Arial" panose="020B0604020202020204" pitchFamily="34" charset="0"/>
                <a:cs typeface="Arial" panose="020B0604020202020204" pitchFamily="34" charset="0"/>
              </a:rPr>
              <a:t>OTHER TYPES OF ORGANIZATIONS THAT CAN HELP RECRUIT REFUGEE TALENT</a:t>
            </a:r>
            <a:endPar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99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62951-30F0-4418-A3B7-FF02354E089E}"/>
              </a:ext>
            </a:extLst>
          </p:cNvPr>
          <p:cNvSpPr>
            <a:spLocks noGrp="1"/>
          </p:cNvSpPr>
          <p:nvPr>
            <p:ph type="title"/>
          </p:nvPr>
        </p:nvSpPr>
        <p:spPr>
          <a:xfrm>
            <a:off x="500021" y="508000"/>
            <a:ext cx="8388099" cy="1285677"/>
          </a:xfrm>
        </p:spPr>
        <p:txBody>
          <a:bodyPr/>
          <a:lstStyle/>
          <a:p>
            <a:r>
              <a:rPr lang="en-US" dirty="0">
                <a:latin typeface="Arial Black" panose="020B0A04020102020204" pitchFamily="34" charset="0"/>
              </a:rPr>
              <a:t>Contents</a:t>
            </a:r>
            <a:endParaRPr lang="es-ES"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6C0FD4E7-137C-460B-9173-D8F4070F73EB}"/>
              </a:ext>
            </a:extLst>
          </p:cNvPr>
          <p:cNvSpPr>
            <a:spLocks noGrp="1"/>
          </p:cNvSpPr>
          <p:nvPr>
            <p:ph type="sldNum" sz="quarter" idx="12"/>
          </p:nvPr>
        </p:nvSpPr>
        <p:spPr/>
        <p:txBody>
          <a:bodyPr/>
          <a:lstStyle/>
          <a:p>
            <a:fld id="{2066355A-084C-D24E-9AD2-7E4FC41EA627}" type="slidenum">
              <a:rPr lang="en-US" smtClean="0"/>
              <a:t>14</a:t>
            </a:fld>
            <a:endParaRPr lang="en-US"/>
          </a:p>
        </p:txBody>
      </p:sp>
      <p:sp>
        <p:nvSpPr>
          <p:cNvPr id="4" name="TextBox 3">
            <a:extLst>
              <a:ext uri="{FF2B5EF4-FFF2-40B4-BE49-F238E27FC236}">
                <a16:creationId xmlns:a16="http://schemas.microsoft.com/office/drawing/2014/main" id="{04980465-A095-3847-838E-D575AF80BCE2}"/>
              </a:ext>
            </a:extLst>
          </p:cNvPr>
          <p:cNvSpPr txBox="1"/>
          <p:nvPr/>
        </p:nvSpPr>
        <p:spPr>
          <a:xfrm>
            <a:off x="6002594" y="4336026"/>
            <a:ext cx="0" cy="0"/>
          </a:xfrm>
          <a:prstGeom prst="rect">
            <a:avLst/>
          </a:prstGeom>
        </p:spPr>
        <p:txBody>
          <a:bodyPr vert="horz" wrap="none" lIns="0" tIns="0" rIns="0" bIns="0" rtlCol="0">
            <a:noAutofit/>
          </a:bodyPr>
          <a:lstStyle/>
          <a:p>
            <a:pPr>
              <a:lnSpc>
                <a:spcPct val="120000"/>
              </a:lnSpc>
              <a:spcBef>
                <a:spcPts val="0"/>
              </a:spcBef>
              <a:spcAft>
                <a:spcPts val="400"/>
              </a:spcAft>
            </a:pPr>
            <a:endParaRPr lang="en-US" sz="1150" dirty="0" err="1">
              <a:latin typeface="Aktiv Grotesk"/>
              <a:cs typeface="Aktiv Grotesk"/>
            </a:endParaRPr>
          </a:p>
        </p:txBody>
      </p:sp>
    </p:spTree>
    <p:extLst>
      <p:ext uri="{BB962C8B-B14F-4D97-AF65-F5344CB8AC3E}">
        <p14:creationId xmlns:p14="http://schemas.microsoft.com/office/powerpoint/2010/main" val="2809791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2E5A-81D4-47B0-AD9A-AEF606E9E6C9}"/>
              </a:ext>
            </a:extLst>
          </p:cNvPr>
          <p:cNvSpPr>
            <a:spLocks noGrp="1"/>
          </p:cNvSpPr>
          <p:nvPr>
            <p:ph type="title"/>
          </p:nvPr>
        </p:nvSpPr>
        <p:spPr>
          <a:xfrm>
            <a:off x="500021" y="508002"/>
            <a:ext cx="10153290" cy="1285677"/>
          </a:xfrm>
        </p:spPr>
        <p:txBody>
          <a:bodyPr/>
          <a:lstStyle/>
          <a:p>
            <a:r>
              <a:rPr lang="en-US" dirty="0">
                <a:solidFill>
                  <a:schemeClr val="bg2">
                    <a:lumMod val="10000"/>
                  </a:schemeClr>
                </a:solidFill>
                <a:latin typeface="Arial Black" panose="020B0A04020102020204" pitchFamily="34" charset="0"/>
              </a:rPr>
              <a:t>Creating a welcoming environment for refugee employees</a:t>
            </a:r>
            <a:endParaRPr lang="es-ES" dirty="0">
              <a:solidFill>
                <a:schemeClr val="bg2">
                  <a:lumMod val="10000"/>
                </a:schemeClr>
              </a:solidFill>
              <a:latin typeface="Arial Black" panose="020B0A04020102020204" pitchFamily="34" charset="0"/>
            </a:endParaRPr>
          </a:p>
        </p:txBody>
      </p:sp>
      <p:sp>
        <p:nvSpPr>
          <p:cNvPr id="4" name="Slide Number Placeholder 3">
            <a:extLst>
              <a:ext uri="{FF2B5EF4-FFF2-40B4-BE49-F238E27FC236}">
                <a16:creationId xmlns:a16="http://schemas.microsoft.com/office/drawing/2014/main" id="{343AF1AB-CB89-4DD0-AC0B-34B41E943C8C}"/>
              </a:ext>
            </a:extLst>
          </p:cNvPr>
          <p:cNvSpPr>
            <a:spLocks noGrp="1"/>
          </p:cNvSpPr>
          <p:nvPr>
            <p:ph type="sldNum" sz="quarter" idx="12"/>
          </p:nvPr>
        </p:nvSpPr>
        <p:spPr/>
        <p:txBody>
          <a:bodyPr/>
          <a:lstStyle/>
          <a:p>
            <a:fld id="{2066355A-084C-D24E-9AD2-7E4FC41EA627}" type="slidenum">
              <a:rPr lang="en-US" smtClean="0"/>
              <a:t>15</a:t>
            </a:fld>
            <a:endParaRPr lang="en-US"/>
          </a:p>
        </p:txBody>
      </p:sp>
      <p:sp>
        <p:nvSpPr>
          <p:cNvPr id="5" name="Rectangle 4">
            <a:extLst>
              <a:ext uri="{FF2B5EF4-FFF2-40B4-BE49-F238E27FC236}">
                <a16:creationId xmlns:a16="http://schemas.microsoft.com/office/drawing/2014/main" id="{D68AA403-7D73-4E99-B5C6-09C272987FEC}"/>
              </a:ext>
            </a:extLst>
          </p:cNvPr>
          <p:cNvSpPr/>
          <p:nvPr/>
        </p:nvSpPr>
        <p:spPr>
          <a:xfrm>
            <a:off x="561120" y="3385873"/>
            <a:ext cx="5239339" cy="817627"/>
          </a:xfrm>
          <a:prstGeom prst="rect">
            <a:avLst/>
          </a:prstGeom>
          <a:solidFill>
            <a:srgbClr val="E9F9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32174532-C21D-4F34-88A0-B7A5E505FB9B}"/>
              </a:ext>
            </a:extLst>
          </p:cNvPr>
          <p:cNvSpPr txBox="1"/>
          <p:nvPr/>
        </p:nvSpPr>
        <p:spPr>
          <a:xfrm>
            <a:off x="2000780" y="3610994"/>
            <a:ext cx="2673833" cy="821763"/>
          </a:xfrm>
          <a:prstGeom prst="rect">
            <a:avLst/>
          </a:prstGeom>
          <a:noFill/>
        </p:spPr>
        <p:txBody>
          <a:bodyPr wrap="square">
            <a:spAutoFit/>
          </a:bodyPr>
          <a:lstStyle/>
          <a:p>
            <a:pPr>
              <a:spcBef>
                <a:spcPts val="600"/>
              </a:spcBef>
              <a:spcAft>
                <a:spcPts val="600"/>
              </a:spcAft>
            </a:pPr>
            <a:r>
              <a:rPr lang="en-US" sz="1870" b="1" dirty="0">
                <a:solidFill>
                  <a:schemeClr val="accent1"/>
                </a:solidFill>
                <a:latin typeface="Arial" panose="020B0604020202020204" pitchFamily="34" charset="0"/>
                <a:ea typeface="Aktiv Grotesk Light" panose="020B0404020202020204" pitchFamily="34" charset="0"/>
                <a:cs typeface="Arial" panose="020B0604020202020204" pitchFamily="34" charset="0"/>
              </a:rPr>
              <a:t>Salary and benefits</a:t>
            </a:r>
          </a:p>
          <a:p>
            <a:pPr>
              <a:spcBef>
                <a:spcPts val="600"/>
              </a:spcBef>
              <a:spcAft>
                <a:spcPts val="600"/>
              </a:spcAft>
            </a:pPr>
            <a:endParaRPr lang="es-ES" sz="1870" dirty="0">
              <a:solidFill>
                <a:schemeClr val="bg2">
                  <a:lumMod val="10000"/>
                </a:schemeClr>
              </a:solidFill>
              <a:latin typeface="Arial" panose="020B0604020202020204" pitchFamily="34" charset="0"/>
              <a:ea typeface="Aktiv Grotesk Light" panose="020B04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FB3E5A7-337C-4615-94B9-E0388DF6F24B}"/>
              </a:ext>
            </a:extLst>
          </p:cNvPr>
          <p:cNvSpPr txBox="1"/>
          <p:nvPr/>
        </p:nvSpPr>
        <p:spPr>
          <a:xfrm>
            <a:off x="561120" y="2211742"/>
            <a:ext cx="10815713" cy="953251"/>
          </a:xfrm>
          <a:prstGeom prst="rect">
            <a:avLst/>
          </a:prstGeom>
        </p:spPr>
        <p:txBody>
          <a:bodyPr vert="horz" wrap="square" lIns="0" tIns="0" rIns="0" bIns="0" rtlCol="0">
            <a:noAutofit/>
          </a:bodyPr>
          <a:lstStyle/>
          <a:p>
            <a:pPr lvl="0">
              <a:spcAft>
                <a:spcPts val="400"/>
              </a:spcAft>
            </a:pPr>
            <a:r>
              <a:rPr lang="en-US" sz="1870" b="1" dirty="0">
                <a:solidFill>
                  <a:srgbClr val="0A2C2F"/>
                </a:solidFill>
                <a:latin typeface="Arial" panose="020B0604020202020204" pitchFamily="34" charset="0"/>
                <a:ea typeface="Aktiv Grotesk Light" panose="020B0404020202020204" pitchFamily="34" charset="0"/>
                <a:cs typeface="Arial" panose="020B0604020202020204" pitchFamily="34" charset="0"/>
              </a:rPr>
              <a:t>Refugee organizations want to partner with companies that will create a welcoming environment for refugee employees. </a:t>
            </a:r>
            <a:r>
              <a:rPr lang="en-US" sz="1870" dirty="0">
                <a:solidFill>
                  <a:srgbClr val="0A2C2F"/>
                </a:solidFill>
                <a:latin typeface="Arial" panose="020B0604020202020204" pitchFamily="34" charset="0"/>
                <a:ea typeface="Aktiv Grotesk Light" panose="020B0404020202020204" pitchFamily="34" charset="0"/>
                <a:cs typeface="Arial" panose="020B0604020202020204" pitchFamily="34" charset="0"/>
              </a:rPr>
              <a:t>These organizations will be particularly interested in learning about a company’s approach to the following topics, that are critical to successful refugee integration:</a:t>
            </a:r>
          </a:p>
          <a:p>
            <a:pPr lvl="0">
              <a:spcAft>
                <a:spcPts val="400"/>
              </a:spcAft>
            </a:pPr>
            <a:endParaRPr lang="en-US" sz="1870" b="1" dirty="0">
              <a:solidFill>
                <a:srgbClr val="0A2C2F"/>
              </a:solidFill>
              <a:latin typeface="Arial" panose="020B0604020202020204" pitchFamily="34" charset="0"/>
              <a:ea typeface="Aktiv Grotesk Light" panose="020B0404020202020204" pitchFamily="34" charset="0"/>
              <a:cs typeface="Arial" panose="020B0604020202020204" pitchFamily="34" charset="0"/>
            </a:endParaRPr>
          </a:p>
          <a:p>
            <a:pPr lvl="0">
              <a:spcAft>
                <a:spcPts val="400"/>
              </a:spcAft>
            </a:pPr>
            <a:endParaRPr kumimoji="0" lang="en-US" sz="1870" b="0" i="0" u="none" strike="noStrike" kern="1200" cap="none" spc="0" normalizeH="0" baseline="0" noProof="0" dirty="0">
              <a:ln>
                <a:noFill/>
              </a:ln>
              <a:solidFill>
                <a:srgbClr val="0A2C2F"/>
              </a:solidFill>
              <a:effectLst/>
              <a:uLnTx/>
              <a:uFillTx/>
              <a:latin typeface="Arial" panose="020B0604020202020204" pitchFamily="34" charset="0"/>
              <a:ea typeface="Aktiv Grotesk Light" panose="020B0404020202020204" pitchFamily="34" charset="0"/>
              <a:cs typeface="Arial" panose="020B0604020202020204" pitchFamily="34" charset="0"/>
            </a:endParaRPr>
          </a:p>
        </p:txBody>
      </p:sp>
      <p:pic>
        <p:nvPicPr>
          <p:cNvPr id="8" name="Graphic 7" descr="Coins with solid fill">
            <a:extLst>
              <a:ext uri="{FF2B5EF4-FFF2-40B4-BE49-F238E27FC236}">
                <a16:creationId xmlns:a16="http://schemas.microsoft.com/office/drawing/2014/main" id="{7454269A-8421-49A3-BA41-9D7742A9D2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7678" y="3459534"/>
            <a:ext cx="698728" cy="698728"/>
          </a:xfrm>
          <a:prstGeom prst="rect">
            <a:avLst/>
          </a:prstGeom>
        </p:spPr>
      </p:pic>
      <p:sp>
        <p:nvSpPr>
          <p:cNvPr id="9" name="Rectangle 8">
            <a:extLst>
              <a:ext uri="{FF2B5EF4-FFF2-40B4-BE49-F238E27FC236}">
                <a16:creationId xmlns:a16="http://schemas.microsoft.com/office/drawing/2014/main" id="{95058BC4-8025-414A-AE0B-23EF7192F75C}"/>
              </a:ext>
            </a:extLst>
          </p:cNvPr>
          <p:cNvSpPr/>
          <p:nvPr/>
        </p:nvSpPr>
        <p:spPr>
          <a:xfrm>
            <a:off x="561120" y="4376043"/>
            <a:ext cx="5239339" cy="817627"/>
          </a:xfrm>
          <a:prstGeom prst="rect">
            <a:avLst/>
          </a:prstGeom>
          <a:solidFill>
            <a:srgbClr val="E4F1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E2E25CF0-273B-41A7-B0EC-CB0C01FBB818}"/>
              </a:ext>
            </a:extLst>
          </p:cNvPr>
          <p:cNvSpPr/>
          <p:nvPr/>
        </p:nvSpPr>
        <p:spPr>
          <a:xfrm>
            <a:off x="561120" y="5381059"/>
            <a:ext cx="5239339" cy="817627"/>
          </a:xfrm>
          <a:prstGeom prst="rect">
            <a:avLst/>
          </a:prstGeom>
          <a:solidFill>
            <a:srgbClr val="E7F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BAAFE972-7173-48D0-8536-F022E5AF49A2}"/>
              </a:ext>
            </a:extLst>
          </p:cNvPr>
          <p:cNvSpPr/>
          <p:nvPr/>
        </p:nvSpPr>
        <p:spPr>
          <a:xfrm>
            <a:off x="6047801" y="3392642"/>
            <a:ext cx="5239339" cy="817627"/>
          </a:xfrm>
          <a:prstGeom prst="rect">
            <a:avLst/>
          </a:prstGeom>
          <a:solidFill>
            <a:srgbClr val="F2F1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870685C5-FC2E-4BF4-90CD-7FF05520D6C8}"/>
              </a:ext>
            </a:extLst>
          </p:cNvPr>
          <p:cNvSpPr/>
          <p:nvPr/>
        </p:nvSpPr>
        <p:spPr>
          <a:xfrm>
            <a:off x="6047801" y="4375374"/>
            <a:ext cx="5239339" cy="817627"/>
          </a:xfrm>
          <a:prstGeom prst="rect">
            <a:avLst/>
          </a:prstGeom>
          <a:solidFill>
            <a:srgbClr val="FFF3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DD365F50-ED85-465E-8C2D-DE299EF990C2}"/>
              </a:ext>
            </a:extLst>
          </p:cNvPr>
          <p:cNvSpPr txBox="1"/>
          <p:nvPr/>
        </p:nvSpPr>
        <p:spPr>
          <a:xfrm>
            <a:off x="2007644" y="4433122"/>
            <a:ext cx="3699204" cy="667875"/>
          </a:xfrm>
          <a:prstGeom prst="rect">
            <a:avLst/>
          </a:prstGeom>
          <a:noFill/>
        </p:spPr>
        <p:txBody>
          <a:bodyPr wrap="square">
            <a:spAutoFit/>
          </a:bodyPr>
          <a:lstStyle/>
          <a:p>
            <a:pPr>
              <a:spcBef>
                <a:spcPts val="600"/>
              </a:spcBef>
              <a:spcAft>
                <a:spcPts val="600"/>
              </a:spcAft>
            </a:pPr>
            <a:r>
              <a:rPr lang="en-US" sz="1870" b="1" dirty="0">
                <a:solidFill>
                  <a:schemeClr val="accent2"/>
                </a:solidFill>
                <a:latin typeface="Arial" panose="020B0604020202020204" pitchFamily="34" charset="0"/>
                <a:ea typeface="Aktiv Grotesk Light" panose="020B0404020202020204" pitchFamily="34" charset="0"/>
                <a:cs typeface="Arial" panose="020B0604020202020204" pitchFamily="34" charset="0"/>
              </a:rPr>
              <a:t>Limited English language proficiency support</a:t>
            </a:r>
          </a:p>
        </p:txBody>
      </p:sp>
      <p:sp>
        <p:nvSpPr>
          <p:cNvPr id="18" name="TextBox 17">
            <a:extLst>
              <a:ext uri="{FF2B5EF4-FFF2-40B4-BE49-F238E27FC236}">
                <a16:creationId xmlns:a16="http://schemas.microsoft.com/office/drawing/2014/main" id="{B0A26A82-5A87-4771-8115-5C188904E250}"/>
              </a:ext>
            </a:extLst>
          </p:cNvPr>
          <p:cNvSpPr txBox="1"/>
          <p:nvPr/>
        </p:nvSpPr>
        <p:spPr>
          <a:xfrm>
            <a:off x="1976371" y="5619634"/>
            <a:ext cx="3699204" cy="380104"/>
          </a:xfrm>
          <a:prstGeom prst="rect">
            <a:avLst/>
          </a:prstGeom>
          <a:noFill/>
        </p:spPr>
        <p:txBody>
          <a:bodyPr wrap="square">
            <a:spAutoFit/>
          </a:bodyPr>
          <a:lstStyle/>
          <a:p>
            <a:pPr>
              <a:spcBef>
                <a:spcPts val="600"/>
              </a:spcBef>
              <a:spcAft>
                <a:spcPts val="600"/>
              </a:spcAft>
            </a:pPr>
            <a:r>
              <a:rPr lang="en-US" sz="1870" b="1" dirty="0">
                <a:latin typeface="Arial" panose="020B0604020202020204" pitchFamily="34" charset="0"/>
                <a:ea typeface="Aktiv Grotesk Light" panose="020B0404020202020204" pitchFamily="34" charset="0"/>
                <a:cs typeface="Arial" panose="020B0604020202020204" pitchFamily="34" charset="0"/>
              </a:rPr>
              <a:t>Transportation assistance</a:t>
            </a:r>
          </a:p>
        </p:txBody>
      </p:sp>
      <p:sp>
        <p:nvSpPr>
          <p:cNvPr id="19" name="TextBox 18">
            <a:extLst>
              <a:ext uri="{FF2B5EF4-FFF2-40B4-BE49-F238E27FC236}">
                <a16:creationId xmlns:a16="http://schemas.microsoft.com/office/drawing/2014/main" id="{AD393B40-C6E9-4D24-B3A6-328C7B2225C2}"/>
              </a:ext>
            </a:extLst>
          </p:cNvPr>
          <p:cNvSpPr txBox="1"/>
          <p:nvPr/>
        </p:nvSpPr>
        <p:spPr>
          <a:xfrm>
            <a:off x="7477777" y="3628160"/>
            <a:ext cx="4255143" cy="380104"/>
          </a:xfrm>
          <a:prstGeom prst="rect">
            <a:avLst/>
          </a:prstGeom>
          <a:noFill/>
        </p:spPr>
        <p:txBody>
          <a:bodyPr wrap="square">
            <a:spAutoFit/>
          </a:bodyPr>
          <a:lstStyle/>
          <a:p>
            <a:pPr>
              <a:spcBef>
                <a:spcPts val="600"/>
              </a:spcBef>
              <a:spcAft>
                <a:spcPts val="600"/>
              </a:spcAft>
            </a:pPr>
            <a:r>
              <a:rPr lang="en-US" sz="1870" b="1" dirty="0">
                <a:solidFill>
                  <a:schemeClr val="accent5"/>
                </a:solidFill>
                <a:latin typeface="Arial" panose="020B0604020202020204" pitchFamily="34" charset="0"/>
                <a:ea typeface="Aktiv Grotesk Light" panose="020B0404020202020204" pitchFamily="34" charset="0"/>
                <a:cs typeface="Arial" panose="020B0604020202020204" pitchFamily="34" charset="0"/>
              </a:rPr>
              <a:t>Career pathways</a:t>
            </a:r>
          </a:p>
        </p:txBody>
      </p:sp>
      <p:sp>
        <p:nvSpPr>
          <p:cNvPr id="20" name="TextBox 19">
            <a:extLst>
              <a:ext uri="{FF2B5EF4-FFF2-40B4-BE49-F238E27FC236}">
                <a16:creationId xmlns:a16="http://schemas.microsoft.com/office/drawing/2014/main" id="{3E871C0B-9528-4955-BF4B-B53210C542A8}"/>
              </a:ext>
            </a:extLst>
          </p:cNvPr>
          <p:cNvSpPr txBox="1"/>
          <p:nvPr/>
        </p:nvSpPr>
        <p:spPr>
          <a:xfrm>
            <a:off x="7477777" y="4599521"/>
            <a:ext cx="3692995" cy="380104"/>
          </a:xfrm>
          <a:prstGeom prst="rect">
            <a:avLst/>
          </a:prstGeom>
          <a:noFill/>
          <a:ln>
            <a:noFill/>
          </a:ln>
        </p:spPr>
        <p:txBody>
          <a:bodyPr wrap="square">
            <a:spAutoFit/>
          </a:bodyPr>
          <a:lstStyle/>
          <a:p>
            <a:pPr>
              <a:spcBef>
                <a:spcPts val="600"/>
              </a:spcBef>
              <a:spcAft>
                <a:spcPts val="600"/>
              </a:spcAft>
            </a:pPr>
            <a:r>
              <a:rPr lang="en-US" sz="1870" b="1" dirty="0">
                <a:solidFill>
                  <a:schemeClr val="accent3"/>
                </a:solidFill>
                <a:latin typeface="Arial" panose="020B0604020202020204" pitchFamily="34" charset="0"/>
                <a:ea typeface="Aktiv Grotesk Light" panose="020B0404020202020204" pitchFamily="34" charset="0"/>
                <a:cs typeface="Arial" panose="020B0604020202020204" pitchFamily="34" charset="0"/>
              </a:rPr>
              <a:t>Hiring across skill levels </a:t>
            </a:r>
          </a:p>
        </p:txBody>
      </p:sp>
      <p:pic>
        <p:nvPicPr>
          <p:cNvPr id="22" name="Graphic 21" descr="Car with solid fill">
            <a:extLst>
              <a:ext uri="{FF2B5EF4-FFF2-40B4-BE49-F238E27FC236}">
                <a16:creationId xmlns:a16="http://schemas.microsoft.com/office/drawing/2014/main" id="{1CFF4A35-CEA1-4BF3-9E94-B2E6175B06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3595" y="5438491"/>
            <a:ext cx="702761" cy="702761"/>
          </a:xfrm>
          <a:prstGeom prst="rect">
            <a:avLst/>
          </a:prstGeom>
        </p:spPr>
      </p:pic>
      <p:pic>
        <p:nvPicPr>
          <p:cNvPr id="24" name="Graphic 23" descr="Speech with solid fill">
            <a:extLst>
              <a:ext uri="{FF2B5EF4-FFF2-40B4-BE49-F238E27FC236}">
                <a16:creationId xmlns:a16="http://schemas.microsoft.com/office/drawing/2014/main" id="{270AD130-7778-45D8-B255-147F657BB0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7710" y="4469067"/>
            <a:ext cx="658663" cy="658663"/>
          </a:xfrm>
          <a:prstGeom prst="rect">
            <a:avLst/>
          </a:prstGeom>
        </p:spPr>
      </p:pic>
      <p:pic>
        <p:nvPicPr>
          <p:cNvPr id="26" name="Graphic 25" descr="Remote work with solid fill">
            <a:extLst>
              <a:ext uri="{FF2B5EF4-FFF2-40B4-BE49-F238E27FC236}">
                <a16:creationId xmlns:a16="http://schemas.microsoft.com/office/drawing/2014/main" id="{82AF182C-7329-494F-BEDE-FCD3DE422EC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24184" y="3489061"/>
            <a:ext cx="721208" cy="721208"/>
          </a:xfrm>
          <a:prstGeom prst="rect">
            <a:avLst/>
          </a:prstGeom>
        </p:spPr>
      </p:pic>
      <p:pic>
        <p:nvPicPr>
          <p:cNvPr id="28" name="Graphic 27" descr="Briefcase with solid fill">
            <a:extLst>
              <a:ext uri="{FF2B5EF4-FFF2-40B4-BE49-F238E27FC236}">
                <a16:creationId xmlns:a16="http://schemas.microsoft.com/office/drawing/2014/main" id="{D6E74F5F-EFA5-4D5E-B2BB-0A8C30DCE3E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33423" y="4473906"/>
            <a:ext cx="583870" cy="583870"/>
          </a:xfrm>
          <a:prstGeom prst="rect">
            <a:avLst/>
          </a:prstGeom>
        </p:spPr>
      </p:pic>
      <p:cxnSp>
        <p:nvCxnSpPr>
          <p:cNvPr id="30" name="Straight Connector 29">
            <a:extLst>
              <a:ext uri="{FF2B5EF4-FFF2-40B4-BE49-F238E27FC236}">
                <a16:creationId xmlns:a16="http://schemas.microsoft.com/office/drawing/2014/main" id="{B55DD732-780E-4308-A5B3-A1487A6E83AA}"/>
              </a:ext>
            </a:extLst>
          </p:cNvPr>
          <p:cNvCxnSpPr>
            <a:cxnSpLocks/>
          </p:cNvCxnSpPr>
          <p:nvPr/>
        </p:nvCxnSpPr>
        <p:spPr>
          <a:xfrm>
            <a:off x="1808830" y="3536686"/>
            <a:ext cx="0" cy="530102"/>
          </a:xfrm>
          <a:prstGeom prst="line">
            <a:avLst/>
          </a:prstGeom>
          <a:ln w="28575" cmpd="sng"/>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F7FC7659-5CAD-43AE-95F3-26A87062E345}"/>
              </a:ext>
            </a:extLst>
          </p:cNvPr>
          <p:cNvCxnSpPr>
            <a:cxnSpLocks/>
          </p:cNvCxnSpPr>
          <p:nvPr/>
        </p:nvCxnSpPr>
        <p:spPr>
          <a:xfrm>
            <a:off x="1808830" y="4527674"/>
            <a:ext cx="0" cy="530102"/>
          </a:xfrm>
          <a:prstGeom prst="line">
            <a:avLst/>
          </a:prstGeom>
          <a:ln w="28575"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8FDC6B2-15BB-402A-883F-DE283797F55A}"/>
              </a:ext>
            </a:extLst>
          </p:cNvPr>
          <p:cNvCxnSpPr>
            <a:cxnSpLocks/>
          </p:cNvCxnSpPr>
          <p:nvPr/>
        </p:nvCxnSpPr>
        <p:spPr>
          <a:xfrm>
            <a:off x="1798385" y="5527411"/>
            <a:ext cx="0" cy="530102"/>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73F9D2DF-CC24-4374-BA8F-1DC354833472}"/>
              </a:ext>
            </a:extLst>
          </p:cNvPr>
          <p:cNvCxnSpPr>
            <a:cxnSpLocks/>
          </p:cNvCxnSpPr>
          <p:nvPr/>
        </p:nvCxnSpPr>
        <p:spPr>
          <a:xfrm>
            <a:off x="7307460" y="3536686"/>
            <a:ext cx="0" cy="530102"/>
          </a:xfrm>
          <a:prstGeom prst="line">
            <a:avLst/>
          </a:prstGeom>
          <a:ln w="28575"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5A63536-9A01-4CF5-A4F9-3BDD4F129CE3}"/>
              </a:ext>
            </a:extLst>
          </p:cNvPr>
          <p:cNvCxnSpPr>
            <a:cxnSpLocks/>
          </p:cNvCxnSpPr>
          <p:nvPr/>
        </p:nvCxnSpPr>
        <p:spPr>
          <a:xfrm>
            <a:off x="7307460" y="4527674"/>
            <a:ext cx="0" cy="530102"/>
          </a:xfrm>
          <a:prstGeom prst="line">
            <a:avLst/>
          </a:prstGeom>
          <a:ln w="28575"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5" name="Slide Number Placeholder 5">
            <a:extLst>
              <a:ext uri="{FF2B5EF4-FFF2-40B4-BE49-F238E27FC236}">
                <a16:creationId xmlns:a16="http://schemas.microsoft.com/office/drawing/2014/main" id="{E8FC3643-FE86-41FA-BFD0-F6FB83079DF5}"/>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COMPANIES CAN PREPARE </a:t>
            </a:r>
            <a:r>
              <a:rPr lang="en-US" sz="800" kern="0" spc="80" dirty="0">
                <a:solidFill>
                  <a:srgbClr val="000000"/>
                </a:solidFill>
                <a:latin typeface="Arial" panose="020B0604020202020204" pitchFamily="34" charset="0"/>
                <a:cs typeface="Arial" panose="020B0604020202020204" pitchFamily="34" charset="0"/>
              </a:rPr>
              <a:t>FOR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WORKING WITH REFUGEE ORGANIZATIONS</a:t>
            </a:r>
          </a:p>
        </p:txBody>
      </p:sp>
    </p:spTree>
    <p:extLst>
      <p:ext uri="{BB962C8B-B14F-4D97-AF65-F5344CB8AC3E}">
        <p14:creationId xmlns:p14="http://schemas.microsoft.com/office/powerpoint/2010/main" val="3083659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CFDE33-BC2F-44E5-B891-8BBD772A93AC}"/>
              </a:ext>
            </a:extLst>
          </p:cNvPr>
          <p:cNvPicPr>
            <a:picLocks noChangeAspect="1"/>
          </p:cNvPicPr>
          <p:nvPr/>
        </p:nvPicPr>
        <p:blipFill>
          <a:blip r:embed="rId2"/>
          <a:stretch>
            <a:fillRect/>
          </a:stretch>
        </p:blipFill>
        <p:spPr>
          <a:xfrm>
            <a:off x="7137533" y="2543445"/>
            <a:ext cx="5054467" cy="4314555"/>
          </a:xfrm>
          <a:prstGeom prst="rect">
            <a:avLst/>
          </a:prstGeom>
        </p:spPr>
      </p:pic>
      <p:sp>
        <p:nvSpPr>
          <p:cNvPr id="2" name="Title 1">
            <a:extLst>
              <a:ext uri="{FF2B5EF4-FFF2-40B4-BE49-F238E27FC236}">
                <a16:creationId xmlns:a16="http://schemas.microsoft.com/office/drawing/2014/main" id="{96FA99F6-00EB-4EB7-B9F7-D8B431E8A462}"/>
              </a:ext>
            </a:extLst>
          </p:cNvPr>
          <p:cNvSpPr>
            <a:spLocks noGrp="1"/>
          </p:cNvSpPr>
          <p:nvPr>
            <p:ph type="title"/>
          </p:nvPr>
        </p:nvSpPr>
        <p:spPr>
          <a:xfrm>
            <a:off x="500021" y="508002"/>
            <a:ext cx="6415129" cy="1285677"/>
          </a:xfrm>
        </p:spPr>
        <p:txBody>
          <a:bodyPr/>
          <a:lstStyle/>
          <a:p>
            <a:r>
              <a:rPr lang="es-ES" dirty="0" err="1">
                <a:latin typeface="Arial Black" panose="020B0A04020102020204" pitchFamily="34" charset="0"/>
              </a:rPr>
              <a:t>Salary</a:t>
            </a:r>
            <a:r>
              <a:rPr lang="es-ES" dirty="0">
                <a:latin typeface="Arial Black" panose="020B0A04020102020204" pitchFamily="34" charset="0"/>
              </a:rPr>
              <a:t> and </a:t>
            </a:r>
            <a:r>
              <a:rPr lang="es-ES" dirty="0" err="1">
                <a:latin typeface="Arial Black" panose="020B0A04020102020204" pitchFamily="34" charset="0"/>
              </a:rPr>
              <a:t>benefits</a:t>
            </a:r>
            <a:endParaRPr lang="es-ES"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C1715BBE-1165-45AA-88C1-22070B985375}"/>
              </a:ext>
            </a:extLst>
          </p:cNvPr>
          <p:cNvSpPr>
            <a:spLocks noGrp="1"/>
          </p:cNvSpPr>
          <p:nvPr>
            <p:ph type="sldNum" sz="quarter" idx="12"/>
          </p:nvPr>
        </p:nvSpPr>
        <p:spPr/>
        <p:txBody>
          <a:bodyPr/>
          <a:lstStyle/>
          <a:p>
            <a:fld id="{2066355A-084C-D24E-9AD2-7E4FC41EA627}" type="slidenum">
              <a:rPr lang="en-US" smtClean="0"/>
              <a:t>16</a:t>
            </a:fld>
            <a:endParaRPr lang="en-US"/>
          </a:p>
        </p:txBody>
      </p:sp>
      <p:sp>
        <p:nvSpPr>
          <p:cNvPr id="7" name="TextBox 6">
            <a:extLst>
              <a:ext uri="{FF2B5EF4-FFF2-40B4-BE49-F238E27FC236}">
                <a16:creationId xmlns:a16="http://schemas.microsoft.com/office/drawing/2014/main" id="{D90281A1-A695-4F1D-907D-BD9E8E39251C}"/>
              </a:ext>
            </a:extLst>
          </p:cNvPr>
          <p:cNvSpPr txBox="1"/>
          <p:nvPr/>
        </p:nvSpPr>
        <p:spPr>
          <a:xfrm>
            <a:off x="1759723" y="2713375"/>
            <a:ext cx="8672553" cy="2126736"/>
          </a:xfrm>
          <a:prstGeom prst="rect">
            <a:avLst/>
          </a:prstGeom>
          <a:noFill/>
        </p:spPr>
        <p:txBody>
          <a:bodyPr wrap="square">
            <a:spAutoFit/>
          </a:bodyPr>
          <a:lstStyle/>
          <a:p>
            <a:pPr>
              <a:spcBef>
                <a:spcPts val="1200"/>
              </a:spcBef>
              <a:spcAft>
                <a:spcPts val="1200"/>
              </a:spcAft>
            </a:pPr>
            <a:r>
              <a:rPr lang="en-US" sz="1870" dirty="0">
                <a:solidFill>
                  <a:schemeClr val="bg2">
                    <a:lumMod val="10000"/>
                  </a:schemeClr>
                </a:solidFill>
                <a:latin typeface="Arial" panose="020B0604020202020204" pitchFamily="34" charset="0"/>
                <a:ea typeface="Aktiv Grotesk Light" panose="020B0404020202020204" pitchFamily="34" charset="0"/>
                <a:cs typeface="Arial" panose="020B0604020202020204" pitchFamily="34" charset="0"/>
              </a:rPr>
              <a:t>Refugee organizations want to make sure that </a:t>
            </a:r>
            <a:r>
              <a:rPr lang="en-US" sz="1870" b="1" dirty="0">
                <a:solidFill>
                  <a:schemeClr val="accent1"/>
                </a:solidFill>
                <a:latin typeface="Arial" panose="020B0604020202020204" pitchFamily="34" charset="0"/>
                <a:ea typeface="Aktiv Grotesk Light" panose="020B0404020202020204" pitchFamily="34" charset="0"/>
                <a:cs typeface="Arial" panose="020B0604020202020204" pitchFamily="34" charset="0"/>
              </a:rPr>
              <a:t>salaries offered are competitive </a:t>
            </a:r>
            <a:r>
              <a:rPr lang="en-US" sz="1870" dirty="0">
                <a:solidFill>
                  <a:schemeClr val="bg2">
                    <a:lumMod val="10000"/>
                  </a:schemeClr>
                </a:solidFill>
                <a:latin typeface="Arial" panose="020B0604020202020204" pitchFamily="34" charset="0"/>
                <a:ea typeface="Aktiv Grotesk Light" panose="020B0404020202020204" pitchFamily="34" charset="0"/>
                <a:cs typeface="Arial" panose="020B0604020202020204" pitchFamily="34" charset="0"/>
              </a:rPr>
              <a:t>with offers from other companies in that area or industry, and that employers will offer comprehensive benefits (e.g. healthcare, paid time off) to refugee employees. </a:t>
            </a:r>
          </a:p>
          <a:p>
            <a:pPr>
              <a:spcBef>
                <a:spcPts val="1200"/>
              </a:spcBef>
              <a:spcAft>
                <a:spcPts val="1200"/>
              </a:spcAft>
            </a:pPr>
            <a:r>
              <a:rPr lang="en-US" sz="1870" dirty="0">
                <a:solidFill>
                  <a:schemeClr val="bg2">
                    <a:lumMod val="10000"/>
                  </a:schemeClr>
                </a:solidFill>
                <a:latin typeface="Arial" panose="020B0604020202020204" pitchFamily="34" charset="0"/>
                <a:ea typeface="Aktiv Grotesk Light" panose="020B0404020202020204" pitchFamily="34" charset="0"/>
                <a:cs typeface="Arial" panose="020B0604020202020204" pitchFamily="34" charset="0"/>
              </a:rPr>
              <a:t>Companies should be prepared to share salary ranges and benefits during introductory conversations with these organizations.</a:t>
            </a:r>
          </a:p>
        </p:txBody>
      </p:sp>
      <p:cxnSp>
        <p:nvCxnSpPr>
          <p:cNvPr id="9" name="Straight Connector 8">
            <a:extLst>
              <a:ext uri="{FF2B5EF4-FFF2-40B4-BE49-F238E27FC236}">
                <a16:creationId xmlns:a16="http://schemas.microsoft.com/office/drawing/2014/main" id="{BDAA3915-A670-4733-871B-0098220ABD65}"/>
              </a:ext>
            </a:extLst>
          </p:cNvPr>
          <p:cNvCxnSpPr>
            <a:cxnSpLocks/>
          </p:cNvCxnSpPr>
          <p:nvPr/>
        </p:nvCxnSpPr>
        <p:spPr>
          <a:xfrm flipH="1">
            <a:off x="609600" y="2349740"/>
            <a:ext cx="11582400" cy="0"/>
          </a:xfrm>
          <a:prstGeom prst="line">
            <a:avLst/>
          </a:prstGeom>
          <a:ln w="762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1" name="Graphic 10" descr="Coins with solid fill">
            <a:extLst>
              <a:ext uri="{FF2B5EF4-FFF2-40B4-BE49-F238E27FC236}">
                <a16:creationId xmlns:a16="http://schemas.microsoft.com/office/drawing/2014/main" id="{1834CACB-47FD-49D9-8A4B-A2B9158DE0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0021" y="2423156"/>
            <a:ext cx="1061995" cy="1061995"/>
          </a:xfrm>
          <a:prstGeom prst="rect">
            <a:avLst/>
          </a:prstGeom>
        </p:spPr>
      </p:pic>
      <p:sp>
        <p:nvSpPr>
          <p:cNvPr id="10" name="Slide Number Placeholder 5">
            <a:extLst>
              <a:ext uri="{FF2B5EF4-FFF2-40B4-BE49-F238E27FC236}">
                <a16:creationId xmlns:a16="http://schemas.microsoft.com/office/drawing/2014/main" id="{C0DCC52D-EE17-4DF2-962B-2FF260A6BF80}"/>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COMPANIES CAN PREPARE </a:t>
            </a:r>
            <a:r>
              <a:rPr lang="en-US" sz="800" kern="0" spc="80" dirty="0">
                <a:solidFill>
                  <a:srgbClr val="000000"/>
                </a:solidFill>
                <a:latin typeface="Arial" panose="020B0604020202020204" pitchFamily="34" charset="0"/>
                <a:cs typeface="Arial" panose="020B0604020202020204" pitchFamily="34" charset="0"/>
              </a:rPr>
              <a:t>FOR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WORKING WITH REFUGEE ORGANIZATIONS</a:t>
            </a:r>
          </a:p>
        </p:txBody>
      </p:sp>
    </p:spTree>
    <p:extLst>
      <p:ext uri="{BB962C8B-B14F-4D97-AF65-F5344CB8AC3E}">
        <p14:creationId xmlns:p14="http://schemas.microsoft.com/office/powerpoint/2010/main" val="3605241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C9CB902-A011-4C20-8300-3C52903D3047}"/>
              </a:ext>
            </a:extLst>
          </p:cNvPr>
          <p:cNvPicPr>
            <a:picLocks noChangeAspect="1"/>
          </p:cNvPicPr>
          <p:nvPr/>
        </p:nvPicPr>
        <p:blipFill>
          <a:blip r:embed="rId2"/>
          <a:stretch>
            <a:fillRect/>
          </a:stretch>
        </p:blipFill>
        <p:spPr>
          <a:xfrm>
            <a:off x="7137533" y="2543445"/>
            <a:ext cx="5054467" cy="4314555"/>
          </a:xfrm>
          <a:prstGeom prst="rect">
            <a:avLst/>
          </a:prstGeom>
        </p:spPr>
      </p:pic>
      <p:sp>
        <p:nvSpPr>
          <p:cNvPr id="11" name="Rectangle 10">
            <a:extLst>
              <a:ext uri="{FF2B5EF4-FFF2-40B4-BE49-F238E27FC236}">
                <a16:creationId xmlns:a16="http://schemas.microsoft.com/office/drawing/2014/main" id="{B7626347-C15D-418C-9AB9-887B0119BD03}"/>
              </a:ext>
            </a:extLst>
          </p:cNvPr>
          <p:cNvSpPr/>
          <p:nvPr/>
        </p:nvSpPr>
        <p:spPr>
          <a:xfrm>
            <a:off x="459079" y="5752298"/>
            <a:ext cx="11313820" cy="826221"/>
          </a:xfrm>
          <a:prstGeom prst="rect">
            <a:avLst/>
          </a:prstGeom>
          <a:solidFill>
            <a:srgbClr val="E4F1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59450522-7FAD-4411-86B0-33FDB33C47A1}"/>
              </a:ext>
            </a:extLst>
          </p:cNvPr>
          <p:cNvSpPr>
            <a:spLocks noGrp="1"/>
          </p:cNvSpPr>
          <p:nvPr>
            <p:ph type="title"/>
          </p:nvPr>
        </p:nvSpPr>
        <p:spPr/>
        <p:txBody>
          <a:bodyPr/>
          <a:lstStyle/>
          <a:p>
            <a:r>
              <a:rPr lang="en-US" dirty="0">
                <a:latin typeface="Arial Black" panose="020B0A04020102020204" pitchFamily="34" charset="0"/>
              </a:rPr>
              <a:t>Solutions for refugees with limited English proficiency</a:t>
            </a:r>
            <a:endParaRPr lang="es-E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3CC34309-D3A6-4C72-9CAD-7A22F8B16AE1}"/>
              </a:ext>
            </a:extLst>
          </p:cNvPr>
          <p:cNvSpPr>
            <a:spLocks noGrp="1"/>
          </p:cNvSpPr>
          <p:nvPr>
            <p:ph idx="1"/>
          </p:nvPr>
        </p:nvSpPr>
        <p:spPr>
          <a:xfrm>
            <a:off x="1773716" y="2577840"/>
            <a:ext cx="9437208" cy="826221"/>
          </a:xfrm>
        </p:spPr>
        <p:txBody>
          <a:bodyPr/>
          <a:lstStyle/>
          <a:p>
            <a:pPr rtl="0" fontAlgn="base">
              <a:spcBef>
                <a:spcPts val="0"/>
              </a:spcBef>
              <a:spcAft>
                <a:spcPts val="0"/>
              </a:spcAft>
            </a:pPr>
            <a:r>
              <a:rPr lang="en-US" sz="1870" i="0" u="none" strike="noStrike" dirty="0">
                <a:solidFill>
                  <a:schemeClr val="bg2">
                    <a:lumMod val="10000"/>
                  </a:schemeClr>
                </a:solidFill>
                <a:effectLst/>
                <a:latin typeface="Arial" panose="020B0604020202020204" pitchFamily="34" charset="0"/>
                <a:cs typeface="Arial" panose="020B0604020202020204" pitchFamily="34" charset="0"/>
              </a:rPr>
              <a:t>Organizations will be looking to partner with companies that are </a:t>
            </a:r>
            <a:r>
              <a:rPr lang="en-US" sz="1870" i="0" strike="noStrike" dirty="0">
                <a:solidFill>
                  <a:schemeClr val="bg2">
                    <a:lumMod val="10000"/>
                  </a:schemeClr>
                </a:solidFill>
                <a:effectLst/>
                <a:latin typeface="Arial" panose="020B0604020202020204" pitchFamily="34" charset="0"/>
                <a:cs typeface="Arial" panose="020B0604020202020204" pitchFamily="34" charset="0"/>
              </a:rPr>
              <a:t>committed to effectively integrating refugees, even if they don’t speak English proficiently just yet. </a:t>
            </a:r>
          </a:p>
          <a:p>
            <a:pPr rtl="0" fontAlgn="base">
              <a:spcBef>
                <a:spcPts val="0"/>
              </a:spcBef>
              <a:spcAft>
                <a:spcPts val="0"/>
              </a:spcAft>
            </a:pPr>
            <a:endParaRPr lang="en-US" sz="1870" b="0" i="0" u="none" strike="noStrike"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34F008F-983C-4879-B12A-97A6E0F907E0}"/>
              </a:ext>
            </a:extLst>
          </p:cNvPr>
          <p:cNvSpPr>
            <a:spLocks noGrp="1"/>
          </p:cNvSpPr>
          <p:nvPr>
            <p:ph type="sldNum" sz="quarter" idx="12"/>
          </p:nvPr>
        </p:nvSpPr>
        <p:spPr/>
        <p:txBody>
          <a:bodyPr/>
          <a:lstStyle/>
          <a:p>
            <a:fld id="{2066355A-084C-D24E-9AD2-7E4FC41EA627}" type="slidenum">
              <a:rPr lang="en-US" smtClean="0"/>
              <a:t>17</a:t>
            </a:fld>
            <a:endParaRPr lang="en-US"/>
          </a:p>
        </p:txBody>
      </p:sp>
      <p:sp>
        <p:nvSpPr>
          <p:cNvPr id="6" name="TextBox 5">
            <a:extLst>
              <a:ext uri="{FF2B5EF4-FFF2-40B4-BE49-F238E27FC236}">
                <a16:creationId xmlns:a16="http://schemas.microsoft.com/office/drawing/2014/main" id="{D4BDD3DD-17FE-44DF-8830-B0A314BFB801}"/>
              </a:ext>
            </a:extLst>
          </p:cNvPr>
          <p:cNvSpPr txBox="1"/>
          <p:nvPr/>
        </p:nvSpPr>
        <p:spPr>
          <a:xfrm>
            <a:off x="500020" y="5832753"/>
            <a:ext cx="11232899" cy="612604"/>
          </a:xfrm>
          <a:prstGeom prst="rect">
            <a:avLst/>
          </a:prstGeom>
          <a:noFill/>
        </p:spPr>
        <p:txBody>
          <a:bodyPr wrap="square">
            <a:spAutoFit/>
          </a:bodyPr>
          <a:lstStyle/>
          <a:p>
            <a:pPr marL="0" marR="0" lvl="0" indent="0" algn="l" defTabSz="609585" rtl="0" eaLnBrk="1" fontAlgn="auto" latinLnBrk="0" hangingPunct="1">
              <a:lnSpc>
                <a:spcPct val="110000"/>
              </a:lnSpc>
              <a:spcBef>
                <a:spcPts val="0"/>
              </a:spcBef>
              <a:spcAft>
                <a:spcPts val="0"/>
              </a:spcAft>
              <a:buClrTx/>
              <a:buSzTx/>
              <a:buFont typeface="Arial"/>
              <a:buNone/>
              <a:tabLst/>
              <a:defRPr/>
            </a:pPr>
            <a:r>
              <a:rPr kumimoji="0" lang="en-US" sz="1600" b="0" u="none" strike="noStrike" kern="1200" cap="none" spc="0" normalizeH="0" baseline="0" noProof="0" dirty="0">
                <a:ln>
                  <a:noFill/>
                </a:ln>
                <a:solidFill>
                  <a:srgbClr val="000000"/>
                </a:solidFill>
                <a:effectLst/>
                <a:uLnTx/>
                <a:uFillTx/>
                <a:latin typeface="Arial Nova Light" panose="020B0304020202020204" pitchFamily="34" charset="0"/>
                <a:ea typeface="Aktiv Grotesk Light" panose="020B0404020202020204" pitchFamily="34" charset="0"/>
                <a:cs typeface="Arial" panose="020B0604020202020204" pitchFamily="34" charset="0"/>
              </a:rPr>
              <a:t>Strategies for how to hire low-language proficiency employees and ensure their success as they work towards proficiency can be found in Tent’s latest guidebook, </a:t>
            </a:r>
            <a:r>
              <a:rPr kumimoji="0" lang="en-US" sz="1600" b="1" u="sng" strike="noStrike" kern="1200" cap="none" spc="0" normalizeH="0" baseline="0" noProof="0" dirty="0">
                <a:ln>
                  <a:noFill/>
                </a:ln>
                <a:solidFill>
                  <a:schemeClr val="accent2"/>
                </a:solidFill>
                <a:effectLst/>
                <a:uLnTx/>
                <a:uFillTx/>
                <a:latin typeface="Arial Nova Light" panose="020B0304020202020204" pitchFamily="34" charset="0"/>
                <a:ea typeface="Aktiv Grotesk Light" panose="020B04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Bridging Language and Work: Solutions to Invest in Immigrant and Refugee Talent.</a:t>
            </a:r>
            <a:endParaRPr kumimoji="0" lang="en-US" sz="1600" b="1" u="none" strike="noStrike" kern="1200" cap="none" spc="0" normalizeH="0" baseline="0" noProof="0" dirty="0">
              <a:ln>
                <a:noFill/>
              </a:ln>
              <a:solidFill>
                <a:schemeClr val="accent2"/>
              </a:solidFill>
              <a:effectLst/>
              <a:uLnTx/>
              <a:uFillTx/>
              <a:latin typeface="Arial Nova Light" panose="020B0304020202020204" pitchFamily="34" charset="0"/>
              <a:ea typeface="Aktiv Grotesk Light" panose="020B04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E75E70F-3470-4586-8EC6-AA1F62FD0330}"/>
              </a:ext>
            </a:extLst>
          </p:cNvPr>
          <p:cNvSpPr txBox="1"/>
          <p:nvPr/>
        </p:nvSpPr>
        <p:spPr>
          <a:xfrm>
            <a:off x="1675023" y="3272233"/>
            <a:ext cx="10057896" cy="2701830"/>
          </a:xfrm>
          <a:prstGeom prst="rect">
            <a:avLst/>
          </a:prstGeom>
          <a:noFill/>
        </p:spPr>
        <p:txBody>
          <a:bodyPr wrap="square">
            <a:spAutoFit/>
          </a:bodyPr>
          <a:lstStyle/>
          <a:p>
            <a:pPr marL="0" marR="0" lvl="0" indent="0" algn="l" defTabSz="609585" rtl="0" eaLnBrk="1" fontAlgn="base" latinLnBrk="0" hangingPunct="1">
              <a:spcBef>
                <a:spcPts val="600"/>
              </a:spcBef>
              <a:spcAft>
                <a:spcPts val="600"/>
              </a:spcAft>
              <a:buClrTx/>
              <a:buSzTx/>
              <a:buFont typeface="Arial"/>
              <a:buNone/>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ea typeface="Aktiv Grotesk Light" panose="020B0404020202020204" pitchFamily="34" charset="0"/>
                <a:cs typeface="Arial" panose="020B0604020202020204" pitchFamily="34" charset="0"/>
              </a:rPr>
              <a:t>To ensure the success of refugees who are still learning the language, companies should: </a:t>
            </a:r>
            <a:endParaRPr lang="en-US" sz="1870" dirty="0">
              <a:solidFill>
                <a:srgbClr val="000000"/>
              </a:solidFill>
              <a:latin typeface="Arial" panose="020B0604020202020204" pitchFamily="34" charset="0"/>
              <a:ea typeface="Aktiv Grotesk Light" panose="020B0404020202020204" pitchFamily="34" charset="0"/>
              <a:cs typeface="Arial" panose="020B0604020202020204" pitchFamily="34" charset="0"/>
            </a:endParaRPr>
          </a:p>
          <a:p>
            <a:pPr marL="457200" marR="0" lvl="0" indent="-457200" algn="l" defTabSz="609585" rtl="0" eaLnBrk="1" fontAlgn="base" latinLnBrk="0" hangingPunct="1">
              <a:spcBef>
                <a:spcPts val="600"/>
              </a:spcBef>
              <a:spcAft>
                <a:spcPts val="600"/>
              </a:spcAft>
              <a:buClr>
                <a:schemeClr val="accent2"/>
              </a:buClr>
              <a:buSzTx/>
              <a:buFont typeface="+mj-lt"/>
              <a:buAutoNum type="arabicPeriod"/>
              <a:tabLst/>
              <a:defRPr/>
            </a:pPr>
            <a:r>
              <a:rPr kumimoji="0" lang="en-US" sz="1870" b="1" i="0" u="none" strike="noStrike" kern="1200" cap="none" spc="0" normalizeH="0" baseline="0" noProof="0" dirty="0">
                <a:ln>
                  <a:noFill/>
                </a:ln>
                <a:solidFill>
                  <a:schemeClr val="accent2"/>
                </a:solidFill>
                <a:effectLst/>
                <a:uLnTx/>
                <a:uFillTx/>
                <a:latin typeface="Arial" panose="020B0604020202020204" pitchFamily="34" charset="0"/>
                <a:ea typeface="Aktiv Grotesk Light" panose="020B0404020202020204" pitchFamily="34" charset="0"/>
                <a:cs typeface="Arial" panose="020B0604020202020204" pitchFamily="34" charset="0"/>
              </a:rPr>
              <a:t>Consider which roles </a:t>
            </a:r>
            <a:r>
              <a:rPr kumimoji="0" lang="en-US" sz="1870" b="0" i="0" u="none" strike="noStrike" kern="1200" cap="none" spc="0" normalizeH="0" baseline="0" noProof="0" dirty="0">
                <a:ln>
                  <a:noFill/>
                </a:ln>
                <a:solidFill>
                  <a:schemeClr val="bg2">
                    <a:lumMod val="10000"/>
                  </a:schemeClr>
                </a:solidFill>
                <a:effectLst/>
                <a:uLnTx/>
                <a:uFillTx/>
                <a:latin typeface="Arial" panose="020B0604020202020204" pitchFamily="34" charset="0"/>
                <a:ea typeface="Aktiv Grotesk Light" panose="020B0404020202020204" pitchFamily="34" charset="0"/>
                <a:cs typeface="Arial" panose="020B0604020202020204" pitchFamily="34" charset="0"/>
              </a:rPr>
              <a:t>at their company could be filled by someone with limited English proficiency </a:t>
            </a:r>
          </a:p>
          <a:p>
            <a:pPr marL="457200" marR="0" lvl="0" indent="-457200" algn="l" defTabSz="609585" rtl="0" eaLnBrk="1" fontAlgn="base" latinLnBrk="0" hangingPunct="1">
              <a:spcBef>
                <a:spcPts val="600"/>
              </a:spcBef>
              <a:spcAft>
                <a:spcPts val="600"/>
              </a:spcAft>
              <a:buClr>
                <a:schemeClr val="accent2"/>
              </a:buClr>
              <a:buSzTx/>
              <a:buFont typeface="+mj-lt"/>
              <a:buAutoNum type="arabicPeriod"/>
              <a:tabLst/>
              <a:defRPr/>
            </a:pPr>
            <a:r>
              <a:rPr kumimoji="0" lang="en-US" sz="1870" b="1" i="0" u="none" strike="noStrike" kern="1200" cap="none" spc="0" normalizeH="0" baseline="0" noProof="0" dirty="0">
                <a:ln>
                  <a:noFill/>
                </a:ln>
                <a:solidFill>
                  <a:schemeClr val="accent2"/>
                </a:solidFill>
                <a:effectLst/>
                <a:uLnTx/>
                <a:uFillTx/>
                <a:latin typeface="Arial" panose="020B0604020202020204" pitchFamily="34" charset="0"/>
                <a:ea typeface="Aktiv Grotesk Light" panose="020B0404020202020204" pitchFamily="34" charset="0"/>
                <a:cs typeface="Arial" panose="020B0604020202020204" pitchFamily="34" charset="0"/>
              </a:rPr>
              <a:t>Express to the local organizations that they plan to create a welcoming environment for refugees who are English language learners </a:t>
            </a:r>
            <a:r>
              <a:rPr kumimoji="0" lang="en-US" sz="1870" b="0" i="0" u="none" strike="noStrike" kern="1200" cap="none" spc="0" normalizeH="0" baseline="0" noProof="0" dirty="0">
                <a:ln>
                  <a:noFill/>
                </a:ln>
                <a:solidFill>
                  <a:srgbClr val="000000"/>
                </a:solidFill>
                <a:effectLst/>
                <a:uLnTx/>
                <a:uFillTx/>
                <a:latin typeface="Arial" panose="020B0604020202020204" pitchFamily="34" charset="0"/>
                <a:ea typeface="Aktiv Grotesk Light" panose="020B0404020202020204" pitchFamily="34" charset="0"/>
                <a:cs typeface="Arial" panose="020B0604020202020204" pitchFamily="34" charset="0"/>
              </a:rPr>
              <a:t>(e.g., by translating key documents to other languages, assigning refugees a team lead or manager within the company who speaks their native language, etc.). </a:t>
            </a:r>
            <a:b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Aktiv Grotesk Light" panose="020B0404020202020204" pitchFamily="34" charset="0"/>
                <a:cs typeface="Arial" panose="020B0604020202020204" pitchFamily="34" charset="0"/>
              </a:rPr>
            </a:br>
            <a:endParaRPr kumimoji="0" lang="es-ES" sz="1867" b="0" i="0" u="none" strike="noStrike" kern="1200" cap="none" spc="0" normalizeH="0" baseline="0" noProof="0" dirty="0">
              <a:ln>
                <a:noFill/>
              </a:ln>
              <a:solidFill>
                <a:srgbClr val="000000"/>
              </a:solidFill>
              <a:effectLst/>
              <a:uLnTx/>
              <a:uFillTx/>
              <a:latin typeface="Arial" panose="020B0604020202020204" pitchFamily="34" charset="0"/>
              <a:ea typeface="Aktiv Grotesk Light" panose="020B0404020202020204" pitchFamily="34" charset="0"/>
              <a:cs typeface="Arial" panose="020B0604020202020204" pitchFamily="34" charset="0"/>
            </a:endParaRPr>
          </a:p>
        </p:txBody>
      </p:sp>
      <p:pic>
        <p:nvPicPr>
          <p:cNvPr id="15" name="Graphic 14" descr="Speech with solid fill">
            <a:extLst>
              <a:ext uri="{FF2B5EF4-FFF2-40B4-BE49-F238E27FC236}">
                <a16:creationId xmlns:a16="http://schemas.microsoft.com/office/drawing/2014/main" id="{E62E8A53-6CF4-4F07-9865-D6ADB266D0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9100" y="2466882"/>
            <a:ext cx="1080046" cy="1080046"/>
          </a:xfrm>
          <a:prstGeom prst="rect">
            <a:avLst/>
          </a:prstGeom>
        </p:spPr>
      </p:pic>
      <p:cxnSp>
        <p:nvCxnSpPr>
          <p:cNvPr id="17" name="Straight Connector 16">
            <a:extLst>
              <a:ext uri="{FF2B5EF4-FFF2-40B4-BE49-F238E27FC236}">
                <a16:creationId xmlns:a16="http://schemas.microsoft.com/office/drawing/2014/main" id="{59DAC0A8-71ED-4C45-A6A2-A0309641E034}"/>
              </a:ext>
            </a:extLst>
          </p:cNvPr>
          <p:cNvCxnSpPr>
            <a:cxnSpLocks/>
          </p:cNvCxnSpPr>
          <p:nvPr/>
        </p:nvCxnSpPr>
        <p:spPr>
          <a:xfrm flipH="1">
            <a:off x="609600" y="2349740"/>
            <a:ext cx="11582400" cy="0"/>
          </a:xfrm>
          <a:prstGeom prst="line">
            <a:avLst/>
          </a:prstGeom>
          <a:ln w="762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3D044723-E275-49F7-9465-9B5AA2D69D66}"/>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COMPANIES CAN PREPARE </a:t>
            </a:r>
            <a:r>
              <a:rPr lang="en-US" sz="800" kern="0" spc="80" dirty="0">
                <a:solidFill>
                  <a:srgbClr val="000000"/>
                </a:solidFill>
                <a:latin typeface="Arial" panose="020B0604020202020204" pitchFamily="34" charset="0"/>
                <a:cs typeface="Arial" panose="020B0604020202020204" pitchFamily="34" charset="0"/>
              </a:rPr>
              <a:t>FOR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WORKING WITH REFUGEE ORGANIZATIONS</a:t>
            </a:r>
          </a:p>
        </p:txBody>
      </p:sp>
    </p:spTree>
    <p:extLst>
      <p:ext uri="{BB962C8B-B14F-4D97-AF65-F5344CB8AC3E}">
        <p14:creationId xmlns:p14="http://schemas.microsoft.com/office/powerpoint/2010/main" val="9568226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2F03A7-D681-4FBA-9A60-490EE9DB2815}"/>
              </a:ext>
            </a:extLst>
          </p:cNvPr>
          <p:cNvPicPr>
            <a:picLocks noChangeAspect="1"/>
          </p:cNvPicPr>
          <p:nvPr/>
        </p:nvPicPr>
        <p:blipFill>
          <a:blip r:embed="rId3"/>
          <a:stretch>
            <a:fillRect/>
          </a:stretch>
        </p:blipFill>
        <p:spPr>
          <a:xfrm>
            <a:off x="7137533" y="2543445"/>
            <a:ext cx="5054467" cy="4314555"/>
          </a:xfrm>
          <a:prstGeom prst="rect">
            <a:avLst/>
          </a:prstGeom>
        </p:spPr>
      </p:pic>
      <p:sp>
        <p:nvSpPr>
          <p:cNvPr id="2" name="Title 1">
            <a:extLst>
              <a:ext uri="{FF2B5EF4-FFF2-40B4-BE49-F238E27FC236}">
                <a16:creationId xmlns:a16="http://schemas.microsoft.com/office/drawing/2014/main" id="{2578CEB1-1760-A640-A11D-AA1FBA153E94}"/>
              </a:ext>
            </a:extLst>
          </p:cNvPr>
          <p:cNvSpPr>
            <a:spLocks noGrp="1"/>
          </p:cNvSpPr>
          <p:nvPr>
            <p:ph type="title"/>
          </p:nvPr>
        </p:nvSpPr>
        <p:spPr>
          <a:xfrm>
            <a:off x="500021" y="508002"/>
            <a:ext cx="9281932" cy="1285677"/>
          </a:xfrm>
        </p:spPr>
        <p:txBody>
          <a:bodyPr/>
          <a:lstStyle/>
          <a:p>
            <a:r>
              <a:rPr lang="en-US" dirty="0">
                <a:solidFill>
                  <a:schemeClr val="bg2">
                    <a:lumMod val="10000"/>
                  </a:schemeClr>
                </a:solidFill>
                <a:latin typeface="Arial Black" panose="020B0A04020102020204" pitchFamily="34" charset="0"/>
              </a:rPr>
              <a:t>Transportation assistance </a:t>
            </a:r>
          </a:p>
        </p:txBody>
      </p:sp>
      <p:sp>
        <p:nvSpPr>
          <p:cNvPr id="3" name="Slide Number Placeholder 2">
            <a:extLst>
              <a:ext uri="{FF2B5EF4-FFF2-40B4-BE49-F238E27FC236}">
                <a16:creationId xmlns:a16="http://schemas.microsoft.com/office/drawing/2014/main" id="{A49DB55A-A301-554E-9995-1ABC195E6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000000"/>
                </a:solidFill>
                <a:effectLst/>
                <a:uLnTx/>
                <a:uFillTx/>
                <a:latin typeface="Aktiv Grotesk Light"/>
                <a:ea typeface="+mn-ea"/>
                <a:cs typeface="Aktiv Grotesk Light"/>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sp>
        <p:nvSpPr>
          <p:cNvPr id="7" name="TextBox 6">
            <a:extLst>
              <a:ext uri="{FF2B5EF4-FFF2-40B4-BE49-F238E27FC236}">
                <a16:creationId xmlns:a16="http://schemas.microsoft.com/office/drawing/2014/main" id="{FA802674-3DAA-944F-9E66-830B3EC0F598}"/>
              </a:ext>
            </a:extLst>
          </p:cNvPr>
          <p:cNvSpPr txBox="1"/>
          <p:nvPr/>
        </p:nvSpPr>
        <p:spPr>
          <a:xfrm>
            <a:off x="8772525" y="2377688"/>
            <a:ext cx="2724150" cy="1898442"/>
          </a:xfrm>
          <a:prstGeom prst="rect">
            <a:avLst/>
          </a:prstGeom>
        </p:spPr>
        <p:txBody>
          <a:bodyPr vert="horz" wrap="square" lIns="0" tIns="0" rIns="0" bIns="0" rtlCol="0" anchor="ctr">
            <a:noAutofit/>
          </a:bodyPr>
          <a:lstStyle/>
          <a:p>
            <a:pPr lvl="0">
              <a:spcAft>
                <a:spcPts val="1200"/>
              </a:spcAft>
            </a:pPr>
            <a:endParaRPr kumimoji="0" lang="en-US" sz="1870" b="0" i="0" u="none" strike="noStrike" kern="1200" cap="none" spc="0" normalizeH="0" baseline="0" noProof="0" dirty="0">
              <a:ln>
                <a:noFill/>
              </a:ln>
              <a:solidFill>
                <a:srgbClr val="EAEAEA">
                  <a:lumMod val="25000"/>
                </a:srgbClr>
              </a:solidFill>
              <a:effectLst/>
              <a:uLnTx/>
              <a:uFillTx/>
              <a:latin typeface="Aktiv Grotesk Light" panose="020B0404020202020204" pitchFamily="34" charset="0"/>
              <a:ea typeface="Aktiv Grotesk Light" panose="020B0404020202020204" pitchFamily="34" charset="0"/>
              <a:cs typeface="Aktiv Grotesk Light" panose="020B0404020202020204" pitchFamily="34" charset="0"/>
            </a:endParaRPr>
          </a:p>
        </p:txBody>
      </p:sp>
      <p:sp>
        <p:nvSpPr>
          <p:cNvPr id="13" name="Content Placeholder 2">
            <a:extLst>
              <a:ext uri="{FF2B5EF4-FFF2-40B4-BE49-F238E27FC236}">
                <a16:creationId xmlns:a16="http://schemas.microsoft.com/office/drawing/2014/main" id="{EE948184-803D-4946-BDF1-12B3BF4ADCDD}"/>
              </a:ext>
            </a:extLst>
          </p:cNvPr>
          <p:cNvSpPr txBox="1">
            <a:spLocks/>
          </p:cNvSpPr>
          <p:nvPr/>
        </p:nvSpPr>
        <p:spPr>
          <a:xfrm>
            <a:off x="1409700" y="1559110"/>
            <a:ext cx="9620249" cy="4517045"/>
          </a:xfrm>
          <a:prstGeom prst="rect">
            <a:avLst/>
          </a:prstGeom>
        </p:spPr>
        <p:txBody>
          <a:bodyPr vert="horz" lIns="0" tIns="0" rIns="0" bIns="0" rtlCol="0" anchor="ctr">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lvl="1">
              <a:lnSpc>
                <a:spcPct val="100000"/>
              </a:lnSpc>
              <a:spcBef>
                <a:spcPts val="1200"/>
              </a:spcBef>
              <a:spcAft>
                <a:spcPts val="1200"/>
              </a:spcAft>
              <a:buClr>
                <a:schemeClr val="accent5"/>
              </a:buClr>
            </a:pPr>
            <a:r>
              <a:rPr lang="en-US" sz="1870" dirty="0">
                <a:solidFill>
                  <a:srgbClr val="0A2C2F"/>
                </a:solidFill>
                <a:latin typeface="Arial" panose="020B0604020202020204" pitchFamily="34" charset="0"/>
                <a:cs typeface="Arial" panose="020B0604020202020204" pitchFamily="34" charset="0"/>
              </a:rPr>
              <a:t>Many recent refugee arrivals do not have access to a car or a driver’s license. </a:t>
            </a:r>
          </a:p>
          <a:p>
            <a:pPr lvl="1">
              <a:lnSpc>
                <a:spcPct val="100000"/>
              </a:lnSpc>
              <a:spcBef>
                <a:spcPts val="1200"/>
              </a:spcBef>
              <a:spcAft>
                <a:spcPts val="1200"/>
              </a:spcAft>
              <a:buClr>
                <a:schemeClr val="accent5"/>
              </a:buClr>
            </a:pPr>
            <a:r>
              <a:rPr lang="en-US" sz="1870" dirty="0">
                <a:solidFill>
                  <a:srgbClr val="0A2C2F"/>
                </a:solidFill>
                <a:latin typeface="Arial" panose="020B0604020202020204" pitchFamily="34" charset="0"/>
                <a:cs typeface="Arial" panose="020B0604020202020204" pitchFamily="34" charset="0"/>
              </a:rPr>
              <a:t>Organizations will be looking to partner with companies that can </a:t>
            </a:r>
            <a:r>
              <a:rPr lang="en-US" sz="1870" b="1" dirty="0">
                <a:solidFill>
                  <a:schemeClr val="tx1"/>
                </a:solidFill>
                <a:latin typeface="Arial" panose="020B0604020202020204" pitchFamily="34" charset="0"/>
                <a:cs typeface="Arial" panose="020B0604020202020204" pitchFamily="34" charset="0"/>
              </a:rPr>
              <a:t>help refugees without a car get to work</a:t>
            </a:r>
            <a:r>
              <a:rPr lang="en-US" sz="1870" dirty="0">
                <a:solidFill>
                  <a:srgbClr val="0A2C2F"/>
                </a:solidFill>
                <a:latin typeface="Arial" panose="020B0604020202020204" pitchFamily="34" charset="0"/>
                <a:cs typeface="Arial" panose="020B0604020202020204" pitchFamily="34" charset="0"/>
              </a:rPr>
              <a:t>, whether it be through carpooling with other employees, chartering a van to pick up multiple refugee employees, or offering transportation subsidies. </a:t>
            </a:r>
          </a:p>
          <a:p>
            <a:pPr marL="1066785" lvl="1" indent="-457200">
              <a:lnSpc>
                <a:spcPct val="100000"/>
              </a:lnSpc>
              <a:spcAft>
                <a:spcPts val="1200"/>
              </a:spcAft>
              <a:buClr>
                <a:schemeClr val="accent5"/>
              </a:buClr>
              <a:buFont typeface="+mj-lt"/>
              <a:buAutoNum type="arabicPeriod"/>
            </a:pPr>
            <a:endParaRPr lang="en-US" sz="1870" dirty="0">
              <a:solidFill>
                <a:srgbClr val="0A2C2F"/>
              </a:solidFill>
              <a:latin typeface="Arial" panose="020B0604020202020204" pitchFamily="34" charset="0"/>
              <a:cs typeface="Arial" panose="020B0604020202020204" pitchFamily="34" charset="0"/>
            </a:endParaRPr>
          </a:p>
        </p:txBody>
      </p:sp>
      <p:pic>
        <p:nvPicPr>
          <p:cNvPr id="9" name="Graphic 8" descr="Car with solid fill">
            <a:extLst>
              <a:ext uri="{FF2B5EF4-FFF2-40B4-BE49-F238E27FC236}">
                <a16:creationId xmlns:a16="http://schemas.microsoft.com/office/drawing/2014/main" id="{AD71B07B-CEF2-4EF1-9FA6-C81D894481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 y="2467245"/>
            <a:ext cx="1091974" cy="1091974"/>
          </a:xfrm>
          <a:prstGeom prst="rect">
            <a:avLst/>
          </a:prstGeom>
        </p:spPr>
      </p:pic>
      <p:cxnSp>
        <p:nvCxnSpPr>
          <p:cNvPr id="14" name="Straight Connector 13">
            <a:extLst>
              <a:ext uri="{FF2B5EF4-FFF2-40B4-BE49-F238E27FC236}">
                <a16:creationId xmlns:a16="http://schemas.microsoft.com/office/drawing/2014/main" id="{1D78FD9C-931D-4C91-8062-0D1E9E66E4BE}"/>
              </a:ext>
            </a:extLst>
          </p:cNvPr>
          <p:cNvCxnSpPr>
            <a:cxnSpLocks/>
          </p:cNvCxnSpPr>
          <p:nvPr/>
        </p:nvCxnSpPr>
        <p:spPr>
          <a:xfrm flipH="1">
            <a:off x="609600" y="2349740"/>
            <a:ext cx="11582400" cy="0"/>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Slide Number Placeholder 5">
            <a:extLst>
              <a:ext uri="{FF2B5EF4-FFF2-40B4-BE49-F238E27FC236}">
                <a16:creationId xmlns:a16="http://schemas.microsoft.com/office/drawing/2014/main" id="{FC2EC70D-91A5-41FD-B4DF-4166A4E59B0E}"/>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COMPANIES CAN PREPARE </a:t>
            </a:r>
            <a:r>
              <a:rPr lang="en-US" sz="800" kern="0" spc="80" dirty="0">
                <a:solidFill>
                  <a:srgbClr val="000000"/>
                </a:solidFill>
                <a:latin typeface="Arial" panose="020B0604020202020204" pitchFamily="34" charset="0"/>
                <a:cs typeface="Arial" panose="020B0604020202020204" pitchFamily="34" charset="0"/>
              </a:rPr>
              <a:t>FOR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WORKING WITH REFUGEE ORGANIZATIONS</a:t>
            </a:r>
          </a:p>
        </p:txBody>
      </p:sp>
    </p:spTree>
    <p:extLst>
      <p:ext uri="{BB962C8B-B14F-4D97-AF65-F5344CB8AC3E}">
        <p14:creationId xmlns:p14="http://schemas.microsoft.com/office/powerpoint/2010/main" val="2667293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32A2B-66C5-41F9-9FE7-0EA0B17F4B69}"/>
              </a:ext>
            </a:extLst>
          </p:cNvPr>
          <p:cNvSpPr>
            <a:spLocks noGrp="1"/>
          </p:cNvSpPr>
          <p:nvPr>
            <p:ph type="title"/>
          </p:nvPr>
        </p:nvSpPr>
        <p:spPr/>
        <p:txBody>
          <a:bodyPr/>
          <a:lstStyle/>
          <a:p>
            <a:r>
              <a:rPr lang="es-ES" dirty="0" err="1">
                <a:latin typeface="Arial Black" panose="020B0A04020102020204" pitchFamily="34" charset="0"/>
              </a:rPr>
              <a:t>Career</a:t>
            </a:r>
            <a:r>
              <a:rPr lang="es-ES" dirty="0">
                <a:latin typeface="Arial Black" panose="020B0A04020102020204" pitchFamily="34" charset="0"/>
              </a:rPr>
              <a:t> </a:t>
            </a:r>
            <a:r>
              <a:rPr lang="es-ES" dirty="0" err="1">
                <a:latin typeface="Arial Black" panose="020B0A04020102020204" pitchFamily="34" charset="0"/>
              </a:rPr>
              <a:t>pathways</a:t>
            </a:r>
            <a:endParaRPr lang="es-E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9CB30CBA-F67B-419E-AD19-8164A449FD61}"/>
              </a:ext>
            </a:extLst>
          </p:cNvPr>
          <p:cNvSpPr>
            <a:spLocks noGrp="1"/>
          </p:cNvSpPr>
          <p:nvPr>
            <p:ph idx="1"/>
          </p:nvPr>
        </p:nvSpPr>
        <p:spPr>
          <a:xfrm>
            <a:off x="2052598" y="2733593"/>
            <a:ext cx="8534611" cy="4125084"/>
          </a:xfrm>
        </p:spPr>
        <p:txBody>
          <a:bodyPr/>
          <a:lstStyle/>
          <a:p>
            <a:pPr>
              <a:lnSpc>
                <a:spcPct val="100000"/>
              </a:lnSpc>
              <a:spcBef>
                <a:spcPts val="1200"/>
              </a:spcBef>
              <a:spcAft>
                <a:spcPts val="1200"/>
              </a:spcAft>
            </a:pPr>
            <a:r>
              <a:rPr lang="en-US" dirty="0">
                <a:latin typeface="Arial" panose="020B0604020202020204" pitchFamily="34" charset="0"/>
                <a:cs typeface="Arial" panose="020B0604020202020204" pitchFamily="34" charset="0"/>
              </a:rPr>
              <a:t>Even though many refugees will join companies at entry-level roles, organizations will be looking to partner with companies that are committed to the long-term growth and career development of refugee employees. </a:t>
            </a:r>
          </a:p>
          <a:p>
            <a:pPr>
              <a:lnSpc>
                <a:spcPct val="100000"/>
              </a:lnSpc>
              <a:spcBef>
                <a:spcPts val="1200"/>
              </a:spcBef>
              <a:spcAft>
                <a:spcPts val="1200"/>
              </a:spcAft>
            </a:pPr>
            <a:r>
              <a:rPr lang="en-US" dirty="0">
                <a:latin typeface="Arial" panose="020B0604020202020204" pitchFamily="34" charset="0"/>
                <a:cs typeface="Arial" panose="020B0604020202020204" pitchFamily="34" charset="0"/>
              </a:rPr>
              <a:t>Companies should express a desire to </a:t>
            </a:r>
            <a:r>
              <a:rPr lang="en-US" b="1" dirty="0">
                <a:solidFill>
                  <a:schemeClr val="accent5"/>
                </a:solidFill>
                <a:latin typeface="Arial" panose="020B0604020202020204" pitchFamily="34" charset="0"/>
                <a:cs typeface="Arial" panose="020B0604020202020204" pitchFamily="34" charset="0"/>
              </a:rPr>
              <a:t>help refugee employees grow within their business</a:t>
            </a:r>
            <a:r>
              <a:rPr lang="en-US" dirty="0">
                <a:latin typeface="Arial" panose="020B0604020202020204" pitchFamily="34" charset="0"/>
                <a:cs typeface="Arial" panose="020B0604020202020204" pitchFamily="34" charset="0"/>
              </a:rPr>
              <a:t>, particularly given that refugees are a very loyal talent base. </a:t>
            </a:r>
          </a:p>
          <a:p>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DEBD081-BB44-4938-9156-5B696A01AE29}"/>
              </a:ext>
            </a:extLst>
          </p:cNvPr>
          <p:cNvSpPr>
            <a:spLocks noGrp="1"/>
          </p:cNvSpPr>
          <p:nvPr>
            <p:ph type="sldNum" sz="quarter" idx="12"/>
          </p:nvPr>
        </p:nvSpPr>
        <p:spPr/>
        <p:txBody>
          <a:bodyPr/>
          <a:lstStyle/>
          <a:p>
            <a:fld id="{2066355A-084C-D24E-9AD2-7E4FC41EA627}" type="slidenum">
              <a:rPr lang="en-US" smtClean="0"/>
              <a:t>19</a:t>
            </a:fld>
            <a:endParaRPr lang="en-US"/>
          </a:p>
        </p:txBody>
      </p:sp>
      <p:pic>
        <p:nvPicPr>
          <p:cNvPr id="7" name="Graphic 6" descr="Remote work with solid fill">
            <a:extLst>
              <a:ext uri="{FF2B5EF4-FFF2-40B4-BE49-F238E27FC236}">
                <a16:creationId xmlns:a16="http://schemas.microsoft.com/office/drawing/2014/main" id="{35800F88-E6FF-462E-91EE-61A7321280A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 y="2636365"/>
            <a:ext cx="1116485" cy="1116485"/>
          </a:xfrm>
          <a:prstGeom prst="rect">
            <a:avLst/>
          </a:prstGeom>
        </p:spPr>
      </p:pic>
      <p:cxnSp>
        <p:nvCxnSpPr>
          <p:cNvPr id="8" name="Straight Connector 7">
            <a:extLst>
              <a:ext uri="{FF2B5EF4-FFF2-40B4-BE49-F238E27FC236}">
                <a16:creationId xmlns:a16="http://schemas.microsoft.com/office/drawing/2014/main" id="{C657C8EF-DBC3-4080-885C-A5F42053A30F}"/>
              </a:ext>
            </a:extLst>
          </p:cNvPr>
          <p:cNvCxnSpPr>
            <a:cxnSpLocks/>
          </p:cNvCxnSpPr>
          <p:nvPr/>
        </p:nvCxnSpPr>
        <p:spPr>
          <a:xfrm flipH="1">
            <a:off x="609600" y="2349740"/>
            <a:ext cx="11582400" cy="0"/>
          </a:xfrm>
          <a:prstGeom prst="line">
            <a:avLst/>
          </a:prstGeom>
          <a:ln w="762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a:extLst>
              <a:ext uri="{FF2B5EF4-FFF2-40B4-BE49-F238E27FC236}">
                <a16:creationId xmlns:a16="http://schemas.microsoft.com/office/drawing/2014/main" id="{640B06DD-8F32-4B2A-99F4-BED34A3AC4D7}"/>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COMPANIES CAN PREPARE </a:t>
            </a:r>
            <a:r>
              <a:rPr lang="en-US" sz="800" kern="0" spc="80" dirty="0">
                <a:solidFill>
                  <a:srgbClr val="000000"/>
                </a:solidFill>
                <a:latin typeface="Arial" panose="020B0604020202020204" pitchFamily="34" charset="0"/>
                <a:cs typeface="Arial" panose="020B0604020202020204" pitchFamily="34" charset="0"/>
              </a:rPr>
              <a:t>FOR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WORKING WITH REFUGEE ORGANIZATIONS</a:t>
            </a:r>
          </a:p>
        </p:txBody>
      </p:sp>
    </p:spTree>
    <p:extLst>
      <p:ext uri="{BB962C8B-B14F-4D97-AF65-F5344CB8AC3E}">
        <p14:creationId xmlns:p14="http://schemas.microsoft.com/office/powerpoint/2010/main" val="764440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9F47A1-2766-4740-B60A-5DC5499AD1E1}"/>
              </a:ext>
            </a:extLst>
          </p:cNvPr>
          <p:cNvSpPr>
            <a:spLocks noGrp="1"/>
          </p:cNvSpPr>
          <p:nvPr>
            <p:ph type="title"/>
          </p:nvPr>
        </p:nvSpPr>
        <p:spPr/>
        <p:txBody>
          <a:bodyPr/>
          <a:lstStyle/>
          <a:p>
            <a:r>
              <a:rPr lang="en-US" dirty="0">
                <a:latin typeface="Arial Black" panose="020B0A04020102020204" pitchFamily="34" charset="0"/>
              </a:rPr>
              <a:t>By the end of this presentation, you will:</a:t>
            </a:r>
          </a:p>
        </p:txBody>
      </p:sp>
      <p:sp>
        <p:nvSpPr>
          <p:cNvPr id="5" name="Content Placeholder 4">
            <a:extLst>
              <a:ext uri="{FF2B5EF4-FFF2-40B4-BE49-F238E27FC236}">
                <a16:creationId xmlns:a16="http://schemas.microsoft.com/office/drawing/2014/main" id="{F90B8AE7-6C55-E647-AA1A-4FDD9DD34F16}"/>
              </a:ext>
            </a:extLst>
          </p:cNvPr>
          <p:cNvSpPr>
            <a:spLocks noGrp="1"/>
          </p:cNvSpPr>
          <p:nvPr>
            <p:ph idx="13"/>
          </p:nvPr>
        </p:nvSpPr>
        <p:spPr>
          <a:xfrm>
            <a:off x="514274" y="2221779"/>
            <a:ext cx="5673875" cy="4125084"/>
          </a:xfrm>
        </p:spPr>
        <p:txBody>
          <a:bodyPr/>
          <a:lstStyle/>
          <a:p>
            <a:pPr fontAlgn="base">
              <a:lnSpc>
                <a:spcPct val="100000"/>
              </a:lnSpc>
              <a:spcAft>
                <a:spcPts val="1200"/>
              </a:spcAft>
            </a:pPr>
            <a:r>
              <a:rPr lang="en-US" sz="1870" dirty="0">
                <a:latin typeface="Arial" panose="020B0604020202020204" pitchFamily="34" charset="0"/>
                <a:cs typeface="Arial" panose="020B0604020202020204" pitchFamily="34" charset="0"/>
              </a:rPr>
              <a:t>Learn more about the national refugee resettlement agencies in the U.S. and how your company can work with them to recruit refugee talent</a:t>
            </a:r>
          </a:p>
          <a:p>
            <a:pPr fontAlgn="base">
              <a:lnSpc>
                <a:spcPct val="100000"/>
              </a:lnSpc>
              <a:spcAft>
                <a:spcPts val="1200"/>
              </a:spcAft>
            </a:pPr>
            <a:r>
              <a:rPr lang="en-US" sz="1870" dirty="0">
                <a:latin typeface="Arial" panose="020B0604020202020204" pitchFamily="34" charset="0"/>
                <a:cs typeface="Arial" panose="020B0604020202020204" pitchFamily="34" charset="0"/>
              </a:rPr>
              <a:t>Discover other types of organizations that can help companies hire refugees</a:t>
            </a:r>
          </a:p>
          <a:p>
            <a:pPr fontAlgn="base">
              <a:lnSpc>
                <a:spcPct val="100000"/>
              </a:lnSpc>
              <a:spcAft>
                <a:spcPts val="1200"/>
              </a:spcAft>
            </a:pPr>
            <a:r>
              <a:rPr lang="en-US" sz="1870" dirty="0">
                <a:latin typeface="Arial" panose="020B0604020202020204" pitchFamily="34" charset="0"/>
                <a:cs typeface="Arial" panose="020B0604020202020204" pitchFamily="34" charset="0"/>
              </a:rPr>
              <a:t>Find out what your company can do to more effectively work with refugee organizations</a:t>
            </a:r>
          </a:p>
        </p:txBody>
      </p:sp>
      <p:sp>
        <p:nvSpPr>
          <p:cNvPr id="2" name="Slide Number Placeholder 1">
            <a:extLst>
              <a:ext uri="{FF2B5EF4-FFF2-40B4-BE49-F238E27FC236}">
                <a16:creationId xmlns:a16="http://schemas.microsoft.com/office/drawing/2014/main" id="{33A57BAF-86B1-6944-8C0A-7F0F834AA6E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a:ln>
                  <a:noFill/>
                </a:ln>
                <a:solidFill>
                  <a:srgbClr val="000000"/>
                </a:solidFill>
                <a:effectLst/>
                <a:uLnTx/>
                <a:uFillTx/>
                <a:latin typeface="Aktiv Grotesk Light"/>
                <a:ea typeface="+mn-ea"/>
                <a:cs typeface="Aktiv Grotesk Light"/>
              </a:rPr>
              <a:pPr marL="0" marR="0" lvl="0" indent="0" algn="r" defTabSz="609585"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cxnSp>
        <p:nvCxnSpPr>
          <p:cNvPr id="8" name="Straight Connector 7">
            <a:extLst>
              <a:ext uri="{FF2B5EF4-FFF2-40B4-BE49-F238E27FC236}">
                <a16:creationId xmlns:a16="http://schemas.microsoft.com/office/drawing/2014/main" id="{A0D60D66-4ED7-4E5D-BE47-B99E1653CF00}"/>
              </a:ext>
            </a:extLst>
          </p:cNvPr>
          <p:cNvCxnSpPr/>
          <p:nvPr/>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EE58F0CA-634F-4155-A7C0-391F3BA64F36}"/>
              </a:ext>
            </a:extLst>
          </p:cNvPr>
          <p:cNvSpPr/>
          <p:nvPr/>
        </p:nvSpPr>
        <p:spPr>
          <a:xfrm>
            <a:off x="500020" y="5414333"/>
            <a:ext cx="6363487" cy="1085619"/>
          </a:xfrm>
          <a:prstGeom prst="rect">
            <a:avLst/>
          </a:prstGeom>
          <a:solidFill>
            <a:srgbClr val="F5F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TextBox 8">
            <a:extLst>
              <a:ext uri="{FF2B5EF4-FFF2-40B4-BE49-F238E27FC236}">
                <a16:creationId xmlns:a16="http://schemas.microsoft.com/office/drawing/2014/main" id="{F80EA492-F1E0-424B-A550-A9B57D2FB67B}"/>
              </a:ext>
            </a:extLst>
          </p:cNvPr>
          <p:cNvSpPr txBox="1"/>
          <p:nvPr/>
        </p:nvSpPr>
        <p:spPr>
          <a:xfrm>
            <a:off x="740099" y="5641973"/>
            <a:ext cx="6032958" cy="584775"/>
          </a:xfrm>
          <a:prstGeom prst="rect">
            <a:avLst/>
          </a:prstGeom>
          <a:noFill/>
        </p:spPr>
        <p:txBody>
          <a:bodyPr wrap="square">
            <a:spAutoFit/>
          </a:bodyPr>
          <a:lstStyle/>
          <a:p>
            <a:pPr rtl="0">
              <a:spcBef>
                <a:spcPts val="0"/>
              </a:spcBef>
              <a:spcAft>
                <a:spcPts val="0"/>
              </a:spcAft>
            </a:pPr>
            <a:r>
              <a:rPr lang="en-US" sz="1600" b="0" i="1" u="none" strike="noStrike" dirty="0">
                <a:solidFill>
                  <a:srgbClr val="000000"/>
                </a:solidFill>
                <a:effectLst/>
                <a:latin typeface="Arial" panose="020B0604020202020204" pitchFamily="34" charset="0"/>
                <a:ea typeface="Aktiv Grotesk Light" panose="020B0404020202020204" pitchFamily="34" charset="0"/>
                <a:cs typeface="Arial" panose="020B0604020202020204" pitchFamily="34" charset="0"/>
              </a:rPr>
              <a:t>Information in this presentation can be found in the Quick </a:t>
            </a:r>
            <a:r>
              <a:rPr lang="en-US" sz="1600" i="1" dirty="0">
                <a:solidFill>
                  <a:srgbClr val="000000"/>
                </a:solidFill>
                <a:latin typeface="Arial" panose="020B0604020202020204" pitchFamily="34" charset="0"/>
                <a:ea typeface="Aktiv Grotesk Light" panose="020B0404020202020204" pitchFamily="34" charset="0"/>
                <a:cs typeface="Arial" panose="020B0604020202020204" pitchFamily="34" charset="0"/>
              </a:rPr>
              <a:t>G</a:t>
            </a:r>
            <a:r>
              <a:rPr lang="en-US" sz="1600" b="0" i="1" u="none" strike="noStrike" dirty="0">
                <a:solidFill>
                  <a:srgbClr val="000000"/>
                </a:solidFill>
                <a:effectLst/>
                <a:latin typeface="Arial" panose="020B0604020202020204" pitchFamily="34" charset="0"/>
                <a:ea typeface="Aktiv Grotesk Light" panose="020B0404020202020204" pitchFamily="34" charset="0"/>
                <a:cs typeface="Arial" panose="020B0604020202020204" pitchFamily="34" charset="0"/>
              </a:rPr>
              <a:t>uide “</a:t>
            </a:r>
            <a:r>
              <a:rPr lang="en-US" sz="1600" b="1" i="1" u="none" strike="noStrike" dirty="0">
                <a:solidFill>
                  <a:srgbClr val="000000"/>
                </a:solidFill>
                <a:effectLst/>
                <a:latin typeface="Arial" panose="020B0604020202020204" pitchFamily="34" charset="0"/>
                <a:ea typeface="Aktiv Grotesk Light" panose="020B0404020202020204" pitchFamily="34" charset="0"/>
                <a:cs typeface="Arial" panose="020B0604020202020204" pitchFamily="34" charset="0"/>
              </a:rPr>
              <a:t>Partnering with Refugee-Focused NGOs</a:t>
            </a:r>
            <a:r>
              <a:rPr lang="en-US" sz="1600" b="0" i="1" u="none" strike="noStrike" dirty="0">
                <a:solidFill>
                  <a:srgbClr val="000000"/>
                </a:solidFill>
                <a:effectLst/>
                <a:latin typeface="Arial" panose="020B0604020202020204" pitchFamily="34" charset="0"/>
                <a:ea typeface="Aktiv Grotesk Light" panose="020B0404020202020204" pitchFamily="34" charset="0"/>
                <a:cs typeface="Arial" panose="020B0604020202020204" pitchFamily="34" charset="0"/>
              </a:rPr>
              <a:t>” available </a:t>
            </a:r>
            <a:r>
              <a:rPr lang="en-US" sz="1600" b="1" i="1" dirty="0">
                <a:solidFill>
                  <a:srgbClr val="000000"/>
                </a:solidFill>
                <a:latin typeface="Arial" panose="020B0604020202020204" pitchFamily="34" charset="0"/>
                <a:ea typeface="Aktiv Grotesk Light" panose="020B0404020202020204" pitchFamily="34" charset="0"/>
                <a:cs typeface="Arial" panose="020B0604020202020204" pitchFamily="34" charset="0"/>
                <a:hlinkClick r:id="rId2"/>
              </a:rPr>
              <a:t>here</a:t>
            </a:r>
            <a:endParaRPr lang="en-US" sz="1600" b="1" i="1" dirty="0">
              <a:effectLst/>
              <a:highlight>
                <a:srgbClr val="FFFF00"/>
              </a:highlight>
              <a:latin typeface="Arial" panose="020B0604020202020204" pitchFamily="34" charset="0"/>
              <a:ea typeface="Aktiv Grotesk Light" panose="020B0404020202020204" pitchFamily="34" charset="0"/>
              <a:cs typeface="Arial" panose="020B0604020202020204" pitchFamily="34" charset="0"/>
            </a:endParaRPr>
          </a:p>
        </p:txBody>
      </p:sp>
      <p:pic>
        <p:nvPicPr>
          <p:cNvPr id="11" name="Graphic 10" descr="Link with solid fill">
            <a:extLst>
              <a:ext uri="{FF2B5EF4-FFF2-40B4-BE49-F238E27FC236}">
                <a16:creationId xmlns:a16="http://schemas.microsoft.com/office/drawing/2014/main" id="{0B7D1371-2154-4D4B-A66F-75E93D3E76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0596" y="5310095"/>
            <a:ext cx="692224" cy="692224"/>
          </a:xfrm>
          <a:prstGeom prst="rect">
            <a:avLst/>
          </a:prstGeom>
        </p:spPr>
      </p:pic>
      <p:pic>
        <p:nvPicPr>
          <p:cNvPr id="12" name="Picture 11">
            <a:extLst>
              <a:ext uri="{FF2B5EF4-FFF2-40B4-BE49-F238E27FC236}">
                <a16:creationId xmlns:a16="http://schemas.microsoft.com/office/drawing/2014/main" id="{489DD164-7FA2-4C57-8799-6C1095487EBE}"/>
              </a:ext>
            </a:extLst>
          </p:cNvPr>
          <p:cNvPicPr>
            <a:picLocks noChangeAspect="1"/>
          </p:cNvPicPr>
          <p:nvPr/>
        </p:nvPicPr>
        <p:blipFill rotWithShape="1">
          <a:blip r:embed="rId5"/>
          <a:srcRect l="1228" r="11387"/>
          <a:stretch/>
        </p:blipFill>
        <p:spPr>
          <a:xfrm>
            <a:off x="7250113" y="523806"/>
            <a:ext cx="4941887" cy="6340543"/>
          </a:xfrm>
          <a:prstGeom prst="rect">
            <a:avLst/>
          </a:prstGeom>
        </p:spPr>
      </p:pic>
    </p:spTree>
    <p:extLst>
      <p:ext uri="{BB962C8B-B14F-4D97-AF65-F5344CB8AC3E}">
        <p14:creationId xmlns:p14="http://schemas.microsoft.com/office/powerpoint/2010/main" val="3301829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32A2B-66C5-41F9-9FE7-0EA0B17F4B69}"/>
              </a:ext>
            </a:extLst>
          </p:cNvPr>
          <p:cNvSpPr>
            <a:spLocks noGrp="1"/>
          </p:cNvSpPr>
          <p:nvPr>
            <p:ph type="title"/>
          </p:nvPr>
        </p:nvSpPr>
        <p:spPr/>
        <p:txBody>
          <a:bodyPr/>
          <a:lstStyle/>
          <a:p>
            <a:r>
              <a:rPr lang="en-US" dirty="0">
                <a:latin typeface="Arial Black" panose="020B0A04020102020204" pitchFamily="34" charset="0"/>
              </a:rPr>
              <a:t>Hiring for a range of skill levels </a:t>
            </a:r>
            <a:endParaRPr lang="es-E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9CB30CBA-F67B-419E-AD19-8164A449FD61}"/>
              </a:ext>
            </a:extLst>
          </p:cNvPr>
          <p:cNvSpPr>
            <a:spLocks noGrp="1"/>
          </p:cNvSpPr>
          <p:nvPr>
            <p:ph idx="1"/>
          </p:nvPr>
        </p:nvSpPr>
        <p:spPr>
          <a:xfrm>
            <a:off x="1933496" y="2732916"/>
            <a:ext cx="9259641" cy="4125084"/>
          </a:xfrm>
        </p:spPr>
        <p:txBody>
          <a:bodyPr/>
          <a:lstStyle/>
          <a:p>
            <a:pPr>
              <a:spcBef>
                <a:spcPts val="1200"/>
              </a:spcBef>
              <a:spcAft>
                <a:spcPts val="1200"/>
              </a:spcAft>
            </a:pPr>
            <a:r>
              <a:rPr lang="en-US" dirty="0">
                <a:latin typeface="Arial" panose="020B0604020202020204" pitchFamily="34" charset="0"/>
                <a:cs typeface="Arial" panose="020B0604020202020204" pitchFamily="34" charset="0"/>
              </a:rPr>
              <a:t>Afghans and other refugees in the United States arrive with a variety of educational and professional backgrounds. </a:t>
            </a:r>
          </a:p>
          <a:p>
            <a:pPr>
              <a:spcBef>
                <a:spcPts val="1200"/>
              </a:spcBef>
              <a:spcAft>
                <a:spcPts val="1200"/>
              </a:spcAft>
            </a:pPr>
            <a:r>
              <a:rPr lang="en-US" dirty="0">
                <a:latin typeface="Arial" panose="020B0604020202020204" pitchFamily="34" charset="0"/>
                <a:cs typeface="Arial" panose="020B0604020202020204" pitchFamily="34" charset="0"/>
              </a:rPr>
              <a:t>Companies should be </a:t>
            </a:r>
            <a:r>
              <a:rPr lang="en-US" b="1" dirty="0">
                <a:solidFill>
                  <a:schemeClr val="accent3"/>
                </a:solidFill>
                <a:latin typeface="Arial" panose="020B0604020202020204" pitchFamily="34" charset="0"/>
                <a:cs typeface="Arial" panose="020B0604020202020204" pitchFamily="34" charset="0"/>
              </a:rPr>
              <a:t>open to hiring refugees at all skill levels</a:t>
            </a:r>
            <a:r>
              <a:rPr lang="en-US" dirty="0">
                <a:latin typeface="Arial" panose="020B0604020202020204" pitchFamily="34" charset="0"/>
                <a:cs typeface="Arial" panose="020B0604020202020204" pitchFamily="34" charset="0"/>
              </a:rPr>
              <a:t>, and go into introductory conversations with non-profits with a general sense of the type of positions they are looking to fill, including the skills and backgrounds they expect of applicants.</a:t>
            </a:r>
          </a:p>
          <a:p>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DEBD081-BB44-4938-9156-5B696A01AE29}"/>
              </a:ext>
            </a:extLst>
          </p:cNvPr>
          <p:cNvSpPr>
            <a:spLocks noGrp="1"/>
          </p:cNvSpPr>
          <p:nvPr>
            <p:ph type="sldNum" sz="quarter" idx="12"/>
          </p:nvPr>
        </p:nvSpPr>
        <p:spPr/>
        <p:txBody>
          <a:bodyPr/>
          <a:lstStyle/>
          <a:p>
            <a:fld id="{2066355A-084C-D24E-9AD2-7E4FC41EA627}" type="slidenum">
              <a:rPr lang="en-US" smtClean="0"/>
              <a:t>20</a:t>
            </a:fld>
            <a:endParaRPr lang="en-US"/>
          </a:p>
        </p:txBody>
      </p:sp>
      <p:pic>
        <p:nvPicPr>
          <p:cNvPr id="8" name="Graphic 7" descr="Briefcase with solid fill">
            <a:extLst>
              <a:ext uri="{FF2B5EF4-FFF2-40B4-BE49-F238E27FC236}">
                <a16:creationId xmlns:a16="http://schemas.microsoft.com/office/drawing/2014/main" id="{6C026D44-0DB0-4086-A9F6-2561C612D1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0021" y="2563195"/>
            <a:ext cx="1203890" cy="1203890"/>
          </a:xfrm>
          <a:prstGeom prst="rect">
            <a:avLst/>
          </a:prstGeom>
        </p:spPr>
      </p:pic>
      <p:cxnSp>
        <p:nvCxnSpPr>
          <p:cNvPr id="9" name="Straight Connector 8">
            <a:extLst>
              <a:ext uri="{FF2B5EF4-FFF2-40B4-BE49-F238E27FC236}">
                <a16:creationId xmlns:a16="http://schemas.microsoft.com/office/drawing/2014/main" id="{BE95CF37-0D5C-40D9-B5C4-ECB87E68627B}"/>
              </a:ext>
            </a:extLst>
          </p:cNvPr>
          <p:cNvCxnSpPr>
            <a:cxnSpLocks/>
          </p:cNvCxnSpPr>
          <p:nvPr/>
        </p:nvCxnSpPr>
        <p:spPr>
          <a:xfrm flipH="1">
            <a:off x="609600" y="2349740"/>
            <a:ext cx="11582400" cy="0"/>
          </a:xfrm>
          <a:prstGeom prst="line">
            <a:avLst/>
          </a:prstGeom>
          <a:ln w="762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5">
            <a:extLst>
              <a:ext uri="{FF2B5EF4-FFF2-40B4-BE49-F238E27FC236}">
                <a16:creationId xmlns:a16="http://schemas.microsoft.com/office/drawing/2014/main" id="{E37C9173-DFA1-45D9-B7A4-04D7975BE21F}"/>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HOW COMPANIES CAN PREPARE </a:t>
            </a:r>
            <a:r>
              <a:rPr lang="en-US" sz="800" kern="0" spc="80" dirty="0">
                <a:solidFill>
                  <a:srgbClr val="000000"/>
                </a:solidFill>
                <a:latin typeface="Arial" panose="020B0604020202020204" pitchFamily="34" charset="0"/>
                <a:cs typeface="Arial" panose="020B0604020202020204" pitchFamily="34" charset="0"/>
              </a:rPr>
              <a:t>FOR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WORKING WITH REFUGEE ORGANIZATIONS</a:t>
            </a:r>
          </a:p>
        </p:txBody>
      </p:sp>
    </p:spTree>
    <p:extLst>
      <p:ext uri="{BB962C8B-B14F-4D97-AF65-F5344CB8AC3E}">
        <p14:creationId xmlns:p14="http://schemas.microsoft.com/office/powerpoint/2010/main" val="22580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B1C1C-D7EF-4529-A018-DFA7A2BF9E5C}"/>
              </a:ext>
            </a:extLst>
          </p:cNvPr>
          <p:cNvSpPr>
            <a:spLocks noGrp="1"/>
          </p:cNvSpPr>
          <p:nvPr>
            <p:ph type="title"/>
          </p:nvPr>
        </p:nvSpPr>
        <p:spPr/>
        <p:txBody>
          <a:bodyPr/>
          <a:lstStyle/>
          <a:p>
            <a:r>
              <a:rPr lang="en-US" dirty="0">
                <a:latin typeface="Arial Black" panose="020B0A04020102020204" pitchFamily="34" charset="0"/>
              </a:rPr>
              <a:t>Contents</a:t>
            </a:r>
            <a:endParaRPr lang="es-ES"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CFA4D2B9-03BC-42B3-9ACE-198164A48A6D}"/>
              </a:ext>
            </a:extLst>
          </p:cNvPr>
          <p:cNvSpPr>
            <a:spLocks noGrp="1"/>
          </p:cNvSpPr>
          <p:nvPr>
            <p:ph type="sldNum" sz="quarter" idx="12"/>
          </p:nvPr>
        </p:nvSpPr>
        <p:spPr/>
        <p:txBody>
          <a:bodyPr/>
          <a:lstStyle/>
          <a:p>
            <a:fld id="{2066355A-084C-D24E-9AD2-7E4FC41EA627}" type="slidenum">
              <a:rPr lang="en-US" smtClean="0"/>
              <a:t>21</a:t>
            </a:fld>
            <a:endParaRPr lang="en-US"/>
          </a:p>
        </p:txBody>
      </p:sp>
    </p:spTree>
    <p:extLst>
      <p:ext uri="{BB962C8B-B14F-4D97-AF65-F5344CB8AC3E}">
        <p14:creationId xmlns:p14="http://schemas.microsoft.com/office/powerpoint/2010/main" val="3163443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277D-8759-45AB-A8B3-EA08B6FAD6EF}"/>
              </a:ext>
            </a:extLst>
          </p:cNvPr>
          <p:cNvSpPr>
            <a:spLocks noGrp="1"/>
          </p:cNvSpPr>
          <p:nvPr>
            <p:ph type="title"/>
          </p:nvPr>
        </p:nvSpPr>
        <p:spPr/>
        <p:txBody>
          <a:bodyPr/>
          <a:lstStyle/>
          <a:p>
            <a:r>
              <a:rPr lang="es-ES" dirty="0">
                <a:latin typeface="Arial Black" panose="020B0A04020102020204" pitchFamily="34" charset="0"/>
              </a:rPr>
              <a:t>Be </a:t>
            </a:r>
            <a:r>
              <a:rPr lang="es-ES" dirty="0" err="1">
                <a:latin typeface="Arial Black" panose="020B0A04020102020204" pitchFamily="34" charset="0"/>
              </a:rPr>
              <a:t>patient</a:t>
            </a:r>
            <a:r>
              <a:rPr lang="es-ES" dirty="0">
                <a:latin typeface="Arial Black" panose="020B0A04020102020204" pitchFamily="34" charset="0"/>
              </a:rPr>
              <a:t> and </a:t>
            </a:r>
            <a:r>
              <a:rPr lang="es-ES" dirty="0" err="1">
                <a:latin typeface="Arial Black" panose="020B0A04020102020204" pitchFamily="34" charset="0"/>
              </a:rPr>
              <a:t>persistent</a:t>
            </a:r>
            <a:endParaRPr lang="es-E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2C0FFDBA-5FF5-4953-8CBC-B6EC5BA87C07}"/>
              </a:ext>
            </a:extLst>
          </p:cNvPr>
          <p:cNvSpPr>
            <a:spLocks noGrp="1"/>
          </p:cNvSpPr>
          <p:nvPr>
            <p:ph idx="1"/>
          </p:nvPr>
        </p:nvSpPr>
        <p:spPr>
          <a:xfrm>
            <a:off x="514272" y="2221779"/>
            <a:ext cx="10271241" cy="4125084"/>
          </a:xfrm>
        </p:spPr>
        <p:txBody>
          <a:bodyPr/>
          <a:lstStyle/>
          <a:p>
            <a:pPr marL="342900" indent="-342900" rtl="0" fontAlgn="base">
              <a:spcBef>
                <a:spcPts val="0"/>
              </a:spcBef>
              <a:spcAft>
                <a:spcPts val="0"/>
              </a:spcAft>
              <a:buClr>
                <a:schemeClr val="tx1"/>
              </a:buClr>
              <a:buFont typeface="Arial" panose="020B0604020202020204" pitchFamily="34" charset="0"/>
              <a:buChar char="•"/>
            </a:pPr>
            <a:r>
              <a:rPr lang="en-US" sz="1870" b="1" i="0" u="none" strike="noStrike" dirty="0">
                <a:solidFill>
                  <a:schemeClr val="tx1"/>
                </a:solidFill>
                <a:effectLst/>
                <a:latin typeface="Arial" panose="020B0604020202020204" pitchFamily="34" charset="0"/>
                <a:cs typeface="Arial" panose="020B0604020202020204" pitchFamily="34" charset="0"/>
              </a:rPr>
              <a:t>Refugee organizations in the U.S. are undertaking herculean efforts to integrate tens of thousands of Afghans into the country</a:t>
            </a:r>
            <a:r>
              <a:rPr lang="en-US" sz="1870" b="0" i="0" u="none" strike="noStrike" dirty="0">
                <a:solidFill>
                  <a:srgbClr val="000000"/>
                </a:solidFill>
                <a:effectLst/>
                <a:latin typeface="Arial" panose="020B0604020202020204" pitchFamily="34" charset="0"/>
                <a:cs typeface="Arial" panose="020B0604020202020204" pitchFamily="34" charset="0"/>
              </a:rPr>
              <a:t>. Given that their staff have limited bandwidth as a result, they might sometimes be a bit slower to respond to company outreach.</a:t>
            </a:r>
          </a:p>
          <a:p>
            <a:pPr marL="342900" indent="-342900" rtl="0" fontAlgn="base">
              <a:spcBef>
                <a:spcPts val="0"/>
              </a:spcBef>
              <a:spcAft>
                <a:spcPts val="0"/>
              </a:spcAft>
              <a:buClr>
                <a:schemeClr val="tx1"/>
              </a:buClr>
              <a:buFont typeface="Arial" panose="020B0604020202020204" pitchFamily="34" charset="0"/>
              <a:buChar char="•"/>
            </a:pPr>
            <a:endParaRPr lang="en-US" sz="1870" b="1" i="0" u="none" strike="noStrike" dirty="0">
              <a:solidFill>
                <a:schemeClr val="tx1"/>
              </a:solidFill>
              <a:effectLst/>
              <a:latin typeface="Arial" panose="020B0604020202020204" pitchFamily="34" charset="0"/>
              <a:cs typeface="Arial" panose="020B0604020202020204" pitchFamily="34" charset="0"/>
            </a:endParaRPr>
          </a:p>
          <a:p>
            <a:pPr marL="342900" indent="-342900" rtl="0" fontAlgn="base">
              <a:spcBef>
                <a:spcPts val="0"/>
              </a:spcBef>
              <a:spcAft>
                <a:spcPts val="0"/>
              </a:spcAft>
              <a:buClr>
                <a:schemeClr val="tx1"/>
              </a:buClr>
              <a:buFont typeface="Arial" panose="020B0604020202020204" pitchFamily="34" charset="0"/>
              <a:buChar char="•"/>
            </a:pPr>
            <a:r>
              <a:rPr lang="en-US" sz="1870" b="1" i="0" u="none" strike="noStrike" dirty="0">
                <a:solidFill>
                  <a:schemeClr val="tx1"/>
                </a:solidFill>
                <a:effectLst/>
                <a:latin typeface="Arial" panose="020B0604020202020204" pitchFamily="34" charset="0"/>
                <a:cs typeface="Arial" panose="020B0604020202020204" pitchFamily="34" charset="0"/>
              </a:rPr>
              <a:t>The slate of refugee clients that a local affiliate is working with changes frequently</a:t>
            </a:r>
            <a:r>
              <a:rPr lang="en-US" sz="1870" b="0" i="0" u="none" strike="noStrike" dirty="0">
                <a:solidFill>
                  <a:srgbClr val="000000"/>
                </a:solidFill>
                <a:effectLst/>
                <a:latin typeface="Arial" panose="020B0604020202020204" pitchFamily="34" charset="0"/>
                <a:cs typeface="Arial" panose="020B0604020202020204" pitchFamily="34" charset="0"/>
              </a:rPr>
              <a:t>. Just because an agency does not have any refugee candidates that might fit a company’s needs at one time, it does not mean that they will not have relevant candidates in the future.  </a:t>
            </a:r>
          </a:p>
          <a:p>
            <a:pPr marL="342900" indent="-342900" rtl="0" fontAlgn="base">
              <a:spcBef>
                <a:spcPts val="0"/>
              </a:spcBef>
              <a:spcAft>
                <a:spcPts val="0"/>
              </a:spcAft>
              <a:buClr>
                <a:schemeClr val="tx1"/>
              </a:buClr>
              <a:buFont typeface="Arial" panose="020B0604020202020204" pitchFamily="34" charset="0"/>
              <a:buChar char="•"/>
            </a:pPr>
            <a:endParaRPr lang="en-US" sz="1870" b="0" i="0" u="none" strike="noStrike" dirty="0">
              <a:solidFill>
                <a:srgbClr val="000000"/>
              </a:solidFill>
              <a:effectLst/>
              <a:latin typeface="Arial" panose="020B0604020202020204" pitchFamily="34" charset="0"/>
              <a:cs typeface="Arial" panose="020B0604020202020204" pitchFamily="34" charset="0"/>
            </a:endParaRPr>
          </a:p>
          <a:p>
            <a:pPr marL="342900" indent="-342900" rtl="0" fontAlgn="base">
              <a:spcBef>
                <a:spcPts val="0"/>
              </a:spcBef>
              <a:spcAft>
                <a:spcPts val="0"/>
              </a:spcAft>
              <a:buClr>
                <a:schemeClr val="tx1"/>
              </a:buClr>
              <a:buFont typeface="Arial" panose="020B0604020202020204" pitchFamily="34" charset="0"/>
              <a:buChar char="•"/>
            </a:pPr>
            <a:r>
              <a:rPr lang="en-US" sz="1870" b="1" i="0" u="none" strike="noStrike" dirty="0">
                <a:solidFill>
                  <a:schemeClr val="tx1"/>
                </a:solidFill>
                <a:effectLst/>
                <a:latin typeface="Arial" panose="020B0604020202020204" pitchFamily="34" charset="0"/>
                <a:cs typeface="Arial" panose="020B0604020202020204" pitchFamily="34" charset="0"/>
              </a:rPr>
              <a:t>Companies should email their contacts at the refugee resettlement agencies on a </a:t>
            </a:r>
            <a:r>
              <a:rPr lang="en-US" sz="1870" b="1" i="0" u="sng" strike="noStrike" dirty="0">
                <a:solidFill>
                  <a:schemeClr val="tx1"/>
                </a:solidFill>
                <a:effectLst/>
                <a:latin typeface="Arial" panose="020B0604020202020204" pitchFamily="34" charset="0"/>
                <a:cs typeface="Arial" panose="020B0604020202020204" pitchFamily="34" charset="0"/>
              </a:rPr>
              <a:t>monthly basis</a:t>
            </a:r>
            <a:r>
              <a:rPr lang="en-US" sz="1870" b="1" i="0" strike="noStrike" dirty="0">
                <a:solidFill>
                  <a:schemeClr val="tx1"/>
                </a:solidFill>
                <a:effectLst/>
                <a:latin typeface="Arial" panose="020B0604020202020204" pitchFamily="34" charset="0"/>
                <a:cs typeface="Arial" panose="020B0604020202020204" pitchFamily="34" charset="0"/>
              </a:rPr>
              <a:t> </a:t>
            </a:r>
            <a:r>
              <a:rPr lang="en-US" sz="1870" b="0" i="0" u="none" strike="noStrike" dirty="0">
                <a:solidFill>
                  <a:srgbClr val="000000"/>
                </a:solidFill>
                <a:effectLst/>
                <a:latin typeface="Arial" panose="020B0604020202020204" pitchFamily="34" charset="0"/>
                <a:cs typeface="Arial" panose="020B0604020202020204" pitchFamily="34" charset="0"/>
              </a:rPr>
              <a:t>to share their current hiring needs and inquire to see if the agency has any relevant refugee candidates.</a:t>
            </a:r>
          </a:p>
          <a:p>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CE3033-0F30-436A-B8C7-A8EDCA11A7A2}"/>
              </a:ext>
            </a:extLst>
          </p:cNvPr>
          <p:cNvSpPr>
            <a:spLocks noGrp="1"/>
          </p:cNvSpPr>
          <p:nvPr>
            <p:ph type="sldNum" sz="quarter" idx="12"/>
          </p:nvPr>
        </p:nvSpPr>
        <p:spPr/>
        <p:txBody>
          <a:bodyPr/>
          <a:lstStyle/>
          <a:p>
            <a:fld id="{2066355A-084C-D24E-9AD2-7E4FC41EA627}" type="slidenum">
              <a:rPr lang="en-US" smtClean="0"/>
              <a:t>22</a:t>
            </a:fld>
            <a:endParaRPr lang="en-US"/>
          </a:p>
        </p:txBody>
      </p:sp>
      <p:sp>
        <p:nvSpPr>
          <p:cNvPr id="5" name="Slide Number Placeholder 5">
            <a:extLst>
              <a:ext uri="{FF2B5EF4-FFF2-40B4-BE49-F238E27FC236}">
                <a16:creationId xmlns:a16="http://schemas.microsoft.com/office/drawing/2014/main" id="{BAFB6C34-64A6-44A9-A804-2F92F9AE83AB}"/>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TIPS </a:t>
            </a:r>
            <a:r>
              <a:rPr lang="en-US" sz="800" kern="0" spc="80" dirty="0">
                <a:solidFill>
                  <a:srgbClr val="000000"/>
                </a:solidFill>
                <a:latin typeface="Arial" panose="020B0604020202020204" pitchFamily="34" charset="0"/>
                <a:cs typeface="Arial" panose="020B0604020202020204" pitchFamily="34" charset="0"/>
              </a:rPr>
              <a:t>FOR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WORKING WITH REFUGEE ORGANIZATIONS</a:t>
            </a:r>
          </a:p>
        </p:txBody>
      </p:sp>
    </p:spTree>
    <p:extLst>
      <p:ext uri="{BB962C8B-B14F-4D97-AF65-F5344CB8AC3E}">
        <p14:creationId xmlns:p14="http://schemas.microsoft.com/office/powerpoint/2010/main" val="3103721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0">
            <a:extLst>
              <a:ext uri="{FF2B5EF4-FFF2-40B4-BE49-F238E27FC236}">
                <a16:creationId xmlns:a16="http://schemas.microsoft.com/office/drawing/2014/main" id="{62CA23E6-4818-4B99-AD58-86F731BD04FD}"/>
              </a:ext>
            </a:extLst>
          </p:cNvPr>
          <p:cNvPicPr>
            <a:picLocks noChangeAspect="1"/>
          </p:cNvPicPr>
          <p:nvPr/>
        </p:nvPicPr>
        <p:blipFill rotWithShape="1">
          <a:blip r:embed="rId2"/>
          <a:srcRect l="2186" r="2186"/>
          <a:stretch/>
        </p:blipFill>
        <p:spPr>
          <a:xfrm>
            <a:off x="7249573" y="523376"/>
            <a:ext cx="4942415" cy="6347961"/>
          </a:xfrm>
          <a:prstGeom prst="rect">
            <a:avLst/>
          </a:prstGeom>
        </p:spPr>
      </p:pic>
      <p:sp>
        <p:nvSpPr>
          <p:cNvPr id="2" name="Title 1">
            <a:extLst>
              <a:ext uri="{FF2B5EF4-FFF2-40B4-BE49-F238E27FC236}">
                <a16:creationId xmlns:a16="http://schemas.microsoft.com/office/drawing/2014/main" id="{4456277D-8759-45AB-A8B3-EA08B6FAD6EF}"/>
              </a:ext>
            </a:extLst>
          </p:cNvPr>
          <p:cNvSpPr>
            <a:spLocks noGrp="1"/>
          </p:cNvSpPr>
          <p:nvPr>
            <p:ph type="title"/>
          </p:nvPr>
        </p:nvSpPr>
        <p:spPr/>
        <p:txBody>
          <a:bodyPr/>
          <a:lstStyle/>
          <a:p>
            <a:r>
              <a:rPr lang="en-US" dirty="0">
                <a:latin typeface="Arial Black" panose="020B0A04020102020204" pitchFamily="34" charset="0"/>
              </a:rPr>
              <a:t>Align on recruitment process and timeline</a:t>
            </a:r>
            <a:endParaRPr lang="es-E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2C0FFDBA-5FF5-4953-8CBC-B6EC5BA87C07}"/>
              </a:ext>
            </a:extLst>
          </p:cNvPr>
          <p:cNvSpPr>
            <a:spLocks noGrp="1"/>
          </p:cNvSpPr>
          <p:nvPr>
            <p:ph idx="1"/>
          </p:nvPr>
        </p:nvSpPr>
        <p:spPr>
          <a:xfrm>
            <a:off x="514272" y="2221779"/>
            <a:ext cx="6276233" cy="4125084"/>
          </a:xfrm>
        </p:spPr>
        <p:txBody>
          <a:bodyPr/>
          <a:lstStyle/>
          <a:p>
            <a:pPr marL="342900" indent="-342900" rtl="0" fontAlgn="base">
              <a:spcBef>
                <a:spcPts val="0"/>
              </a:spcBef>
              <a:spcAft>
                <a:spcPts val="0"/>
              </a:spcAft>
              <a:buClr>
                <a:schemeClr val="tx1"/>
              </a:buClr>
              <a:buFont typeface="Arial" panose="020B0604020202020204" pitchFamily="34" charset="0"/>
              <a:buChar char="•"/>
            </a:pPr>
            <a:r>
              <a:rPr lang="en-US" sz="1870" b="0" i="0" u="none" strike="noStrike" dirty="0">
                <a:solidFill>
                  <a:srgbClr val="000000"/>
                </a:solidFill>
                <a:effectLst/>
                <a:latin typeface="Arial" panose="020B0604020202020204" pitchFamily="34" charset="0"/>
                <a:cs typeface="Arial" panose="020B0604020202020204" pitchFamily="34" charset="0"/>
              </a:rPr>
              <a:t>During the introductory conversation, </a:t>
            </a:r>
            <a:r>
              <a:rPr lang="en-US" sz="1870" b="1" i="0" u="none" strike="noStrike" dirty="0">
                <a:solidFill>
                  <a:schemeClr val="tx1"/>
                </a:solidFill>
                <a:effectLst/>
                <a:latin typeface="Arial" panose="020B0604020202020204" pitchFamily="34" charset="0"/>
                <a:cs typeface="Arial" panose="020B0604020202020204" pitchFamily="34" charset="0"/>
              </a:rPr>
              <a:t>companies and refugee organizations should align on the process and timeline</a:t>
            </a:r>
            <a:r>
              <a:rPr lang="en-US" sz="1870" b="0" i="0" u="none" strike="noStrike" dirty="0">
                <a:solidFill>
                  <a:srgbClr val="000000"/>
                </a:solidFill>
                <a:effectLst/>
                <a:latin typeface="Arial" panose="020B0604020202020204" pitchFamily="34" charset="0"/>
                <a:cs typeface="Arial" panose="020B0604020202020204" pitchFamily="34" charset="0"/>
              </a:rPr>
              <a:t> for how the latter will identify and refer potential refugee candidates for job openings. </a:t>
            </a:r>
          </a:p>
          <a:p>
            <a:pPr marL="342900" indent="-342900" rtl="0" fontAlgn="base">
              <a:spcBef>
                <a:spcPts val="0"/>
              </a:spcBef>
              <a:spcAft>
                <a:spcPts val="0"/>
              </a:spcAft>
              <a:buClr>
                <a:schemeClr val="tx1"/>
              </a:buClr>
              <a:buFont typeface="Arial" panose="020B0604020202020204" pitchFamily="34" charset="0"/>
              <a:buChar char="•"/>
            </a:pPr>
            <a:endParaRPr lang="en-US" sz="1870" b="0" i="0" u="none" strike="noStrike" dirty="0">
              <a:solidFill>
                <a:srgbClr val="000000"/>
              </a:solidFill>
              <a:effectLst/>
              <a:latin typeface="Arial" panose="020B0604020202020204" pitchFamily="34" charset="0"/>
              <a:cs typeface="Arial" panose="020B0604020202020204" pitchFamily="34" charset="0"/>
            </a:endParaRPr>
          </a:p>
          <a:p>
            <a:pPr marL="342900" indent="-342900" rtl="0" fontAlgn="base">
              <a:spcBef>
                <a:spcPts val="0"/>
              </a:spcBef>
              <a:spcAft>
                <a:spcPts val="0"/>
              </a:spcAft>
              <a:buClr>
                <a:schemeClr val="tx1"/>
              </a:buClr>
              <a:buFont typeface="Arial" panose="020B0604020202020204" pitchFamily="34" charset="0"/>
              <a:buChar char="•"/>
            </a:pPr>
            <a:r>
              <a:rPr lang="en-US" sz="1870" b="1" i="0" u="none" strike="noStrike" dirty="0">
                <a:solidFill>
                  <a:schemeClr val="tx1"/>
                </a:solidFill>
                <a:effectLst/>
                <a:latin typeface="Arial" panose="020B0604020202020204" pitchFamily="34" charset="0"/>
                <a:cs typeface="Arial" panose="020B0604020202020204" pitchFamily="34" charset="0"/>
              </a:rPr>
              <a:t>Both the company and refugee resettlement agency should identify a main point of contact </a:t>
            </a:r>
            <a:r>
              <a:rPr lang="en-US" sz="1870" b="0" i="0" u="none" strike="noStrike" dirty="0">
                <a:solidFill>
                  <a:srgbClr val="000000"/>
                </a:solidFill>
                <a:effectLst/>
                <a:latin typeface="Arial" panose="020B0604020202020204" pitchFamily="34" charset="0"/>
                <a:cs typeface="Arial" panose="020B0604020202020204" pitchFamily="34" charset="0"/>
              </a:rPr>
              <a:t>so that all parties know who to reach out to for next steps. </a:t>
            </a:r>
          </a:p>
          <a:p>
            <a:pPr rtl="0" fontAlgn="base">
              <a:spcBef>
                <a:spcPts val="0"/>
              </a:spcBef>
              <a:spcAft>
                <a:spcPts val="0"/>
              </a:spcAft>
            </a:pPr>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CE3033-0F30-436A-B8C7-A8EDCA11A7A2}"/>
              </a:ext>
            </a:extLst>
          </p:cNvPr>
          <p:cNvSpPr>
            <a:spLocks noGrp="1"/>
          </p:cNvSpPr>
          <p:nvPr>
            <p:ph type="sldNum" sz="quarter" idx="12"/>
          </p:nvPr>
        </p:nvSpPr>
        <p:spPr/>
        <p:txBody>
          <a:bodyPr/>
          <a:lstStyle/>
          <a:p>
            <a:fld id="{2066355A-084C-D24E-9AD2-7E4FC41EA627}" type="slidenum">
              <a:rPr lang="en-US" smtClean="0"/>
              <a:t>23</a:t>
            </a:fld>
            <a:endParaRPr lang="en-US"/>
          </a:p>
        </p:txBody>
      </p:sp>
      <p:sp>
        <p:nvSpPr>
          <p:cNvPr id="7" name="Slide Number Placeholder 5">
            <a:extLst>
              <a:ext uri="{FF2B5EF4-FFF2-40B4-BE49-F238E27FC236}">
                <a16:creationId xmlns:a16="http://schemas.microsoft.com/office/drawing/2014/main" id="{AE82CACB-4A01-4A38-8FA8-DB0090051046}"/>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TIPS </a:t>
            </a:r>
            <a:r>
              <a:rPr lang="en-US" sz="800" kern="0" spc="80" dirty="0">
                <a:solidFill>
                  <a:srgbClr val="000000"/>
                </a:solidFill>
                <a:latin typeface="Arial" panose="020B0604020202020204" pitchFamily="34" charset="0"/>
                <a:cs typeface="Arial" panose="020B0604020202020204" pitchFamily="34" charset="0"/>
              </a:rPr>
              <a:t>FOR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WORKING WITH REFUGEE ORGANIZATIONS</a:t>
            </a:r>
          </a:p>
        </p:txBody>
      </p:sp>
    </p:spTree>
    <p:extLst>
      <p:ext uri="{BB962C8B-B14F-4D97-AF65-F5344CB8AC3E}">
        <p14:creationId xmlns:p14="http://schemas.microsoft.com/office/powerpoint/2010/main" val="2327057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FEFA5-C129-41FF-9D25-E13F5F2C2231}"/>
              </a:ext>
            </a:extLst>
          </p:cNvPr>
          <p:cNvSpPr>
            <a:spLocks noGrp="1"/>
          </p:cNvSpPr>
          <p:nvPr>
            <p:ph type="title"/>
          </p:nvPr>
        </p:nvSpPr>
        <p:spPr/>
        <p:txBody>
          <a:bodyPr/>
          <a:lstStyle/>
          <a:p>
            <a:r>
              <a:rPr lang="en-US" dirty="0">
                <a:latin typeface="Arial Black" panose="020B0A04020102020204" pitchFamily="34" charset="0"/>
              </a:rPr>
              <a:t> Ask for a phone number and e-mail address</a:t>
            </a:r>
            <a:endParaRPr lang="es-ES"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88A05D9C-E332-4457-8EAC-028D527126FF}"/>
              </a:ext>
            </a:extLst>
          </p:cNvPr>
          <p:cNvSpPr>
            <a:spLocks noGrp="1"/>
          </p:cNvSpPr>
          <p:nvPr>
            <p:ph type="sldNum" sz="quarter" idx="12"/>
          </p:nvPr>
        </p:nvSpPr>
        <p:spPr/>
        <p:txBody>
          <a:bodyPr/>
          <a:lstStyle/>
          <a:p>
            <a:fld id="{2066355A-084C-D24E-9AD2-7E4FC41EA627}" type="slidenum">
              <a:rPr lang="en-US" smtClean="0"/>
              <a:t>24</a:t>
            </a:fld>
            <a:endParaRPr lang="en-US"/>
          </a:p>
        </p:txBody>
      </p:sp>
      <p:sp>
        <p:nvSpPr>
          <p:cNvPr id="4" name="Content Placeholder 3">
            <a:extLst>
              <a:ext uri="{FF2B5EF4-FFF2-40B4-BE49-F238E27FC236}">
                <a16:creationId xmlns:a16="http://schemas.microsoft.com/office/drawing/2014/main" id="{4D88A527-D160-4EB5-9FB9-F14321769AAB}"/>
              </a:ext>
            </a:extLst>
          </p:cNvPr>
          <p:cNvSpPr>
            <a:spLocks noGrp="1"/>
          </p:cNvSpPr>
          <p:nvPr>
            <p:ph idx="13"/>
          </p:nvPr>
        </p:nvSpPr>
        <p:spPr>
          <a:xfrm>
            <a:off x="514274" y="2221779"/>
            <a:ext cx="5581726" cy="4125084"/>
          </a:xfrm>
        </p:spPr>
        <p:txBody>
          <a:bodyPr/>
          <a:lstStyle/>
          <a:p>
            <a:pPr rtl="0" fontAlgn="base">
              <a:spcBef>
                <a:spcPts val="0"/>
              </a:spcBef>
              <a:spcAft>
                <a:spcPts val="0"/>
              </a:spcAft>
              <a:buFont typeface="Arial" panose="020B0604020202020204" pitchFamily="34" charset="0"/>
              <a:buChar char="•"/>
            </a:pPr>
            <a:r>
              <a:rPr lang="en-US" sz="1870" b="1" i="0" u="none" strike="noStrike" dirty="0">
                <a:solidFill>
                  <a:schemeClr val="tx1"/>
                </a:solidFill>
                <a:effectLst/>
                <a:latin typeface="Arial" panose="020B0604020202020204" pitchFamily="34" charset="0"/>
                <a:cs typeface="Arial" panose="020B0604020202020204" pitchFamily="34" charset="0"/>
              </a:rPr>
              <a:t>Companies should ask for both the direct phone number and email address for the employment specialist </a:t>
            </a:r>
            <a:r>
              <a:rPr lang="en-US" sz="1870" b="0" i="0" u="none" strike="noStrike" dirty="0">
                <a:solidFill>
                  <a:srgbClr val="000000"/>
                </a:solidFill>
                <a:effectLst/>
                <a:latin typeface="Arial" panose="020B0604020202020204" pitchFamily="34" charset="0"/>
                <a:cs typeface="Arial" panose="020B0604020202020204" pitchFamily="34" charset="0"/>
              </a:rPr>
              <a:t>at these organizations so that companies have multiple avenues to reach the organization if needed.</a:t>
            </a:r>
            <a:endParaRPr lang="es-ES" sz="1870" dirty="0">
              <a:latin typeface="Arial" panose="020B0604020202020204" pitchFamily="34" charset="0"/>
              <a:cs typeface="Arial" panose="020B0604020202020204" pitchFamily="34" charset="0"/>
            </a:endParaRPr>
          </a:p>
        </p:txBody>
      </p:sp>
      <p:sp>
        <p:nvSpPr>
          <p:cNvPr id="13" name="Picture Placeholder 12">
            <a:extLst>
              <a:ext uri="{FF2B5EF4-FFF2-40B4-BE49-F238E27FC236}">
                <a16:creationId xmlns:a16="http://schemas.microsoft.com/office/drawing/2014/main" id="{C490D3EB-499A-4721-8131-D6A673E4005A}"/>
              </a:ext>
            </a:extLst>
          </p:cNvPr>
          <p:cNvSpPr>
            <a:spLocks noGrp="1"/>
          </p:cNvSpPr>
          <p:nvPr>
            <p:ph type="pic" sz="quarter" idx="14"/>
          </p:nvPr>
        </p:nvSpPr>
        <p:spPr/>
      </p:sp>
      <p:pic>
        <p:nvPicPr>
          <p:cNvPr id="15" name="Picture 14">
            <a:extLst>
              <a:ext uri="{FF2B5EF4-FFF2-40B4-BE49-F238E27FC236}">
                <a16:creationId xmlns:a16="http://schemas.microsoft.com/office/drawing/2014/main" id="{EB5B96D6-DA83-4761-8115-4386ED7EACFE}"/>
              </a:ext>
            </a:extLst>
          </p:cNvPr>
          <p:cNvPicPr>
            <a:picLocks noChangeAspect="1"/>
          </p:cNvPicPr>
          <p:nvPr/>
        </p:nvPicPr>
        <p:blipFill>
          <a:blip r:embed="rId2"/>
          <a:stretch>
            <a:fillRect/>
          </a:stretch>
        </p:blipFill>
        <p:spPr>
          <a:xfrm>
            <a:off x="7249573" y="508000"/>
            <a:ext cx="4944285" cy="6356327"/>
          </a:xfrm>
          <a:prstGeom prst="rect">
            <a:avLst/>
          </a:prstGeom>
        </p:spPr>
      </p:pic>
      <p:sp>
        <p:nvSpPr>
          <p:cNvPr id="8" name="Slide Number Placeholder 5">
            <a:extLst>
              <a:ext uri="{FF2B5EF4-FFF2-40B4-BE49-F238E27FC236}">
                <a16:creationId xmlns:a16="http://schemas.microsoft.com/office/drawing/2014/main" id="{C59579C6-ACD6-4DD3-97F3-1FC61DFF0C7E}"/>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TIPS </a:t>
            </a:r>
            <a:r>
              <a:rPr lang="en-US" sz="800" kern="0" spc="80" dirty="0">
                <a:solidFill>
                  <a:srgbClr val="000000"/>
                </a:solidFill>
                <a:latin typeface="Arial" panose="020B0604020202020204" pitchFamily="34" charset="0"/>
                <a:cs typeface="Arial" panose="020B0604020202020204" pitchFamily="34" charset="0"/>
              </a:rPr>
              <a:t>FOR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WORKING WITH REFUGEE ORGANIZATIONS</a:t>
            </a:r>
          </a:p>
        </p:txBody>
      </p:sp>
    </p:spTree>
    <p:extLst>
      <p:ext uri="{BB962C8B-B14F-4D97-AF65-F5344CB8AC3E}">
        <p14:creationId xmlns:p14="http://schemas.microsoft.com/office/powerpoint/2010/main" val="2805723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6277D-8759-45AB-A8B3-EA08B6FAD6EF}"/>
              </a:ext>
            </a:extLst>
          </p:cNvPr>
          <p:cNvSpPr>
            <a:spLocks noGrp="1"/>
          </p:cNvSpPr>
          <p:nvPr>
            <p:ph type="title"/>
          </p:nvPr>
        </p:nvSpPr>
        <p:spPr/>
        <p:txBody>
          <a:bodyPr/>
          <a:lstStyle/>
          <a:p>
            <a:r>
              <a:rPr lang="en-US" dirty="0">
                <a:latin typeface="Arial Black" panose="020B0A04020102020204" pitchFamily="34" charset="0"/>
              </a:rPr>
              <a:t>Showcase commitment to refugee hiring</a:t>
            </a:r>
            <a:endParaRPr lang="es-ES" dirty="0">
              <a:latin typeface="Arial Black" panose="020B0A04020102020204" pitchFamily="34" charset="0"/>
            </a:endParaRPr>
          </a:p>
        </p:txBody>
      </p:sp>
      <p:sp>
        <p:nvSpPr>
          <p:cNvPr id="3" name="Content Placeholder 2">
            <a:extLst>
              <a:ext uri="{FF2B5EF4-FFF2-40B4-BE49-F238E27FC236}">
                <a16:creationId xmlns:a16="http://schemas.microsoft.com/office/drawing/2014/main" id="{2C0FFDBA-5FF5-4953-8CBC-B6EC5BA87C07}"/>
              </a:ext>
            </a:extLst>
          </p:cNvPr>
          <p:cNvSpPr>
            <a:spLocks noGrp="1"/>
          </p:cNvSpPr>
          <p:nvPr>
            <p:ph idx="1"/>
          </p:nvPr>
        </p:nvSpPr>
        <p:spPr>
          <a:xfrm>
            <a:off x="514272" y="2221779"/>
            <a:ext cx="10572828" cy="4125084"/>
          </a:xfrm>
        </p:spPr>
        <p:txBody>
          <a:bodyPr/>
          <a:lstStyle/>
          <a:p>
            <a:pPr marL="342900" indent="-342900" rtl="0" fontAlgn="base">
              <a:spcBef>
                <a:spcPts val="0"/>
              </a:spcBef>
              <a:spcAft>
                <a:spcPts val="0"/>
              </a:spcAft>
              <a:buClr>
                <a:schemeClr val="tx1"/>
              </a:buClr>
              <a:buFont typeface="Arial" panose="020B0604020202020204" pitchFamily="34" charset="0"/>
              <a:buChar char="•"/>
            </a:pPr>
            <a:r>
              <a:rPr lang="en-US" sz="1870" b="1" i="0" u="none" strike="noStrike" dirty="0">
                <a:solidFill>
                  <a:schemeClr val="tx1"/>
                </a:solidFill>
                <a:effectLst/>
                <a:latin typeface="Arial" panose="020B0604020202020204" pitchFamily="34" charset="0"/>
                <a:cs typeface="Arial" panose="020B0604020202020204" pitchFamily="34" charset="0"/>
              </a:rPr>
              <a:t>Refugee-focused NGOs are looking for corporate partners that are committed to forming a long-term working relationship </a:t>
            </a:r>
            <a:r>
              <a:rPr lang="en-US" sz="1870" b="0" i="0" u="none" strike="noStrike" dirty="0">
                <a:solidFill>
                  <a:srgbClr val="000000"/>
                </a:solidFill>
                <a:effectLst/>
                <a:latin typeface="Arial" panose="020B0604020202020204" pitchFamily="34" charset="0"/>
                <a:cs typeface="Arial" panose="020B0604020202020204" pitchFamily="34" charset="0"/>
              </a:rPr>
              <a:t>and properly evaluating applications from their refugee clients. </a:t>
            </a:r>
          </a:p>
          <a:p>
            <a:pPr marL="342900" indent="-342900" rtl="0" fontAlgn="base">
              <a:spcBef>
                <a:spcPts val="0"/>
              </a:spcBef>
              <a:spcAft>
                <a:spcPts val="0"/>
              </a:spcAft>
              <a:buClr>
                <a:schemeClr val="tx1"/>
              </a:buClr>
              <a:buFont typeface="Arial" panose="020B0604020202020204" pitchFamily="34" charset="0"/>
              <a:buChar char="•"/>
            </a:pPr>
            <a:endParaRPr lang="en-US" sz="1870" b="0" i="0" u="none" strike="noStrike" dirty="0">
              <a:solidFill>
                <a:srgbClr val="000000"/>
              </a:solidFill>
              <a:effectLst/>
              <a:latin typeface="Arial" panose="020B0604020202020204" pitchFamily="34" charset="0"/>
              <a:cs typeface="Arial" panose="020B0604020202020204" pitchFamily="34" charset="0"/>
            </a:endParaRPr>
          </a:p>
          <a:p>
            <a:pPr marL="342900" indent="-342900" rtl="0" fontAlgn="base">
              <a:spcBef>
                <a:spcPts val="0"/>
              </a:spcBef>
              <a:spcAft>
                <a:spcPts val="0"/>
              </a:spcAft>
              <a:buClr>
                <a:schemeClr val="tx1"/>
              </a:buClr>
              <a:buFont typeface="Arial" panose="020B0604020202020204" pitchFamily="34" charset="0"/>
              <a:buChar char="•"/>
            </a:pPr>
            <a:r>
              <a:rPr lang="en-US" sz="1870" b="1" i="0" u="none" strike="noStrike" dirty="0">
                <a:solidFill>
                  <a:schemeClr val="tx1"/>
                </a:solidFill>
                <a:effectLst/>
                <a:latin typeface="Arial" panose="020B0604020202020204" pitchFamily="34" charset="0"/>
                <a:cs typeface="Arial" panose="020B0604020202020204" pitchFamily="34" charset="0"/>
              </a:rPr>
              <a:t>Companies should showcase that they are committed to seriously considering all refugee applicants</a:t>
            </a:r>
            <a:r>
              <a:rPr lang="en-US" sz="1870" b="0" i="0" u="none" strike="noStrike" dirty="0">
                <a:solidFill>
                  <a:srgbClr val="000000"/>
                </a:solidFill>
                <a:effectLst/>
                <a:latin typeface="Arial" panose="020B0604020202020204" pitchFamily="34" charset="0"/>
                <a:cs typeface="Arial" panose="020B0604020202020204" pitchFamily="34" charset="0"/>
              </a:rPr>
              <a:t>, whether that be through assigning a HR point of contact that can receive refugees’ resume via email or creating customized career websites (or referral codes) that companies share with refugee-focused NGOs so that they can track applicants that were referred by these organizations. </a:t>
            </a:r>
          </a:p>
          <a:p>
            <a:pPr marL="342900" indent="-342900" rtl="0" fontAlgn="base">
              <a:spcBef>
                <a:spcPts val="0"/>
              </a:spcBef>
              <a:spcAft>
                <a:spcPts val="0"/>
              </a:spcAft>
              <a:buClr>
                <a:schemeClr val="tx1"/>
              </a:buClr>
              <a:buFont typeface="Arial" panose="020B0604020202020204" pitchFamily="34" charset="0"/>
              <a:buChar char="•"/>
            </a:pPr>
            <a:endParaRPr lang="en-US" sz="1870" b="0" i="0" u="none" strike="noStrike" dirty="0">
              <a:solidFill>
                <a:srgbClr val="000000"/>
              </a:solidFill>
              <a:effectLst/>
              <a:latin typeface="Arial" panose="020B0604020202020204" pitchFamily="34" charset="0"/>
              <a:cs typeface="Arial" panose="020B0604020202020204" pitchFamily="34" charset="0"/>
            </a:endParaRPr>
          </a:p>
          <a:p>
            <a:pPr marL="342900" indent="-342900" rtl="0" fontAlgn="base">
              <a:spcBef>
                <a:spcPts val="0"/>
              </a:spcBef>
              <a:spcAft>
                <a:spcPts val="0"/>
              </a:spcAft>
              <a:buClr>
                <a:schemeClr val="tx1"/>
              </a:buClr>
              <a:buFont typeface="Arial" panose="020B0604020202020204" pitchFamily="34" charset="0"/>
              <a:buChar char="•"/>
            </a:pPr>
            <a:r>
              <a:rPr lang="en-US" sz="1870" b="1" i="0" u="none" strike="noStrike" dirty="0">
                <a:solidFill>
                  <a:schemeClr val="tx1"/>
                </a:solidFill>
                <a:effectLst/>
                <a:latin typeface="Arial" panose="020B0604020202020204" pitchFamily="34" charset="0"/>
                <a:cs typeface="Arial" panose="020B0604020202020204" pitchFamily="34" charset="0"/>
              </a:rPr>
              <a:t>Companies should also work together with refugee-focused NGOs to track refugee applicants and the status of their application.</a:t>
            </a:r>
          </a:p>
          <a:p>
            <a:pPr rtl="0" fontAlgn="base">
              <a:spcBef>
                <a:spcPts val="0"/>
              </a:spcBef>
              <a:spcAft>
                <a:spcPts val="0"/>
              </a:spcAft>
            </a:pPr>
            <a:endParaRPr lang="es-E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ECE3033-0F30-436A-B8C7-A8EDCA11A7A2}"/>
              </a:ext>
            </a:extLst>
          </p:cNvPr>
          <p:cNvSpPr>
            <a:spLocks noGrp="1"/>
          </p:cNvSpPr>
          <p:nvPr>
            <p:ph type="sldNum" sz="quarter" idx="12"/>
          </p:nvPr>
        </p:nvSpPr>
        <p:spPr/>
        <p:txBody>
          <a:bodyPr/>
          <a:lstStyle/>
          <a:p>
            <a:fld id="{2066355A-084C-D24E-9AD2-7E4FC41EA627}" type="slidenum">
              <a:rPr lang="en-US" smtClean="0"/>
              <a:t>25</a:t>
            </a:fld>
            <a:endParaRPr lang="en-US"/>
          </a:p>
        </p:txBody>
      </p:sp>
      <p:sp>
        <p:nvSpPr>
          <p:cNvPr id="6" name="Slide Number Placeholder 5">
            <a:extLst>
              <a:ext uri="{FF2B5EF4-FFF2-40B4-BE49-F238E27FC236}">
                <a16:creationId xmlns:a16="http://schemas.microsoft.com/office/drawing/2014/main" id="{BC710665-B63D-4AD1-8846-5CC4A774CC09}"/>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TIPS </a:t>
            </a:r>
            <a:r>
              <a:rPr lang="en-US" sz="800" kern="0" spc="80" dirty="0">
                <a:solidFill>
                  <a:srgbClr val="000000"/>
                </a:solidFill>
                <a:latin typeface="Arial" panose="020B0604020202020204" pitchFamily="34" charset="0"/>
                <a:cs typeface="Arial" panose="020B0604020202020204" pitchFamily="34" charset="0"/>
              </a:rPr>
              <a:t>FOR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WORKING WITH REFUGEE ORGANIZATIONS</a:t>
            </a:r>
          </a:p>
        </p:txBody>
      </p:sp>
    </p:spTree>
    <p:extLst>
      <p:ext uri="{BB962C8B-B14F-4D97-AF65-F5344CB8AC3E}">
        <p14:creationId xmlns:p14="http://schemas.microsoft.com/office/powerpoint/2010/main" val="2123871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FEFA5-C129-41FF-9D25-E13F5F2C2231}"/>
              </a:ext>
            </a:extLst>
          </p:cNvPr>
          <p:cNvSpPr>
            <a:spLocks noGrp="1"/>
          </p:cNvSpPr>
          <p:nvPr>
            <p:ph type="title"/>
          </p:nvPr>
        </p:nvSpPr>
        <p:spPr/>
        <p:txBody>
          <a:bodyPr/>
          <a:lstStyle/>
          <a:p>
            <a:r>
              <a:rPr lang="en-US" dirty="0">
                <a:latin typeface="Arial Black" panose="020B0A04020102020204" pitchFamily="34" charset="0"/>
              </a:rPr>
              <a:t>Flexibility and patience are key</a:t>
            </a:r>
            <a:endParaRPr lang="es-ES"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88A05D9C-E332-4457-8EAC-028D527126FF}"/>
              </a:ext>
            </a:extLst>
          </p:cNvPr>
          <p:cNvSpPr>
            <a:spLocks noGrp="1"/>
          </p:cNvSpPr>
          <p:nvPr>
            <p:ph type="sldNum" sz="quarter" idx="12"/>
          </p:nvPr>
        </p:nvSpPr>
        <p:spPr/>
        <p:txBody>
          <a:bodyPr/>
          <a:lstStyle/>
          <a:p>
            <a:fld id="{2066355A-084C-D24E-9AD2-7E4FC41EA627}" type="slidenum">
              <a:rPr lang="en-US" smtClean="0"/>
              <a:t>26</a:t>
            </a:fld>
            <a:endParaRPr lang="en-US"/>
          </a:p>
        </p:txBody>
      </p:sp>
      <p:sp>
        <p:nvSpPr>
          <p:cNvPr id="4" name="Content Placeholder 3">
            <a:extLst>
              <a:ext uri="{FF2B5EF4-FFF2-40B4-BE49-F238E27FC236}">
                <a16:creationId xmlns:a16="http://schemas.microsoft.com/office/drawing/2014/main" id="{4D88A527-D160-4EB5-9FB9-F14321769AAB}"/>
              </a:ext>
            </a:extLst>
          </p:cNvPr>
          <p:cNvSpPr>
            <a:spLocks noGrp="1"/>
          </p:cNvSpPr>
          <p:nvPr>
            <p:ph idx="13"/>
          </p:nvPr>
        </p:nvSpPr>
        <p:spPr>
          <a:xfrm>
            <a:off x="514273" y="2221779"/>
            <a:ext cx="6010351" cy="4125084"/>
          </a:xfrm>
        </p:spPr>
        <p:txBody>
          <a:bodyPr/>
          <a:lstStyle/>
          <a:p>
            <a:pPr rtl="0" fontAlgn="base">
              <a:spcBef>
                <a:spcPts val="0"/>
              </a:spcBef>
              <a:spcAft>
                <a:spcPts val="0"/>
              </a:spcAft>
              <a:buFont typeface="Arial" panose="020B0604020202020204" pitchFamily="34" charset="0"/>
              <a:buChar char="•"/>
            </a:pPr>
            <a:r>
              <a:rPr lang="en-US" sz="1870" b="0" i="0" u="none" strike="noStrike" dirty="0">
                <a:solidFill>
                  <a:srgbClr val="000000"/>
                </a:solidFill>
                <a:effectLst/>
                <a:latin typeface="Arial" panose="020B0604020202020204" pitchFamily="34" charset="0"/>
                <a:cs typeface="Arial" panose="020B0604020202020204" pitchFamily="34" charset="0"/>
              </a:rPr>
              <a:t>Even with following these best practices, </a:t>
            </a:r>
            <a:r>
              <a:rPr lang="en-US" sz="1870" b="1" i="0" u="none" strike="noStrike" dirty="0">
                <a:solidFill>
                  <a:schemeClr val="tx1"/>
                </a:solidFill>
                <a:effectLst/>
                <a:latin typeface="Arial" panose="020B0604020202020204" pitchFamily="34" charset="0"/>
                <a:cs typeface="Arial" panose="020B0604020202020204" pitchFamily="34" charset="0"/>
              </a:rPr>
              <a:t>companies might face delays </a:t>
            </a:r>
            <a:r>
              <a:rPr lang="en-US" sz="1870" b="0" i="0" u="none" strike="noStrike" dirty="0">
                <a:solidFill>
                  <a:srgbClr val="000000"/>
                </a:solidFill>
                <a:effectLst/>
                <a:latin typeface="Arial" panose="020B0604020202020204" pitchFamily="34" charset="0"/>
                <a:cs typeface="Arial" panose="020B0604020202020204" pitchFamily="34" charset="0"/>
              </a:rPr>
              <a:t>with recruiting refugee talent given the challenges this crisis has presented to the refugee resettlement system.</a:t>
            </a:r>
          </a:p>
          <a:p>
            <a:pPr marL="0" indent="0" rtl="0" fontAlgn="base">
              <a:spcBef>
                <a:spcPts val="0"/>
              </a:spcBef>
              <a:spcAft>
                <a:spcPts val="0"/>
              </a:spcAft>
              <a:buNone/>
            </a:pPr>
            <a:r>
              <a:rPr lang="en-US" sz="1870" b="0" i="0" u="none" strike="noStrike" dirty="0">
                <a:solidFill>
                  <a:srgbClr val="000000"/>
                </a:solidFill>
                <a:effectLst/>
                <a:latin typeface="Arial" panose="020B0604020202020204" pitchFamily="34" charset="0"/>
                <a:cs typeface="Arial" panose="020B0604020202020204" pitchFamily="34" charset="0"/>
              </a:rPr>
              <a:t> </a:t>
            </a:r>
          </a:p>
          <a:p>
            <a:pPr rtl="0" fontAlgn="base">
              <a:spcBef>
                <a:spcPts val="0"/>
              </a:spcBef>
              <a:spcAft>
                <a:spcPts val="0"/>
              </a:spcAft>
              <a:buFont typeface="Arial" panose="020B0604020202020204" pitchFamily="34" charset="0"/>
              <a:buChar char="•"/>
            </a:pPr>
            <a:r>
              <a:rPr lang="en-US" sz="1870" b="1" i="0" u="none" strike="noStrike" dirty="0">
                <a:solidFill>
                  <a:schemeClr val="tx1"/>
                </a:solidFill>
                <a:effectLst/>
                <a:latin typeface="Arial" panose="020B0604020202020204" pitchFamily="34" charset="0"/>
                <a:cs typeface="Arial" panose="020B0604020202020204" pitchFamily="34" charset="0"/>
              </a:rPr>
              <a:t>Please be patient and persistent with your engagement on this topic </a:t>
            </a:r>
            <a:r>
              <a:rPr lang="en-US" sz="1870" b="0" i="0" u="none" strike="noStrike" dirty="0">
                <a:solidFill>
                  <a:srgbClr val="000000"/>
                </a:solidFill>
                <a:effectLst/>
                <a:latin typeface="Arial" panose="020B0604020202020204" pitchFamily="34" charset="0"/>
                <a:cs typeface="Arial" panose="020B0604020202020204" pitchFamily="34" charset="0"/>
              </a:rPr>
              <a:t>– while hiring refugees can require an initial investment in time and energy, there are long-term dividends for hiring this population. </a:t>
            </a:r>
          </a:p>
          <a:p>
            <a:pPr rtl="0" fontAlgn="base">
              <a:spcBef>
                <a:spcPts val="0"/>
              </a:spcBef>
              <a:spcAft>
                <a:spcPts val="0"/>
              </a:spcAft>
              <a:buFont typeface="Arial" panose="020B0604020202020204" pitchFamily="34" charset="0"/>
              <a:buChar char="•"/>
            </a:pPr>
            <a:endParaRPr lang="es-ES" dirty="0">
              <a:latin typeface="Arial" panose="020B0604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F09AC354-CD69-4535-A295-B1023F2B1CDC}"/>
              </a:ext>
            </a:extLst>
          </p:cNvPr>
          <p:cNvPicPr>
            <a:picLocks noGrp="1" noChangeAspect="1"/>
          </p:cNvPicPr>
          <p:nvPr>
            <p:ph type="pic" sz="quarter" idx="14"/>
          </p:nvPr>
        </p:nvPicPr>
        <p:blipFill rotWithShape="1">
          <a:blip r:embed="rId2"/>
          <a:srcRect l="8786" r="8786"/>
          <a:stretch/>
        </p:blipFill>
        <p:spPr/>
      </p:pic>
      <p:sp>
        <p:nvSpPr>
          <p:cNvPr id="9" name="Slide Number Placeholder 5">
            <a:extLst>
              <a:ext uri="{FF2B5EF4-FFF2-40B4-BE49-F238E27FC236}">
                <a16:creationId xmlns:a16="http://schemas.microsoft.com/office/drawing/2014/main" id="{9D0E498C-B217-47F4-AEFD-61EC08086D4B}"/>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 TIPS </a:t>
            </a:r>
            <a:r>
              <a:rPr lang="en-US" sz="800" kern="0" spc="80" dirty="0">
                <a:solidFill>
                  <a:srgbClr val="000000"/>
                </a:solidFill>
                <a:latin typeface="Arial" panose="020B0604020202020204" pitchFamily="34" charset="0"/>
                <a:cs typeface="Arial" panose="020B0604020202020204" pitchFamily="34" charset="0"/>
              </a:rPr>
              <a:t>FOR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WORKING WITH REFUGEE ORGANIZATIONS</a:t>
            </a:r>
          </a:p>
        </p:txBody>
      </p:sp>
    </p:spTree>
    <p:extLst>
      <p:ext uri="{BB962C8B-B14F-4D97-AF65-F5344CB8AC3E}">
        <p14:creationId xmlns:p14="http://schemas.microsoft.com/office/powerpoint/2010/main" val="303314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CEB1-1760-A640-A11D-AA1FBA153E94}"/>
              </a:ext>
            </a:extLst>
          </p:cNvPr>
          <p:cNvSpPr>
            <a:spLocks noGrp="1"/>
          </p:cNvSpPr>
          <p:nvPr>
            <p:ph type="title"/>
          </p:nvPr>
        </p:nvSpPr>
        <p:spPr>
          <a:xfrm>
            <a:off x="500021" y="508002"/>
            <a:ext cx="7358609" cy="1285677"/>
          </a:xfrm>
        </p:spPr>
        <p:txBody>
          <a:bodyPr/>
          <a:lstStyle/>
          <a:p>
            <a:r>
              <a:rPr lang="en-US" dirty="0">
                <a:solidFill>
                  <a:schemeClr val="bg2">
                    <a:lumMod val="10000"/>
                  </a:schemeClr>
                </a:solidFill>
                <a:latin typeface="Arial Black" panose="020B0A04020102020204" pitchFamily="34" charset="0"/>
              </a:rPr>
              <a:t>The Tent Partnership for Refugees can connect companies to relevant refugee NGOs </a:t>
            </a:r>
          </a:p>
        </p:txBody>
      </p:sp>
      <p:sp>
        <p:nvSpPr>
          <p:cNvPr id="3" name="Slide Number Placeholder 2">
            <a:extLst>
              <a:ext uri="{FF2B5EF4-FFF2-40B4-BE49-F238E27FC236}">
                <a16:creationId xmlns:a16="http://schemas.microsoft.com/office/drawing/2014/main" id="{A49DB55A-A301-554E-9995-1ABC195E6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000000"/>
                </a:solidFill>
                <a:effectLst/>
                <a:uLnTx/>
                <a:uFillTx/>
                <a:latin typeface="Aktiv Grotesk Light"/>
                <a:ea typeface="+mn-ea"/>
                <a:cs typeface="Aktiv Grotesk Light"/>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sp>
        <p:nvSpPr>
          <p:cNvPr id="7" name="TextBox 6">
            <a:extLst>
              <a:ext uri="{FF2B5EF4-FFF2-40B4-BE49-F238E27FC236}">
                <a16:creationId xmlns:a16="http://schemas.microsoft.com/office/drawing/2014/main" id="{FA802674-3DAA-944F-9E66-830B3EC0F598}"/>
              </a:ext>
            </a:extLst>
          </p:cNvPr>
          <p:cNvSpPr txBox="1"/>
          <p:nvPr/>
        </p:nvSpPr>
        <p:spPr>
          <a:xfrm>
            <a:off x="8772525" y="2596259"/>
            <a:ext cx="2724150" cy="1898442"/>
          </a:xfrm>
          <a:prstGeom prst="rect">
            <a:avLst/>
          </a:prstGeom>
        </p:spPr>
        <p:txBody>
          <a:bodyPr vert="horz" wrap="square" lIns="0" tIns="0" rIns="0" bIns="0" rtlCol="0" anchor="ctr">
            <a:noAutofit/>
          </a:bodyPr>
          <a:lstStyle/>
          <a:p>
            <a:pPr lvl="0">
              <a:spcAft>
                <a:spcPts val="1200"/>
              </a:spcAft>
            </a:pPr>
            <a:endParaRPr kumimoji="0" lang="en-US" sz="1870" b="0" i="0" u="none" strike="noStrike" kern="1200" cap="none" spc="0" normalizeH="0" baseline="0" noProof="0" dirty="0">
              <a:ln>
                <a:noFill/>
              </a:ln>
              <a:solidFill>
                <a:srgbClr val="EAEAEA">
                  <a:lumMod val="25000"/>
                </a:srgbClr>
              </a:solidFill>
              <a:effectLst/>
              <a:uLnTx/>
              <a:uFillTx/>
              <a:latin typeface="Aktiv Grotesk Light" panose="020B0404020202020204" pitchFamily="34" charset="0"/>
              <a:ea typeface="Aktiv Grotesk Light" panose="020B0404020202020204" pitchFamily="34" charset="0"/>
              <a:cs typeface="Aktiv Grotesk Light" panose="020B0404020202020204" pitchFamily="34" charset="0"/>
            </a:endParaRPr>
          </a:p>
        </p:txBody>
      </p:sp>
      <p:sp>
        <p:nvSpPr>
          <p:cNvPr id="10" name="Rectangle 9">
            <a:extLst>
              <a:ext uri="{FF2B5EF4-FFF2-40B4-BE49-F238E27FC236}">
                <a16:creationId xmlns:a16="http://schemas.microsoft.com/office/drawing/2014/main" id="{172AB92D-3444-4165-9D31-A8A1302F236F}"/>
              </a:ext>
            </a:extLst>
          </p:cNvPr>
          <p:cNvSpPr/>
          <p:nvPr/>
        </p:nvSpPr>
        <p:spPr>
          <a:xfrm>
            <a:off x="1" y="1793679"/>
            <a:ext cx="4497572" cy="506432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Content Placeholder 5">
            <a:extLst>
              <a:ext uri="{FF2B5EF4-FFF2-40B4-BE49-F238E27FC236}">
                <a16:creationId xmlns:a16="http://schemas.microsoft.com/office/drawing/2014/main" id="{1BD1AADD-AD8F-AB43-842B-DECCAD3FA232}"/>
              </a:ext>
            </a:extLst>
          </p:cNvPr>
          <p:cNvSpPr txBox="1">
            <a:spLocks/>
          </p:cNvSpPr>
          <p:nvPr/>
        </p:nvSpPr>
        <p:spPr>
          <a:xfrm>
            <a:off x="500021" y="3079356"/>
            <a:ext cx="3300798" cy="2387818"/>
          </a:xfrm>
          <a:prstGeom prst="rect">
            <a:avLst/>
          </a:prstGeom>
        </p:spPr>
        <p:txBody>
          <a:bodyPr vert="horz" lIns="0" tIns="0" rIns="0" bIns="0" rtlCol="0">
            <a:noAutofit/>
          </a:bodyPr>
          <a:lstStyle>
            <a:lvl1pPr marL="380990" marR="0" indent="-380990" algn="l" defTabSz="609585" rtl="0" eaLnBrk="1" fontAlgn="auto" latinLnBrk="0" hangingPunct="1">
              <a:lnSpc>
                <a:spcPct val="110000"/>
              </a:lnSpc>
              <a:spcBef>
                <a:spcPct val="20000"/>
              </a:spcBef>
              <a:spcAft>
                <a:spcPts val="0"/>
              </a:spcAft>
              <a:buClr>
                <a:schemeClr val="tx1"/>
              </a:buClr>
              <a:buSzTx/>
              <a:buFont typeface="System Font"/>
              <a:buChar char="▲"/>
              <a:tabLst/>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lvl="0" indent="0">
              <a:lnSpc>
                <a:spcPct val="100000"/>
              </a:lnSpc>
              <a:spcBef>
                <a:spcPts val="0"/>
              </a:spcBef>
              <a:spcAft>
                <a:spcPts val="1200"/>
              </a:spcAft>
              <a:buClr>
                <a:schemeClr val="accent5"/>
              </a:buClr>
              <a:buSzPts val="1870"/>
              <a:buNone/>
            </a:pPr>
            <a:r>
              <a:rPr lang="en-US" sz="1870" b="1" u="sng" dirty="0">
                <a:solidFill>
                  <a:schemeClr val="bg1"/>
                </a:solidFill>
                <a:latin typeface="Arial" panose="020B0604020202020204" pitchFamily="34" charset="0"/>
                <a:cs typeface="Arial" panose="020B0604020202020204" pitchFamily="34" charset="0"/>
              </a:rPr>
              <a:t>Companies should reach out to the </a:t>
            </a:r>
            <a:r>
              <a:rPr lang="en-US" sz="1870" b="1" u="sng" dirty="0">
                <a:solidFill>
                  <a:schemeClr val="accent1">
                    <a:lumMod val="20000"/>
                    <a:lumOff val="80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Tent team </a:t>
            </a:r>
            <a:r>
              <a:rPr lang="en-US" sz="1870" b="1" dirty="0">
                <a:solidFill>
                  <a:schemeClr val="bg1"/>
                </a:solidFill>
                <a:latin typeface="Arial" panose="020B0604020202020204" pitchFamily="34" charset="0"/>
                <a:cs typeface="Arial" panose="020B0604020202020204" pitchFamily="34" charset="0"/>
              </a:rPr>
              <a:t>to align on the organizations that are best suited to support their hiring needs. </a:t>
            </a:r>
          </a:p>
          <a:p>
            <a:pPr marL="0" lvl="0" indent="0">
              <a:lnSpc>
                <a:spcPct val="100000"/>
              </a:lnSpc>
              <a:spcBef>
                <a:spcPts val="0"/>
              </a:spcBef>
              <a:spcAft>
                <a:spcPts val="1200"/>
              </a:spcAft>
              <a:buClr>
                <a:schemeClr val="accent5"/>
              </a:buClr>
              <a:buSzPts val="1870"/>
              <a:buNone/>
            </a:pPr>
            <a:endPar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CD92A92-E8E7-4C82-841E-FC0422C7F219}"/>
              </a:ext>
            </a:extLst>
          </p:cNvPr>
          <p:cNvSpPr txBox="1"/>
          <p:nvPr/>
        </p:nvSpPr>
        <p:spPr>
          <a:xfrm>
            <a:off x="4997593" y="2682064"/>
            <a:ext cx="6274625" cy="2394502"/>
          </a:xfrm>
          <a:prstGeom prst="rect">
            <a:avLst/>
          </a:prstGeom>
          <a:noFill/>
        </p:spPr>
        <p:txBody>
          <a:bodyPr wrap="square">
            <a:spAutoFit/>
          </a:bodyPr>
          <a:lstStyle/>
          <a:p>
            <a:endParaRPr lang="en-US" sz="1870" dirty="0">
              <a:solidFill>
                <a:srgbClr val="EAEAEA">
                  <a:lumMod val="10000"/>
                </a:srgbClr>
              </a:solidFill>
              <a:latin typeface="Arial" panose="020B0604020202020204" pitchFamily="34" charset="0"/>
              <a:ea typeface="Aktiv Grotesk Light" panose="020B0404020202020204" pitchFamily="34" charset="0"/>
              <a:cs typeface="Arial" panose="020B0604020202020204" pitchFamily="34" charset="0"/>
            </a:endParaRPr>
          </a:p>
          <a:p>
            <a:r>
              <a:rPr lang="en-US" sz="1870" dirty="0">
                <a:solidFill>
                  <a:srgbClr val="EAEAEA">
                    <a:lumMod val="10000"/>
                  </a:srgbClr>
                </a:solidFill>
                <a:latin typeface="Arial" panose="020B0604020202020204" pitchFamily="34" charset="0"/>
                <a:ea typeface="Aktiv Grotesk Light" panose="020B0404020202020204" pitchFamily="34" charset="0"/>
                <a:cs typeface="Arial" panose="020B0604020202020204" pitchFamily="34" charset="0"/>
              </a:rPr>
              <a:t>After this initial assessment, </a:t>
            </a:r>
            <a:r>
              <a:rPr lang="en-US" sz="1870" b="1" dirty="0">
                <a:solidFill>
                  <a:srgbClr val="EAEAEA">
                    <a:lumMod val="10000"/>
                  </a:srgbClr>
                </a:solidFill>
                <a:latin typeface="Arial" panose="020B0604020202020204" pitchFamily="34" charset="0"/>
                <a:ea typeface="Aktiv Grotesk Light" panose="020B0404020202020204" pitchFamily="34" charset="0"/>
                <a:cs typeface="Arial" panose="020B0604020202020204" pitchFamily="34" charset="0"/>
              </a:rPr>
              <a:t>the Tent team can facilitate relevant introductions to these organizations. </a:t>
            </a:r>
          </a:p>
          <a:p>
            <a:endParaRPr lang="en-US" sz="1870" b="1" dirty="0">
              <a:solidFill>
                <a:srgbClr val="EAEAEA">
                  <a:lumMod val="10000"/>
                </a:srgbClr>
              </a:solidFill>
              <a:latin typeface="Arial" panose="020B0604020202020204" pitchFamily="34" charset="0"/>
              <a:ea typeface="Aktiv Grotesk Light" panose="020B0404020202020204" pitchFamily="34" charset="0"/>
              <a:cs typeface="Arial" panose="020B0604020202020204" pitchFamily="34" charset="0"/>
            </a:endParaRPr>
          </a:p>
          <a:p>
            <a:r>
              <a:rPr lang="en-US" sz="1870" dirty="0">
                <a:solidFill>
                  <a:srgbClr val="EAEAEA">
                    <a:lumMod val="10000"/>
                  </a:srgbClr>
                </a:solidFill>
                <a:latin typeface="Arial" panose="020B0604020202020204" pitchFamily="34" charset="0"/>
                <a:ea typeface="Aktiv Grotesk Light" panose="020B0404020202020204" pitchFamily="34" charset="0"/>
                <a:cs typeface="Arial" panose="020B0604020202020204" pitchFamily="34" charset="0"/>
              </a:rPr>
              <a:t>Companies should reach out to the Tent team if they are facing challenges connecting with refugee organizations after following the best practices previously highlighted. </a:t>
            </a:r>
          </a:p>
          <a:p>
            <a:endParaRPr lang="en-US" sz="1870" dirty="0">
              <a:solidFill>
                <a:srgbClr val="EAEAEA">
                  <a:lumMod val="10000"/>
                </a:srgbClr>
              </a:solidFill>
              <a:latin typeface="Arial" panose="020B0604020202020204" pitchFamily="34" charset="0"/>
              <a:ea typeface="Aktiv Grotesk Light" panose="020B04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A1682614-C479-4B91-BA01-B43B77FBEE50}"/>
              </a:ext>
            </a:extLst>
          </p:cNvPr>
          <p:cNvCxnSpPr>
            <a:cxnSpLocks/>
          </p:cNvCxnSpPr>
          <p:nvPr/>
        </p:nvCxnSpPr>
        <p:spPr>
          <a:xfrm flipH="1">
            <a:off x="4497575" y="2593636"/>
            <a:ext cx="6999100"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CD365C74-688F-489E-9A4E-0C0A96288D5D}"/>
              </a:ext>
            </a:extLst>
          </p:cNvPr>
          <p:cNvCxnSpPr>
            <a:cxnSpLocks/>
          </p:cNvCxnSpPr>
          <p:nvPr/>
        </p:nvCxnSpPr>
        <p:spPr>
          <a:xfrm flipH="1">
            <a:off x="1685581" y="2593636"/>
            <a:ext cx="2811992"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a:extLst>
              <a:ext uri="{FF2B5EF4-FFF2-40B4-BE49-F238E27FC236}">
                <a16:creationId xmlns:a16="http://schemas.microsoft.com/office/drawing/2014/main" id="{D3F9CE58-0EB4-4150-B8BB-957D31AD3240}"/>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a:t>
            </a:r>
            <a:r>
              <a:rPr kumimoji="0" lang="en-US" sz="800" b="0" i="0" u="none" strike="noStrike" kern="0" cap="none" spc="80" normalizeH="0" baseline="0" noProof="0" dirty="0">
                <a:ln>
                  <a:noFill/>
                </a:ln>
                <a:solidFill>
                  <a:srgbClr val="000000"/>
                </a:solidFill>
                <a:effectLst/>
                <a:uLnTx/>
                <a:uFillTx/>
                <a:latin typeface="Aktiv Grotesk Light"/>
                <a:ea typeface="+mn-ea"/>
                <a:cs typeface="Aktiv Grotesk Light"/>
              </a:rPr>
              <a:t> </a:t>
            </a:r>
          </a:p>
        </p:txBody>
      </p:sp>
      <p:pic>
        <p:nvPicPr>
          <p:cNvPr id="6" name="Graphic 5" descr="Connected with solid fill">
            <a:extLst>
              <a:ext uri="{FF2B5EF4-FFF2-40B4-BE49-F238E27FC236}">
                <a16:creationId xmlns:a16="http://schemas.microsoft.com/office/drawing/2014/main" id="{557D501D-C70C-4091-950C-2EEF706302DF}"/>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0340"/>
          <a:stretch/>
        </p:blipFill>
        <p:spPr>
          <a:xfrm>
            <a:off x="3153974" y="4193628"/>
            <a:ext cx="1343600" cy="2705587"/>
          </a:xfrm>
          <a:prstGeom prst="rect">
            <a:avLst/>
          </a:prstGeom>
        </p:spPr>
      </p:pic>
      <p:pic>
        <p:nvPicPr>
          <p:cNvPr id="9" name="Graphic 8" descr="Connected with solid fill">
            <a:extLst>
              <a:ext uri="{FF2B5EF4-FFF2-40B4-BE49-F238E27FC236}">
                <a16:creationId xmlns:a16="http://schemas.microsoft.com/office/drawing/2014/main" id="{3B29593A-1204-4224-AC35-DB0B7803DC6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49765"/>
          <a:stretch/>
        </p:blipFill>
        <p:spPr>
          <a:xfrm>
            <a:off x="4497573" y="4193627"/>
            <a:ext cx="1366669" cy="2720533"/>
          </a:xfrm>
          <a:prstGeom prst="rect">
            <a:avLst/>
          </a:prstGeom>
        </p:spPr>
      </p:pic>
      <p:pic>
        <p:nvPicPr>
          <p:cNvPr id="18" name="Graphic 17" descr="Envelope with solid fill">
            <a:extLst>
              <a:ext uri="{FF2B5EF4-FFF2-40B4-BE49-F238E27FC236}">
                <a16:creationId xmlns:a16="http://schemas.microsoft.com/office/drawing/2014/main" id="{5D858BF9-8D9F-4A85-8272-EC253CA333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7773" y="2107915"/>
            <a:ext cx="971441" cy="971441"/>
          </a:xfrm>
          <a:prstGeom prst="rect">
            <a:avLst/>
          </a:prstGeom>
        </p:spPr>
      </p:pic>
    </p:spTree>
    <p:extLst>
      <p:ext uri="{BB962C8B-B14F-4D97-AF65-F5344CB8AC3E}">
        <p14:creationId xmlns:p14="http://schemas.microsoft.com/office/powerpoint/2010/main" val="96790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0C67EC-8775-9348-8204-D0D2331F5111}"/>
              </a:ext>
            </a:extLst>
          </p:cNvPr>
          <p:cNvSpPr>
            <a:spLocks noGrp="1"/>
          </p:cNvSpPr>
          <p:nvPr>
            <p:ph type="sldNum" sz="quarter" idx="12"/>
          </p:nvPr>
        </p:nvSpPr>
        <p:spPr>
          <a:xfrm>
            <a:off x="8888120" y="0"/>
            <a:ext cx="2844800" cy="508000"/>
          </a:xfrm>
        </p:spPr>
        <p:txBody>
          <a:bodyPr vert="horz" lIns="0" tIns="0" rIns="0" bIns="0" rtlCol="0" anchor="ctr">
            <a:normAutofit/>
          </a:bodyPr>
          <a:lstStyle/>
          <a:p>
            <a:pPr marR="0" lvl="0" indent="0" fontAlgn="auto">
              <a:spcBef>
                <a:spcPts val="0"/>
              </a:spcBef>
              <a:spcAft>
                <a:spcPts val="600"/>
              </a:spcAft>
              <a:buClrTx/>
              <a:buSzTx/>
              <a:buFontTx/>
              <a:buNone/>
              <a:tabLst/>
              <a:defRPr/>
            </a:pPr>
            <a:fld id="{2066355A-084C-D24E-9AD2-7E4FC41EA627}" type="slidenum">
              <a:rPr kumimoji="0" lang="en-US" b="0" i="0" u="none" strike="noStrike" cap="none" spc="0" normalizeH="0" baseline="0" noProof="0" smtClean="0">
                <a:ln>
                  <a:noFill/>
                </a:ln>
                <a:effectLst/>
                <a:uLnTx/>
                <a:uFillTx/>
              </a:rPr>
              <a:pPr marR="0" lvl="0" indent="0" fontAlgn="auto">
                <a:spcBef>
                  <a:spcPts val="0"/>
                </a:spcBef>
                <a:spcAft>
                  <a:spcPts val="600"/>
                </a:spcAft>
                <a:buClrTx/>
                <a:buSzTx/>
                <a:buFontTx/>
                <a:buNone/>
                <a:tabLst/>
                <a:defRPr/>
              </a:pPr>
              <a:t>28</a:t>
            </a:fld>
            <a:endParaRPr kumimoji="0" lang="en-US" b="0" i="0" u="none" strike="noStrike" cap="none" spc="0" normalizeH="0" baseline="0" noProof="0">
              <a:ln>
                <a:noFill/>
              </a:ln>
              <a:effectLst/>
              <a:uLnTx/>
              <a:uFillTx/>
            </a:endParaRPr>
          </a:p>
        </p:txBody>
      </p:sp>
      <p:sp>
        <p:nvSpPr>
          <p:cNvPr id="3" name="Title 2">
            <a:extLst>
              <a:ext uri="{FF2B5EF4-FFF2-40B4-BE49-F238E27FC236}">
                <a16:creationId xmlns:a16="http://schemas.microsoft.com/office/drawing/2014/main" id="{C144CB23-7265-FF41-AF31-FA8352A63BB7}"/>
              </a:ext>
            </a:extLst>
          </p:cNvPr>
          <p:cNvSpPr txBox="1">
            <a:spLocks/>
          </p:cNvSpPr>
          <p:nvPr/>
        </p:nvSpPr>
        <p:spPr>
          <a:xfrm>
            <a:off x="548326" y="1496164"/>
            <a:ext cx="8388099" cy="1263505"/>
          </a:xfrm>
          <a:prstGeom prst="rect">
            <a:avLst/>
          </a:prstGeom>
        </p:spPr>
        <p:txBody>
          <a:bodyPr vert="horz" lIns="0" tIns="0" rIns="0" bIns="0" rtlCol="0" anchor="ctr">
            <a:normAutofit/>
          </a:bodyPr>
          <a:lstStyle>
            <a:lvl1pPr algn="l" defTabSz="609585" rtl="0" eaLnBrk="1" latinLnBrk="0" hangingPunct="1">
              <a:spcBef>
                <a:spcPct val="0"/>
              </a:spcBef>
              <a:buNone/>
              <a:defRPr sz="2267" b="1" i="0" kern="0" spc="-53" baseline="0">
                <a:solidFill>
                  <a:srgbClr val="0A2A2E"/>
                </a:solidFill>
                <a:latin typeface="Aktiv Grotesk XBold" panose="020B0504020202020204" pitchFamily="34" charset="0"/>
                <a:ea typeface="Aktiv Grotesk XBold" panose="020B0504020202020204" pitchFamily="34" charset="0"/>
                <a:cs typeface="Aktiv Grotesk XBold" panose="020B0504020202020204" pitchFamily="34" charset="0"/>
              </a:defRPr>
            </a:lvl1pPr>
          </a:lstStyle>
          <a:p>
            <a:pPr marL="0" marR="0" lvl="0" indent="0" fontAlgn="auto">
              <a:spcAft>
                <a:spcPts val="600"/>
              </a:spcAft>
              <a:buClrTx/>
              <a:buSzTx/>
              <a:tabLst/>
              <a:defRPr/>
            </a:pPr>
            <a:r>
              <a:rPr kumimoji="0" lang="en-US" sz="3600" b="1" i="0" u="none" strike="noStrike" kern="0" cap="none" spc="-53" normalizeH="0" baseline="0" noProof="0" dirty="0">
                <a:ln>
                  <a:noFill/>
                </a:ln>
                <a:solidFill>
                  <a:schemeClr val="tx2"/>
                </a:solidFill>
                <a:effectLst/>
                <a:uLnTx/>
                <a:uFillTx/>
                <a:latin typeface="Arial Black" panose="020B0A04020102020204" pitchFamily="34" charset="0"/>
              </a:rPr>
              <a:t>Thank you!</a:t>
            </a:r>
          </a:p>
        </p:txBody>
      </p:sp>
      <p:cxnSp>
        <p:nvCxnSpPr>
          <p:cNvPr id="18" name="Straight Connector 17">
            <a:extLst>
              <a:ext uri="{FF2B5EF4-FFF2-40B4-BE49-F238E27FC236}">
                <a16:creationId xmlns:a16="http://schemas.microsoft.com/office/drawing/2014/main" id="{E6FF0F35-8D47-4D5D-8558-0FF4837D2167}"/>
              </a:ext>
            </a:extLst>
          </p:cNvPr>
          <p:cNvCxnSpPr>
            <a:cxnSpLocks/>
          </p:cNvCxnSpPr>
          <p:nvPr/>
        </p:nvCxnSpPr>
        <p:spPr>
          <a:xfrm flipH="1">
            <a:off x="548327" y="2985861"/>
            <a:ext cx="3935538"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938088C-185B-4441-AC0F-EAD33EDA7E11}"/>
              </a:ext>
            </a:extLst>
          </p:cNvPr>
          <p:cNvCxnSpPr/>
          <p:nvPr/>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2D660A59-3D1A-4FD7-8568-21EEE78567FD}"/>
              </a:ext>
            </a:extLst>
          </p:cNvPr>
          <p:cNvPicPr>
            <a:picLocks noChangeAspect="1"/>
          </p:cNvPicPr>
          <p:nvPr/>
        </p:nvPicPr>
        <p:blipFill rotWithShape="1">
          <a:blip r:embed="rId2">
            <a:alphaModFix amt="48000"/>
          </a:blip>
          <a:srcRect l="12685" r="13843"/>
          <a:stretch/>
        </p:blipFill>
        <p:spPr>
          <a:xfrm>
            <a:off x="4483865" y="526921"/>
            <a:ext cx="7708135" cy="6332905"/>
          </a:xfrm>
          <a:prstGeom prst="rect">
            <a:avLst/>
          </a:prstGeom>
        </p:spPr>
      </p:pic>
      <p:sp>
        <p:nvSpPr>
          <p:cNvPr id="6" name="Isosceles Triangle 5">
            <a:extLst>
              <a:ext uri="{FF2B5EF4-FFF2-40B4-BE49-F238E27FC236}">
                <a16:creationId xmlns:a16="http://schemas.microsoft.com/office/drawing/2014/main" id="{829A9FB9-C6E6-4735-8329-43C821C5BD11}"/>
              </a:ext>
            </a:extLst>
          </p:cNvPr>
          <p:cNvSpPr/>
          <p:nvPr/>
        </p:nvSpPr>
        <p:spPr>
          <a:xfrm>
            <a:off x="559977" y="1335709"/>
            <a:ext cx="341523" cy="306337"/>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Slide Number Placeholder 5">
            <a:extLst>
              <a:ext uri="{FF2B5EF4-FFF2-40B4-BE49-F238E27FC236}">
                <a16:creationId xmlns:a16="http://schemas.microsoft.com/office/drawing/2014/main" id="{7D2B2BA7-7097-4494-BB22-F96042E0DDC7}"/>
              </a:ext>
            </a:extLst>
          </p:cNvPr>
          <p:cNvSpPr txBox="1">
            <a:spLocks/>
          </p:cNvSpPr>
          <p:nvPr/>
        </p:nvSpPr>
        <p:spPr>
          <a:xfrm>
            <a:off x="725628" y="0"/>
            <a:ext cx="432262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 </a:t>
            </a:r>
          </a:p>
        </p:txBody>
      </p:sp>
    </p:spTree>
    <p:extLst>
      <p:ext uri="{BB962C8B-B14F-4D97-AF65-F5344CB8AC3E}">
        <p14:creationId xmlns:p14="http://schemas.microsoft.com/office/powerpoint/2010/main" val="3081693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59DBD-5DAB-40D2-8A69-08BFE5C6AE21}"/>
              </a:ext>
            </a:extLst>
          </p:cNvPr>
          <p:cNvSpPr>
            <a:spLocks noGrp="1"/>
          </p:cNvSpPr>
          <p:nvPr>
            <p:ph type="title"/>
          </p:nvPr>
        </p:nvSpPr>
        <p:spPr/>
        <p:txBody>
          <a:bodyPr/>
          <a:lstStyle/>
          <a:p>
            <a:r>
              <a:rPr lang="en-US" dirty="0">
                <a:latin typeface="Arial Black" panose="020B0A04020102020204" pitchFamily="34" charset="0"/>
              </a:rPr>
              <a:t>Contents</a:t>
            </a:r>
            <a:endParaRPr lang="es-ES"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B0375D49-4A63-4529-BC38-B881E2B7E980}"/>
              </a:ext>
            </a:extLst>
          </p:cNvPr>
          <p:cNvSpPr>
            <a:spLocks noGrp="1"/>
          </p:cNvSpPr>
          <p:nvPr>
            <p:ph type="sldNum" sz="quarter" idx="12"/>
          </p:nvPr>
        </p:nvSpPr>
        <p:spPr/>
        <p:txBody>
          <a:bodyPr/>
          <a:lstStyle/>
          <a:p>
            <a:fld id="{2066355A-084C-D24E-9AD2-7E4FC41EA627}" type="slidenum">
              <a:rPr lang="en-US" smtClean="0"/>
              <a:t>3</a:t>
            </a:fld>
            <a:endParaRPr lang="en-US"/>
          </a:p>
        </p:txBody>
      </p:sp>
      <p:sp>
        <p:nvSpPr>
          <p:cNvPr id="4" name="TextBox 3">
            <a:extLst>
              <a:ext uri="{FF2B5EF4-FFF2-40B4-BE49-F238E27FC236}">
                <a16:creationId xmlns:a16="http://schemas.microsoft.com/office/drawing/2014/main" id="{0DA98D82-6F26-A34B-8B35-20024CC1E073}"/>
              </a:ext>
            </a:extLst>
          </p:cNvPr>
          <p:cNvSpPr txBox="1"/>
          <p:nvPr/>
        </p:nvSpPr>
        <p:spPr>
          <a:xfrm>
            <a:off x="2389239" y="4247535"/>
            <a:ext cx="0" cy="0"/>
          </a:xfrm>
          <a:prstGeom prst="rect">
            <a:avLst/>
          </a:prstGeom>
        </p:spPr>
        <p:txBody>
          <a:bodyPr vert="horz" wrap="none" lIns="0" tIns="0" rIns="0" bIns="0" rtlCol="0">
            <a:noAutofit/>
          </a:bodyPr>
          <a:lstStyle/>
          <a:p>
            <a:pPr>
              <a:lnSpc>
                <a:spcPct val="120000"/>
              </a:lnSpc>
              <a:spcBef>
                <a:spcPts val="0"/>
              </a:spcBef>
              <a:spcAft>
                <a:spcPts val="400"/>
              </a:spcAft>
            </a:pPr>
            <a:endParaRPr lang="en-US" sz="1150" dirty="0" err="1">
              <a:latin typeface="Aktiv Grotesk"/>
              <a:cs typeface="Aktiv Grotesk"/>
            </a:endParaRPr>
          </a:p>
        </p:txBody>
      </p:sp>
      <p:sp>
        <p:nvSpPr>
          <p:cNvPr id="5" name="TextBox 4">
            <a:extLst>
              <a:ext uri="{FF2B5EF4-FFF2-40B4-BE49-F238E27FC236}">
                <a16:creationId xmlns:a16="http://schemas.microsoft.com/office/drawing/2014/main" id="{5A391178-8E9B-3F48-9235-F874F793DFA0}"/>
              </a:ext>
            </a:extLst>
          </p:cNvPr>
          <p:cNvSpPr txBox="1"/>
          <p:nvPr/>
        </p:nvSpPr>
        <p:spPr>
          <a:xfrm>
            <a:off x="2064774" y="4218039"/>
            <a:ext cx="0" cy="0"/>
          </a:xfrm>
          <a:prstGeom prst="rect">
            <a:avLst/>
          </a:prstGeom>
        </p:spPr>
        <p:txBody>
          <a:bodyPr vert="horz" wrap="none" lIns="0" tIns="0" rIns="0" bIns="0" rtlCol="0">
            <a:noAutofit/>
          </a:bodyPr>
          <a:lstStyle/>
          <a:p>
            <a:pPr>
              <a:lnSpc>
                <a:spcPct val="120000"/>
              </a:lnSpc>
              <a:spcBef>
                <a:spcPts val="0"/>
              </a:spcBef>
              <a:spcAft>
                <a:spcPts val="400"/>
              </a:spcAft>
            </a:pPr>
            <a:endParaRPr lang="en-US" sz="1150" dirty="0" err="1">
              <a:latin typeface="Aktiv Grotesk"/>
              <a:cs typeface="Aktiv Grotesk"/>
            </a:endParaRPr>
          </a:p>
        </p:txBody>
      </p:sp>
    </p:spTree>
    <p:extLst>
      <p:ext uri="{BB962C8B-B14F-4D97-AF65-F5344CB8AC3E}">
        <p14:creationId xmlns:p14="http://schemas.microsoft.com/office/powerpoint/2010/main" val="2913768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4F4A1F-0C9D-43A4-ADB7-73FC25D56D0B}"/>
              </a:ext>
            </a:extLst>
          </p:cNvPr>
          <p:cNvSpPr/>
          <p:nvPr/>
        </p:nvSpPr>
        <p:spPr>
          <a:xfrm>
            <a:off x="541762" y="2095502"/>
            <a:ext cx="3476261" cy="3533773"/>
          </a:xfrm>
          <a:prstGeom prst="rect">
            <a:avLst/>
          </a:prstGeom>
          <a:solidFill>
            <a:srgbClr val="E9F9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1312AF03-F5F8-4246-BDC9-3ECE7C5CEC64}"/>
              </a:ext>
            </a:extLst>
          </p:cNvPr>
          <p:cNvSpPr>
            <a:spLocks noGrp="1"/>
          </p:cNvSpPr>
          <p:nvPr>
            <p:ph type="title"/>
          </p:nvPr>
        </p:nvSpPr>
        <p:spPr>
          <a:xfrm>
            <a:off x="500021" y="508002"/>
            <a:ext cx="10557839" cy="1285677"/>
          </a:xfrm>
        </p:spPr>
        <p:txBody>
          <a:bodyPr/>
          <a:lstStyle/>
          <a:p>
            <a:r>
              <a:rPr lang="en-US" dirty="0">
                <a:solidFill>
                  <a:schemeClr val="bg2">
                    <a:lumMod val="10000"/>
                  </a:schemeClr>
                </a:solidFill>
                <a:latin typeface="Arial Black" panose="020B0A04020102020204" pitchFamily="34" charset="0"/>
              </a:rPr>
              <a:t>What is a refugee resettlement agency? </a:t>
            </a:r>
            <a:endParaRPr lang="es-ES" dirty="0">
              <a:solidFill>
                <a:schemeClr val="bg2">
                  <a:lumMod val="10000"/>
                </a:schemeClr>
              </a:solidFill>
              <a:latin typeface="Arial Black" panose="020B0A04020102020204" pitchFamily="34" charset="0"/>
            </a:endParaRPr>
          </a:p>
        </p:txBody>
      </p:sp>
      <p:sp>
        <p:nvSpPr>
          <p:cNvPr id="3" name="Content Placeholder 2">
            <a:extLst>
              <a:ext uri="{FF2B5EF4-FFF2-40B4-BE49-F238E27FC236}">
                <a16:creationId xmlns:a16="http://schemas.microsoft.com/office/drawing/2014/main" id="{5F9E9C90-E50D-4550-B126-2944E82AD0DD}"/>
              </a:ext>
            </a:extLst>
          </p:cNvPr>
          <p:cNvSpPr>
            <a:spLocks noGrp="1"/>
          </p:cNvSpPr>
          <p:nvPr>
            <p:ph idx="1"/>
          </p:nvPr>
        </p:nvSpPr>
        <p:spPr>
          <a:xfrm>
            <a:off x="4457700" y="2729363"/>
            <a:ext cx="6191250" cy="2715958"/>
          </a:xfrm>
        </p:spPr>
        <p:txBody>
          <a:bodyPr/>
          <a:lstStyle/>
          <a:p>
            <a:pPr marL="342900" indent="-342900">
              <a:spcBef>
                <a:spcPts val="1200"/>
              </a:spcBef>
              <a:spcAft>
                <a:spcPts val="600"/>
              </a:spcAft>
              <a:buClr>
                <a:schemeClr val="accent1"/>
              </a:buClr>
              <a:buFont typeface="Arial" panose="020B0604020202020204" pitchFamily="34" charset="0"/>
              <a:buChar char="•"/>
            </a:pPr>
            <a:r>
              <a:rPr lang="en-US" dirty="0">
                <a:latin typeface="Arial" panose="020B0604020202020204" pitchFamily="34" charset="0"/>
                <a:cs typeface="Arial" panose="020B0604020202020204" pitchFamily="34" charset="0"/>
              </a:rPr>
              <a:t>Refugee resettlement agencies are national non-profit organizations with local affiliates around the country that provide direct services to refugees  </a:t>
            </a:r>
          </a:p>
          <a:p>
            <a:pPr marL="342900" indent="-342900">
              <a:spcBef>
                <a:spcPts val="1200"/>
              </a:spcBef>
              <a:spcAft>
                <a:spcPts val="600"/>
              </a:spcAft>
              <a:buClr>
                <a:schemeClr val="accent1"/>
              </a:buClr>
              <a:buFont typeface="Arial" panose="020B0604020202020204" pitchFamily="34" charset="0"/>
              <a:buChar char="•"/>
            </a:pPr>
            <a:r>
              <a:rPr lang="en-US" dirty="0">
                <a:latin typeface="Arial" panose="020B0604020202020204" pitchFamily="34" charset="0"/>
                <a:cs typeface="Arial" panose="020B0604020202020204" pitchFamily="34" charset="0"/>
              </a:rPr>
              <a:t>Refugee resettlement agencies provide holistic integration support to refugees, including helping them find housing, enrolling children in school, and identifying employment opportunities </a:t>
            </a:r>
          </a:p>
        </p:txBody>
      </p:sp>
      <p:sp>
        <p:nvSpPr>
          <p:cNvPr id="4" name="Slide Number Placeholder 3">
            <a:extLst>
              <a:ext uri="{FF2B5EF4-FFF2-40B4-BE49-F238E27FC236}">
                <a16:creationId xmlns:a16="http://schemas.microsoft.com/office/drawing/2014/main" id="{2FAC2B7F-54C8-4B5F-B4D6-B5431523F8FA}"/>
              </a:ext>
            </a:extLst>
          </p:cNvPr>
          <p:cNvSpPr>
            <a:spLocks noGrp="1"/>
          </p:cNvSpPr>
          <p:nvPr>
            <p:ph type="sldNum" sz="quarter" idx="12"/>
          </p:nvPr>
        </p:nvSpPr>
        <p:spPr/>
        <p:txBody>
          <a:bodyPr/>
          <a:lstStyle/>
          <a:p>
            <a:fld id="{2066355A-084C-D24E-9AD2-7E4FC41EA627}" type="slidenum">
              <a:rPr lang="en-US" smtClean="0"/>
              <a:t>4</a:t>
            </a:fld>
            <a:endParaRPr lang="en-US"/>
          </a:p>
        </p:txBody>
      </p:sp>
      <p:sp>
        <p:nvSpPr>
          <p:cNvPr id="7" name="Slide Number Placeholder 5">
            <a:extLst>
              <a:ext uri="{FF2B5EF4-FFF2-40B4-BE49-F238E27FC236}">
                <a16:creationId xmlns:a16="http://schemas.microsoft.com/office/drawing/2014/main" id="{F46BAB2C-F244-488C-9569-7D69F5974CD6}"/>
              </a:ext>
            </a:extLst>
          </p:cNvPr>
          <p:cNvSpPr txBox="1">
            <a:spLocks/>
          </p:cNvSpPr>
          <p:nvPr/>
        </p:nvSpPr>
        <p:spPr>
          <a:xfrm>
            <a:off x="725628" y="0"/>
            <a:ext cx="430357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THE NINE NATIONAL REFUGEE RESETTLEMENT AGENCIES</a:t>
            </a:r>
          </a:p>
        </p:txBody>
      </p:sp>
      <p:sp>
        <p:nvSpPr>
          <p:cNvPr id="8" name="TextBox 7">
            <a:extLst>
              <a:ext uri="{FF2B5EF4-FFF2-40B4-BE49-F238E27FC236}">
                <a16:creationId xmlns:a16="http://schemas.microsoft.com/office/drawing/2014/main" id="{B1CFACD0-6661-4083-902B-FBE206E90408}"/>
              </a:ext>
            </a:extLst>
          </p:cNvPr>
          <p:cNvSpPr txBox="1"/>
          <p:nvPr/>
        </p:nvSpPr>
        <p:spPr>
          <a:xfrm>
            <a:off x="725627" y="2709938"/>
            <a:ext cx="3189147" cy="2965555"/>
          </a:xfrm>
          <a:prstGeom prst="rect">
            <a:avLst/>
          </a:prstGeom>
          <a:noFill/>
        </p:spPr>
        <p:txBody>
          <a:bodyPr wrap="square">
            <a:spAutoFit/>
          </a:bodyPr>
          <a:lstStyle/>
          <a:p>
            <a:r>
              <a:rPr lang="en-US" sz="1867" b="1" dirty="0">
                <a:solidFill>
                  <a:srgbClr val="000000"/>
                </a:solidFill>
                <a:latin typeface="Arial" panose="020B0604020202020204" pitchFamily="34" charset="0"/>
                <a:ea typeface="Aktiv Grotesk Light" panose="020B0404020202020204" pitchFamily="34" charset="0"/>
                <a:cs typeface="Arial" panose="020B0604020202020204" pitchFamily="34" charset="0"/>
              </a:rPr>
              <a:t>The </a:t>
            </a:r>
            <a:r>
              <a:rPr lang="en-US" sz="1867" b="1" dirty="0">
                <a:solidFill>
                  <a:srgbClr val="000000"/>
                </a:solidFill>
                <a:latin typeface="Arial" panose="020B0604020202020204" pitchFamily="34" charset="0"/>
                <a:ea typeface="Aktiv Grotesk Light" panose="020B0404020202020204" pitchFamily="34" charset="0"/>
                <a:cs typeface="Arial" panose="020B0604020202020204" pitchFamily="34" charset="0"/>
                <a:hlinkClick r:id="rId2"/>
              </a:rPr>
              <a:t>Office of Refugee Resettlement</a:t>
            </a:r>
            <a:r>
              <a:rPr lang="en-US" sz="1867" b="1" dirty="0">
                <a:solidFill>
                  <a:srgbClr val="000000"/>
                </a:solidFill>
                <a:latin typeface="Arial" panose="020B0604020202020204" pitchFamily="34" charset="0"/>
                <a:ea typeface="Aktiv Grotesk Light" panose="020B0404020202020204" pitchFamily="34" charset="0"/>
                <a:cs typeface="Arial" panose="020B0604020202020204" pitchFamily="34" charset="0"/>
              </a:rPr>
              <a:t> within the U.S. Department of Health and Human Services contracts nine national refugee resettlement agencies to help integrate refugees into American society</a:t>
            </a:r>
          </a:p>
          <a:p>
            <a:endParaRPr lang="en-US" sz="1867" b="1" dirty="0">
              <a:solidFill>
                <a:srgbClr val="000000"/>
              </a:solidFill>
              <a:latin typeface="Arial" panose="020B0604020202020204" pitchFamily="34" charset="0"/>
              <a:ea typeface="Aktiv Grotesk Light" panose="020B0404020202020204" pitchFamily="34" charset="0"/>
              <a:cs typeface="Arial" panose="020B0604020202020204" pitchFamily="34" charset="0"/>
            </a:endParaRPr>
          </a:p>
        </p:txBody>
      </p:sp>
      <p:cxnSp>
        <p:nvCxnSpPr>
          <p:cNvPr id="6" name="Straight Connector 5">
            <a:extLst>
              <a:ext uri="{FF2B5EF4-FFF2-40B4-BE49-F238E27FC236}">
                <a16:creationId xmlns:a16="http://schemas.microsoft.com/office/drawing/2014/main" id="{D342A846-4837-438E-965E-813A014C1FC5}"/>
              </a:ext>
            </a:extLst>
          </p:cNvPr>
          <p:cNvCxnSpPr>
            <a:cxnSpLocks/>
          </p:cNvCxnSpPr>
          <p:nvPr/>
        </p:nvCxnSpPr>
        <p:spPr>
          <a:xfrm>
            <a:off x="819150" y="2514975"/>
            <a:ext cx="10144125" cy="0"/>
          </a:xfrm>
          <a:prstGeom prst="line">
            <a:avLst/>
          </a:prstGeom>
          <a:ln w="19050">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00218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E6AB0C-ABD3-4B7E-B88B-3708A696ED11}"/>
              </a:ext>
            </a:extLst>
          </p:cNvPr>
          <p:cNvSpPr/>
          <p:nvPr/>
        </p:nvSpPr>
        <p:spPr>
          <a:xfrm>
            <a:off x="7886700" y="2085975"/>
            <a:ext cx="3635041" cy="4264023"/>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E16DCC2F-DBAF-4617-BD4B-D17EC1634605}"/>
              </a:ext>
            </a:extLst>
          </p:cNvPr>
          <p:cNvSpPr>
            <a:spLocks noGrp="1"/>
          </p:cNvSpPr>
          <p:nvPr>
            <p:ph type="title"/>
          </p:nvPr>
        </p:nvSpPr>
        <p:spPr/>
        <p:txBody>
          <a:bodyPr/>
          <a:lstStyle/>
          <a:p>
            <a:r>
              <a:rPr lang="en-US" dirty="0">
                <a:solidFill>
                  <a:schemeClr val="bg2">
                    <a:lumMod val="10000"/>
                  </a:schemeClr>
                </a:solidFill>
                <a:latin typeface="Arial Black" panose="020B0A04020102020204" pitchFamily="34" charset="0"/>
              </a:rPr>
              <a:t>Nine National Refugee Resettlement Agencies </a:t>
            </a:r>
            <a:endParaRPr lang="es-ES" dirty="0">
              <a:solidFill>
                <a:schemeClr val="bg2">
                  <a:lumMod val="10000"/>
                </a:schemeClr>
              </a:solidFill>
              <a:latin typeface="Arial Black" panose="020B0A04020102020204" pitchFamily="34" charset="0"/>
            </a:endParaRPr>
          </a:p>
        </p:txBody>
      </p:sp>
      <p:sp>
        <p:nvSpPr>
          <p:cNvPr id="4" name="Slide Number Placeholder 3">
            <a:extLst>
              <a:ext uri="{FF2B5EF4-FFF2-40B4-BE49-F238E27FC236}">
                <a16:creationId xmlns:a16="http://schemas.microsoft.com/office/drawing/2014/main" id="{D7F63503-3D93-473D-BD34-20D1381AA4C3}"/>
              </a:ext>
            </a:extLst>
          </p:cNvPr>
          <p:cNvSpPr>
            <a:spLocks noGrp="1"/>
          </p:cNvSpPr>
          <p:nvPr>
            <p:ph type="sldNum" sz="quarter" idx="12"/>
          </p:nvPr>
        </p:nvSpPr>
        <p:spPr/>
        <p:txBody>
          <a:bodyPr/>
          <a:lstStyle/>
          <a:p>
            <a:fld id="{2066355A-084C-D24E-9AD2-7E4FC41EA627}" type="slidenum">
              <a:rPr lang="en-US" smtClean="0"/>
              <a:t>5</a:t>
            </a:fld>
            <a:endParaRPr lang="en-US"/>
          </a:p>
        </p:txBody>
      </p:sp>
      <p:sp>
        <p:nvSpPr>
          <p:cNvPr id="8" name="object 10">
            <a:extLst>
              <a:ext uri="{FF2B5EF4-FFF2-40B4-BE49-F238E27FC236}">
                <a16:creationId xmlns:a16="http://schemas.microsoft.com/office/drawing/2014/main" id="{B6EFE136-DAEE-4E10-8EFC-7C9F27E921AB}"/>
              </a:ext>
            </a:extLst>
          </p:cNvPr>
          <p:cNvSpPr/>
          <p:nvPr/>
        </p:nvSpPr>
        <p:spPr>
          <a:xfrm>
            <a:off x="500021" y="2016875"/>
            <a:ext cx="11021720" cy="4190378"/>
          </a:xfrm>
          <a:custGeom>
            <a:avLst/>
            <a:gdLst/>
            <a:ahLst/>
            <a:cxnLst/>
            <a:rect l="l" t="t" r="r" b="b"/>
            <a:pathLst>
              <a:path w="8900795" h="2927984">
                <a:moveTo>
                  <a:pt x="0" y="2927680"/>
                </a:moveTo>
                <a:lnTo>
                  <a:pt x="8900252" y="2927680"/>
                </a:lnTo>
                <a:lnTo>
                  <a:pt x="8900252" y="0"/>
                </a:lnTo>
                <a:lnTo>
                  <a:pt x="0" y="0"/>
                </a:lnTo>
                <a:lnTo>
                  <a:pt x="0" y="2927680"/>
                </a:lnTo>
                <a:close/>
              </a:path>
            </a:pathLst>
          </a:custGeom>
          <a:noFill/>
        </p:spPr>
        <p:txBody>
          <a:bodyPr wrap="square" lIns="121920" tIns="243840" rIns="121920" bIns="121920" rtlCol="0">
            <a:spAutoFit/>
          </a:bodyPr>
          <a:lstStyle/>
          <a:p>
            <a:pPr marL="457200" indent="-457200">
              <a:spcAft>
                <a:spcPts val="1200"/>
              </a:spcAft>
              <a:buClr>
                <a:schemeClr val="accent1"/>
              </a:buClr>
              <a:buFont typeface="+mj-lt"/>
              <a:buAutoNum type="arabicPeriod"/>
            </a:pP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2"/>
              </a:rPr>
              <a:t>Church</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2"/>
              </a:rPr>
              <a:t>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2"/>
              </a:rPr>
              <a:t>World</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2"/>
              </a:rPr>
              <a:t>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2"/>
              </a:rPr>
              <a:t>Service</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2"/>
              </a:rPr>
              <a:t> (CWS)</a:t>
            </a:r>
            <a:endParaRPr lang="es-ES" sz="1870" dirty="0">
              <a:solidFill>
                <a:srgbClr val="000000"/>
              </a:solidFill>
              <a:latin typeface="Arial" panose="020B0604020202020204" pitchFamily="34" charset="0"/>
              <a:ea typeface="Aktiv Grotesk Light" panose="020B0404020202020204" pitchFamily="34" charset="0"/>
              <a:cs typeface="Arial" panose="020B0604020202020204" pitchFamily="34" charset="0"/>
            </a:endParaRPr>
          </a:p>
          <a:p>
            <a:pPr marL="457200" indent="-457200">
              <a:spcAft>
                <a:spcPts val="1200"/>
              </a:spcAft>
              <a:buClr>
                <a:schemeClr val="accent1"/>
              </a:buClr>
              <a:buFont typeface="+mj-lt"/>
              <a:buAutoNum type="arabicPeriod"/>
            </a:pP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3"/>
              </a:rPr>
              <a:t>Ethiopian</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3"/>
              </a:rPr>
              <a:t>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3"/>
              </a:rPr>
              <a:t>Community</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3"/>
              </a:rPr>
              <a:t>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3"/>
              </a:rPr>
              <a:t>Development</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3"/>
              </a:rPr>
              <a:t> Council (ECDC)</a:t>
            </a:r>
            <a:endParaRPr lang="es-ES" sz="1870" dirty="0">
              <a:solidFill>
                <a:srgbClr val="000000"/>
              </a:solidFill>
              <a:latin typeface="Arial" panose="020B0604020202020204" pitchFamily="34" charset="0"/>
              <a:ea typeface="Aktiv Grotesk Light" panose="020B0404020202020204" pitchFamily="34" charset="0"/>
              <a:cs typeface="Arial" panose="020B0604020202020204" pitchFamily="34" charset="0"/>
            </a:endParaRPr>
          </a:p>
          <a:p>
            <a:pPr marL="457200" indent="-457200">
              <a:spcAft>
                <a:spcPts val="1200"/>
              </a:spcAft>
              <a:buClr>
                <a:schemeClr val="accent1"/>
              </a:buClr>
              <a:buFont typeface="+mj-lt"/>
              <a:buAutoNum type="arabicPeriod"/>
            </a:pP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4"/>
              </a:rPr>
              <a:t>Episcopal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4"/>
              </a:rPr>
              <a:t>Migration</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4"/>
              </a:rPr>
              <a:t>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4"/>
              </a:rPr>
              <a:t>Ministries</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4"/>
              </a:rPr>
              <a:t> (EMM)</a:t>
            </a:r>
            <a:r>
              <a:rPr lang="es-ES" sz="1870" i="0" u="none" strike="noStrike" dirty="0">
                <a:solidFill>
                  <a:srgbClr val="000000"/>
                </a:solidFill>
                <a:effectLst/>
                <a:latin typeface="Arial" panose="020B0604020202020204" pitchFamily="34" charset="0"/>
                <a:ea typeface="Aktiv Grotesk Light" panose="020B0404020202020204" pitchFamily="34" charset="0"/>
                <a:cs typeface="Arial" panose="020B0604020202020204" pitchFamily="34" charset="0"/>
              </a:rPr>
              <a:t> </a:t>
            </a:r>
          </a:p>
          <a:p>
            <a:pPr marL="457200" indent="-457200">
              <a:spcAft>
                <a:spcPts val="1200"/>
              </a:spcAft>
              <a:buClr>
                <a:schemeClr val="accent1"/>
              </a:buClr>
              <a:buFont typeface="+mj-lt"/>
              <a:buAutoNum type="arabicPeriod"/>
            </a:pP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5"/>
              </a:rPr>
              <a:t>Hebrew</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5"/>
              </a:rPr>
              <a:t>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5"/>
              </a:rPr>
              <a:t>Immigrant</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5"/>
              </a:rPr>
              <a:t> Aid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5"/>
              </a:rPr>
              <a:t>Society</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5"/>
              </a:rPr>
              <a:t> (HIAS)</a:t>
            </a:r>
            <a:endParaRPr lang="es-ES" sz="1870" dirty="0">
              <a:solidFill>
                <a:srgbClr val="000000"/>
              </a:solidFill>
              <a:latin typeface="Arial" panose="020B0604020202020204" pitchFamily="34" charset="0"/>
              <a:ea typeface="Aktiv Grotesk Light" panose="020B0404020202020204" pitchFamily="34" charset="0"/>
              <a:cs typeface="Arial" panose="020B0604020202020204" pitchFamily="34" charset="0"/>
            </a:endParaRPr>
          </a:p>
          <a:p>
            <a:pPr marL="457200" indent="-457200">
              <a:spcAft>
                <a:spcPts val="1200"/>
              </a:spcAft>
              <a:buClr>
                <a:schemeClr val="accent1"/>
              </a:buClr>
              <a:buFont typeface="+mj-lt"/>
              <a:buAutoNum type="arabicPeriod"/>
            </a:pP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6"/>
              </a:rPr>
              <a:t>International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6"/>
              </a:rPr>
              <a:t>Rescue</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6"/>
              </a:rPr>
              <a:t>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6"/>
              </a:rPr>
              <a:t>Committee</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6"/>
              </a:rPr>
              <a:t> (IRC) </a:t>
            </a:r>
            <a:endParaRPr lang="es-ES" sz="1870" dirty="0">
              <a:solidFill>
                <a:srgbClr val="000000"/>
              </a:solidFill>
              <a:latin typeface="Arial" panose="020B0604020202020204" pitchFamily="34" charset="0"/>
              <a:ea typeface="Aktiv Grotesk Light" panose="020B0404020202020204" pitchFamily="34" charset="0"/>
              <a:cs typeface="Arial" panose="020B0604020202020204" pitchFamily="34" charset="0"/>
            </a:endParaRPr>
          </a:p>
          <a:p>
            <a:pPr marL="457200" indent="-457200">
              <a:spcAft>
                <a:spcPts val="1200"/>
              </a:spcAft>
              <a:buClr>
                <a:schemeClr val="accent1"/>
              </a:buClr>
              <a:buFont typeface="+mj-lt"/>
              <a:buAutoNum type="arabicPeriod"/>
            </a:pP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7"/>
              </a:rPr>
              <a:t>US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7"/>
              </a:rPr>
              <a:t>Committee</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7"/>
              </a:rPr>
              <a:t> for Refugees and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7"/>
              </a:rPr>
              <a:t>Immigrants</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7"/>
              </a:rPr>
              <a:t> (USCRI)</a:t>
            </a:r>
            <a:endPar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endParaRPr>
          </a:p>
          <a:p>
            <a:pPr marL="457200" indent="-457200">
              <a:spcAft>
                <a:spcPts val="1200"/>
              </a:spcAft>
              <a:buClr>
                <a:schemeClr val="accent1"/>
              </a:buClr>
              <a:buFont typeface="+mj-lt"/>
              <a:buAutoNum type="arabicPeriod"/>
            </a:pP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8"/>
              </a:rPr>
              <a:t>Lutheran</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8"/>
              </a:rPr>
              <a:t>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8"/>
              </a:rPr>
              <a:t>Immigration</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8"/>
              </a:rPr>
              <a:t> and Refugee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8"/>
              </a:rPr>
              <a:t>Services</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8"/>
              </a:rPr>
              <a:t> (LIRS)</a:t>
            </a:r>
            <a:endParaRPr lang="es-ES" sz="1870" dirty="0">
              <a:solidFill>
                <a:srgbClr val="000000"/>
              </a:solidFill>
              <a:latin typeface="Arial" panose="020B0604020202020204" pitchFamily="34" charset="0"/>
              <a:ea typeface="Aktiv Grotesk Light" panose="020B0404020202020204" pitchFamily="34" charset="0"/>
              <a:cs typeface="Arial" panose="020B0604020202020204" pitchFamily="34" charset="0"/>
            </a:endParaRPr>
          </a:p>
          <a:p>
            <a:pPr marL="457200" indent="-457200">
              <a:spcAft>
                <a:spcPts val="1200"/>
              </a:spcAft>
              <a:buClr>
                <a:schemeClr val="accent1"/>
              </a:buClr>
              <a:buFont typeface="+mj-lt"/>
              <a:buAutoNum type="arabicPeriod"/>
            </a:pP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9"/>
              </a:rPr>
              <a:t>United States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9"/>
              </a:rPr>
              <a:t>Conference</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9"/>
              </a:rPr>
              <a:t> of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9"/>
              </a:rPr>
              <a:t>Catholic</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9"/>
              </a:rPr>
              <a:t>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9"/>
              </a:rPr>
              <a:t>Bishops</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9"/>
              </a:rPr>
              <a:t> (USCCB)</a:t>
            </a:r>
            <a:endParaRPr lang="es-ES" sz="1870" dirty="0">
              <a:solidFill>
                <a:srgbClr val="000000"/>
              </a:solidFill>
              <a:latin typeface="Arial" panose="020B0604020202020204" pitchFamily="34" charset="0"/>
              <a:ea typeface="Aktiv Grotesk Light" panose="020B0404020202020204" pitchFamily="34" charset="0"/>
              <a:cs typeface="Arial" panose="020B0604020202020204" pitchFamily="34" charset="0"/>
            </a:endParaRPr>
          </a:p>
          <a:p>
            <a:pPr marL="457200" indent="-457200">
              <a:spcAft>
                <a:spcPts val="1200"/>
              </a:spcAft>
              <a:buClr>
                <a:schemeClr val="accent1"/>
              </a:buClr>
              <a:buFont typeface="+mj-lt"/>
              <a:buAutoNum type="arabicPeriod"/>
            </a:pP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10"/>
              </a:rPr>
              <a:t>World</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10"/>
              </a:rPr>
              <a:t>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10"/>
              </a:rPr>
              <a:t>Relief</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10"/>
              </a:rPr>
              <a:t> </a:t>
            </a:r>
            <a:r>
              <a:rPr lang="es-ES" sz="1870" i="0" u="sng" strike="noStrike" dirty="0" err="1">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10"/>
              </a:rPr>
              <a:t>Corporation</a:t>
            </a:r>
            <a:r>
              <a:rPr lang="es-ES" sz="1870" i="0"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10"/>
              </a:rPr>
              <a:t> (WR)</a:t>
            </a:r>
            <a:r>
              <a:rPr lang="es-ES" sz="1870" i="0" u="none" strike="noStrike" dirty="0">
                <a:solidFill>
                  <a:srgbClr val="000000"/>
                </a:solidFill>
                <a:effectLst/>
                <a:latin typeface="Arial" panose="020B0604020202020204" pitchFamily="34" charset="0"/>
                <a:ea typeface="Aktiv Grotesk Light" panose="020B0404020202020204" pitchFamily="34" charset="0"/>
                <a:cs typeface="Arial" panose="020B0604020202020204" pitchFamily="34" charset="0"/>
              </a:rPr>
              <a:t>  </a:t>
            </a:r>
            <a:endParaRPr lang="en-US" sz="1870" dirty="0">
              <a:solidFill>
                <a:schemeClr val="tx2"/>
              </a:solidFill>
              <a:latin typeface="Arial" panose="020B0604020202020204" pitchFamily="34" charset="0"/>
              <a:ea typeface="Aktiv Grotesk Light" panose="020B04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E47EF69-22CF-4497-B6A1-C913BEBE07D1}"/>
              </a:ext>
            </a:extLst>
          </p:cNvPr>
          <p:cNvSpPr txBox="1"/>
          <p:nvPr/>
        </p:nvSpPr>
        <p:spPr>
          <a:xfrm>
            <a:off x="8112051" y="2152419"/>
            <a:ext cx="3499727" cy="1818959"/>
          </a:xfrm>
          <a:prstGeom prst="rect">
            <a:avLst/>
          </a:prstGeom>
          <a:noFill/>
        </p:spPr>
        <p:txBody>
          <a:bodyPr wrap="square">
            <a:spAutoFit/>
          </a:bodyPr>
          <a:lstStyle/>
          <a:p>
            <a:r>
              <a:rPr lang="en-US" sz="1870" b="0" i="1" u="none" strike="noStrike" dirty="0">
                <a:solidFill>
                  <a:srgbClr val="000000"/>
                </a:solidFill>
                <a:effectLst/>
                <a:latin typeface="Arial" panose="020B0604020202020204" pitchFamily="34" charset="0"/>
                <a:ea typeface="Aktiv Grotesk Light" panose="020B0404020202020204" pitchFamily="34" charset="0"/>
                <a:cs typeface="Arial" panose="020B0604020202020204" pitchFamily="34" charset="0"/>
              </a:rPr>
              <a:t>A list of the refugee resettlement agencies’ local affiliates, organized by state and locality, can be found in Tent’s </a:t>
            </a:r>
            <a:r>
              <a:rPr lang="en-US" sz="1870" b="0" i="1" u="sng" strike="noStrike" dirty="0">
                <a:solidFill>
                  <a:srgbClr val="1155CC"/>
                </a:solidFill>
                <a:effectLst/>
                <a:latin typeface="Arial" panose="020B0604020202020204" pitchFamily="34" charset="0"/>
                <a:ea typeface="Aktiv Grotesk Light" panose="020B0404020202020204" pitchFamily="34" charset="0"/>
                <a:cs typeface="Arial" panose="020B0604020202020204" pitchFamily="34" charset="0"/>
                <a:hlinkClick r:id="rId11"/>
              </a:rPr>
              <a:t>U.S. Employer’s Guide to Hiring Afghan Refugees</a:t>
            </a:r>
            <a:r>
              <a:rPr lang="en-US" sz="1870" b="0" i="1" u="none" strike="noStrike" dirty="0">
                <a:solidFill>
                  <a:srgbClr val="000000"/>
                </a:solidFill>
                <a:effectLst/>
                <a:latin typeface="Arial" panose="020B0604020202020204" pitchFamily="34" charset="0"/>
                <a:ea typeface="Aktiv Grotesk Light" panose="020B0404020202020204" pitchFamily="34" charset="0"/>
                <a:cs typeface="Arial" panose="020B0604020202020204" pitchFamily="34" charset="0"/>
              </a:rPr>
              <a:t> </a:t>
            </a:r>
            <a:endParaRPr lang="es-ES" sz="1870" dirty="0">
              <a:latin typeface="Arial" panose="020B0604020202020204" pitchFamily="34" charset="0"/>
              <a:ea typeface="Aktiv Grotesk Light" panose="020B0404020202020204" pitchFamily="34" charset="0"/>
              <a:cs typeface="Arial" panose="020B0604020202020204" pitchFamily="34" charset="0"/>
            </a:endParaRPr>
          </a:p>
        </p:txBody>
      </p:sp>
      <p:sp>
        <p:nvSpPr>
          <p:cNvPr id="15" name="Isosceles Triangle 14">
            <a:extLst>
              <a:ext uri="{FF2B5EF4-FFF2-40B4-BE49-F238E27FC236}">
                <a16:creationId xmlns:a16="http://schemas.microsoft.com/office/drawing/2014/main" id="{E9BBBC98-0A3F-4622-AF8F-2ACD1B4ECB94}"/>
              </a:ext>
            </a:extLst>
          </p:cNvPr>
          <p:cNvSpPr/>
          <p:nvPr/>
        </p:nvSpPr>
        <p:spPr>
          <a:xfrm>
            <a:off x="10715625" y="5666759"/>
            <a:ext cx="806116" cy="676275"/>
          </a:xfrm>
          <a:prstGeom prst="triangle">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Isosceles Triangle 17">
            <a:extLst>
              <a:ext uri="{FF2B5EF4-FFF2-40B4-BE49-F238E27FC236}">
                <a16:creationId xmlns:a16="http://schemas.microsoft.com/office/drawing/2014/main" id="{930E5BA3-C834-4FD4-BBE1-4B22853708F6}"/>
              </a:ext>
            </a:extLst>
          </p:cNvPr>
          <p:cNvSpPr/>
          <p:nvPr/>
        </p:nvSpPr>
        <p:spPr>
          <a:xfrm>
            <a:off x="10252757" y="5951484"/>
            <a:ext cx="466725" cy="391550"/>
          </a:xfrm>
          <a:prstGeom prst="triangle">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 name="Isosceles Triangle 18">
            <a:extLst>
              <a:ext uri="{FF2B5EF4-FFF2-40B4-BE49-F238E27FC236}">
                <a16:creationId xmlns:a16="http://schemas.microsoft.com/office/drawing/2014/main" id="{CD875FFC-55A5-4374-8A5B-119D65565211}"/>
              </a:ext>
            </a:extLst>
          </p:cNvPr>
          <p:cNvSpPr/>
          <p:nvPr/>
        </p:nvSpPr>
        <p:spPr>
          <a:xfrm>
            <a:off x="11118683" y="5332564"/>
            <a:ext cx="403058" cy="338138"/>
          </a:xfrm>
          <a:prstGeom prst="triangle">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0" name="Isosceles Triangle 19">
            <a:extLst>
              <a:ext uri="{FF2B5EF4-FFF2-40B4-BE49-F238E27FC236}">
                <a16:creationId xmlns:a16="http://schemas.microsoft.com/office/drawing/2014/main" id="{A9B77DD1-073D-4EA2-81E7-EA13107204DD}"/>
              </a:ext>
            </a:extLst>
          </p:cNvPr>
          <p:cNvSpPr/>
          <p:nvPr/>
        </p:nvSpPr>
        <p:spPr>
          <a:xfrm>
            <a:off x="10931692" y="4992455"/>
            <a:ext cx="403058" cy="338138"/>
          </a:xfrm>
          <a:prstGeom prst="triangle">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Isosceles Triangle 20">
            <a:extLst>
              <a:ext uri="{FF2B5EF4-FFF2-40B4-BE49-F238E27FC236}">
                <a16:creationId xmlns:a16="http://schemas.microsoft.com/office/drawing/2014/main" id="{A9D267A4-F509-4FF4-AED5-0F82FF7522CA}"/>
              </a:ext>
            </a:extLst>
          </p:cNvPr>
          <p:cNvSpPr/>
          <p:nvPr/>
        </p:nvSpPr>
        <p:spPr>
          <a:xfrm>
            <a:off x="9540482" y="5778498"/>
            <a:ext cx="672922" cy="564535"/>
          </a:xfrm>
          <a:prstGeom prst="triangle">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4" name="Picture 13">
            <a:extLst>
              <a:ext uri="{FF2B5EF4-FFF2-40B4-BE49-F238E27FC236}">
                <a16:creationId xmlns:a16="http://schemas.microsoft.com/office/drawing/2014/main" id="{D28653A9-6A7E-42E9-8DEC-AE5F471D43B1}"/>
              </a:ext>
            </a:extLst>
          </p:cNvPr>
          <p:cNvPicPr>
            <a:picLocks noChangeAspect="1"/>
          </p:cNvPicPr>
          <p:nvPr/>
        </p:nvPicPr>
        <p:blipFill>
          <a:blip r:embed="rId12"/>
          <a:stretch>
            <a:fillRect/>
          </a:stretch>
        </p:blipFill>
        <p:spPr>
          <a:xfrm>
            <a:off x="8258690" y="4126954"/>
            <a:ext cx="1573383" cy="2004836"/>
          </a:xfrm>
          <a:prstGeom prst="rect">
            <a:avLst/>
          </a:prstGeom>
        </p:spPr>
      </p:pic>
      <p:sp>
        <p:nvSpPr>
          <p:cNvPr id="22" name="Isosceles Triangle 21">
            <a:extLst>
              <a:ext uri="{FF2B5EF4-FFF2-40B4-BE49-F238E27FC236}">
                <a16:creationId xmlns:a16="http://schemas.microsoft.com/office/drawing/2014/main" id="{6D8E25FB-DEB3-4D56-94A6-D55B4B1694C0}"/>
              </a:ext>
            </a:extLst>
          </p:cNvPr>
          <p:cNvSpPr/>
          <p:nvPr/>
        </p:nvSpPr>
        <p:spPr>
          <a:xfrm>
            <a:off x="10471753" y="5776538"/>
            <a:ext cx="243872" cy="204592"/>
          </a:xfrm>
          <a:prstGeom prst="triangle">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2" name="Graphic 11" descr="Link with solid fill">
            <a:extLst>
              <a:ext uri="{FF2B5EF4-FFF2-40B4-BE49-F238E27FC236}">
                <a16:creationId xmlns:a16="http://schemas.microsoft.com/office/drawing/2014/main" id="{46ED7CEC-B98E-49A1-9B5D-313696F5D38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40588" y="1861299"/>
            <a:ext cx="692224" cy="692224"/>
          </a:xfrm>
          <a:prstGeom prst="rect">
            <a:avLst/>
          </a:prstGeom>
        </p:spPr>
      </p:pic>
      <p:sp>
        <p:nvSpPr>
          <p:cNvPr id="17" name="Slide Number Placeholder 5">
            <a:extLst>
              <a:ext uri="{FF2B5EF4-FFF2-40B4-BE49-F238E27FC236}">
                <a16:creationId xmlns:a16="http://schemas.microsoft.com/office/drawing/2014/main" id="{948DECE2-D2BA-43BE-BAD9-9530FDF61E5E}"/>
              </a:ext>
            </a:extLst>
          </p:cNvPr>
          <p:cNvSpPr txBox="1">
            <a:spLocks/>
          </p:cNvSpPr>
          <p:nvPr/>
        </p:nvSpPr>
        <p:spPr>
          <a:xfrm>
            <a:off x="725628" y="0"/>
            <a:ext cx="430357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THE NINE NATIONAL REFUGEE RESETTLEMENT AGENCIES</a:t>
            </a:r>
          </a:p>
        </p:txBody>
      </p:sp>
    </p:spTree>
    <p:extLst>
      <p:ext uri="{BB962C8B-B14F-4D97-AF65-F5344CB8AC3E}">
        <p14:creationId xmlns:p14="http://schemas.microsoft.com/office/powerpoint/2010/main" val="3320273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BDD4D7-0BA8-42EA-8C33-E35BA48F3A20}"/>
              </a:ext>
            </a:extLst>
          </p:cNvPr>
          <p:cNvSpPr/>
          <p:nvPr/>
        </p:nvSpPr>
        <p:spPr>
          <a:xfrm>
            <a:off x="500021" y="4895405"/>
            <a:ext cx="6281779" cy="1285677"/>
          </a:xfrm>
          <a:prstGeom prst="rect">
            <a:avLst/>
          </a:prstGeom>
          <a:solidFill>
            <a:srgbClr val="E9F9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07DE8329-7EAE-3044-BA4B-C6D8A57D6C1D}"/>
              </a:ext>
            </a:extLst>
          </p:cNvPr>
          <p:cNvSpPr>
            <a:spLocks noGrp="1"/>
          </p:cNvSpPr>
          <p:nvPr>
            <p:ph type="title"/>
          </p:nvPr>
        </p:nvSpPr>
        <p:spPr>
          <a:xfrm>
            <a:off x="500022" y="533054"/>
            <a:ext cx="5719803" cy="1285677"/>
          </a:xfrm>
        </p:spPr>
        <p:txBody>
          <a:bodyPr/>
          <a:lstStyle/>
          <a:p>
            <a:r>
              <a:rPr lang="en-US" dirty="0">
                <a:solidFill>
                  <a:schemeClr val="bg2">
                    <a:lumMod val="10000"/>
                  </a:schemeClr>
                </a:solidFill>
                <a:latin typeface="Arial Black" panose="020B0A04020102020204" pitchFamily="34" charset="0"/>
              </a:rPr>
              <a:t>Resettlement agencies can help businesses recruit refugee talent by:</a:t>
            </a:r>
          </a:p>
        </p:txBody>
      </p:sp>
      <p:sp>
        <p:nvSpPr>
          <p:cNvPr id="3" name="Slide Number Placeholder 2">
            <a:extLst>
              <a:ext uri="{FF2B5EF4-FFF2-40B4-BE49-F238E27FC236}">
                <a16:creationId xmlns:a16="http://schemas.microsoft.com/office/drawing/2014/main" id="{C42030F3-14D4-094C-93E4-ECD64C5AD2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smtClean="0">
                <a:ln>
                  <a:noFill/>
                </a:ln>
                <a:solidFill>
                  <a:srgbClr val="000000"/>
                </a:solidFill>
                <a:effectLst/>
                <a:uLnTx/>
                <a:uFillTx/>
                <a:latin typeface="Aktiv Grotesk Light"/>
                <a:ea typeface="+mn-ea"/>
                <a:cs typeface="Aktiv Grotesk Light"/>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sp>
        <p:nvSpPr>
          <p:cNvPr id="6" name="Content Placeholder 5">
            <a:extLst>
              <a:ext uri="{FF2B5EF4-FFF2-40B4-BE49-F238E27FC236}">
                <a16:creationId xmlns:a16="http://schemas.microsoft.com/office/drawing/2014/main" id="{72AC16E2-20CD-3D45-BA2C-1AE24D0F0893}"/>
              </a:ext>
            </a:extLst>
          </p:cNvPr>
          <p:cNvSpPr txBox="1">
            <a:spLocks/>
          </p:cNvSpPr>
          <p:nvPr/>
        </p:nvSpPr>
        <p:spPr>
          <a:xfrm>
            <a:off x="507203" y="2237822"/>
            <a:ext cx="6045998" cy="1940774"/>
          </a:xfrm>
          <a:prstGeom prst="rect">
            <a:avLst/>
          </a:prstGeom>
        </p:spPr>
        <p:txBody>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marR="0" lvl="0" indent="-342900" algn="l" defTabSz="609585" rtl="0" eaLnBrk="1" fontAlgn="auto" latinLnBrk="0" hangingPunct="1">
              <a:lnSpc>
                <a:spcPct val="100000"/>
              </a:lnSpc>
              <a:spcBef>
                <a:spcPts val="0"/>
              </a:spcBef>
              <a:spcAft>
                <a:spcPts val="1200"/>
              </a:spcAft>
              <a:buClr>
                <a:schemeClr val="accent1"/>
              </a:buClr>
              <a:buSzTx/>
              <a:buFont typeface="Wingdings" panose="05000000000000000000" pitchFamily="2" charset="2"/>
              <a:buChar char="ü"/>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Identifying refugee candidates whose skills match the needs of the job</a:t>
            </a:r>
          </a:p>
          <a:p>
            <a:pPr marL="342900" marR="0" lvl="0" indent="-342900" algn="l" defTabSz="609585" rtl="0" eaLnBrk="1" fontAlgn="auto" latinLnBrk="0" hangingPunct="1">
              <a:lnSpc>
                <a:spcPct val="100000"/>
              </a:lnSpc>
              <a:spcBef>
                <a:spcPts val="0"/>
              </a:spcBef>
              <a:spcAft>
                <a:spcPts val="1200"/>
              </a:spcAft>
              <a:buClr>
                <a:schemeClr val="accent1"/>
              </a:buClr>
              <a:buSzTx/>
              <a:buFont typeface="Wingdings" panose="05000000000000000000" pitchFamily="2" charset="2"/>
              <a:buChar char="ü"/>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Completing new hire paperwork</a:t>
            </a:r>
          </a:p>
          <a:p>
            <a:pPr marL="342900" marR="0" lvl="0" indent="-342900" algn="l" defTabSz="609585" rtl="0" eaLnBrk="1" fontAlgn="auto" latinLnBrk="0" hangingPunct="1">
              <a:lnSpc>
                <a:spcPct val="100000"/>
              </a:lnSpc>
              <a:spcBef>
                <a:spcPts val="0"/>
              </a:spcBef>
              <a:spcAft>
                <a:spcPts val="1200"/>
              </a:spcAft>
              <a:buClr>
                <a:schemeClr val="accent1"/>
              </a:buClr>
              <a:buSzTx/>
              <a:buFont typeface="Wingdings" panose="05000000000000000000" pitchFamily="2" charset="2"/>
              <a:buChar char="ü"/>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Offering translation or interpretation services</a:t>
            </a:r>
          </a:p>
          <a:p>
            <a:pPr marL="342900" marR="0" lvl="0" indent="-342900" algn="l" defTabSz="609585" rtl="0" eaLnBrk="1" fontAlgn="auto" latinLnBrk="0" hangingPunct="1">
              <a:lnSpc>
                <a:spcPct val="100000"/>
              </a:lnSpc>
              <a:spcBef>
                <a:spcPts val="0"/>
              </a:spcBef>
              <a:spcAft>
                <a:spcPts val="1200"/>
              </a:spcAft>
              <a:buClr>
                <a:schemeClr val="accent1"/>
              </a:buClr>
              <a:buSzTx/>
              <a:buFont typeface="Wingdings" panose="05000000000000000000" pitchFamily="2" charset="2"/>
              <a:buChar char="ü"/>
              <a:tabLst/>
              <a:defRPr/>
            </a:pPr>
            <a:r>
              <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Following up on refugees who have been hired to ensure mutual satisfaction</a:t>
            </a:r>
          </a:p>
          <a:p>
            <a:pPr marL="0" marR="0" lvl="0" indent="0" algn="l" defTabSz="609585" rtl="0" eaLnBrk="1" fontAlgn="auto" latinLnBrk="0" hangingPunct="1">
              <a:lnSpc>
                <a:spcPct val="100000"/>
              </a:lnSpc>
              <a:spcBef>
                <a:spcPts val="0"/>
              </a:spcBef>
              <a:spcAft>
                <a:spcPts val="1200"/>
              </a:spcAft>
              <a:buClrTx/>
              <a:buSzTx/>
              <a:buFont typeface="Arial"/>
              <a:buNone/>
              <a:tabLst/>
              <a:defRPr/>
            </a:pPr>
            <a:endParaRPr kumimoji="0" lang="en-US" sz="187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AEEF1809-2997-471A-A715-38A6807BAE15}"/>
              </a:ext>
            </a:extLst>
          </p:cNvPr>
          <p:cNvSpPr txBox="1"/>
          <p:nvPr/>
        </p:nvSpPr>
        <p:spPr>
          <a:xfrm>
            <a:off x="612826" y="5090845"/>
            <a:ext cx="6035624" cy="955646"/>
          </a:xfrm>
          <a:prstGeom prst="rect">
            <a:avLst/>
          </a:prstGeom>
          <a:noFill/>
        </p:spPr>
        <p:txBody>
          <a:bodyPr wrap="square">
            <a:spAutoFit/>
          </a:bodyPr>
          <a:lstStyle/>
          <a:p>
            <a:r>
              <a:rPr lang="en-US" sz="1870" dirty="0">
                <a:solidFill>
                  <a:srgbClr val="000000"/>
                </a:solidFill>
                <a:latin typeface="Arial" panose="020B0604020202020204" pitchFamily="34" charset="0"/>
                <a:ea typeface="Aktiv Grotesk Light" panose="020B0404020202020204" pitchFamily="34" charset="0"/>
                <a:cs typeface="Arial" panose="020B0604020202020204" pitchFamily="34" charset="0"/>
              </a:rPr>
              <a:t>Note that these refugee resettlement agencies </a:t>
            </a:r>
            <a:r>
              <a:rPr lang="en-US" sz="1870" b="1" u="sng" dirty="0">
                <a:solidFill>
                  <a:schemeClr val="accent1"/>
                </a:solidFill>
                <a:latin typeface="Arial" panose="020B0604020202020204" pitchFamily="34" charset="0"/>
                <a:ea typeface="Aktiv Grotesk Light" panose="020B0404020202020204" pitchFamily="34" charset="0"/>
                <a:cs typeface="Arial" panose="020B0604020202020204" pitchFamily="34" charset="0"/>
              </a:rPr>
              <a:t>are not staffing agencies</a:t>
            </a:r>
            <a:r>
              <a:rPr lang="en-US" sz="1870" dirty="0">
                <a:solidFill>
                  <a:srgbClr val="000000"/>
                </a:solidFill>
                <a:latin typeface="Arial" panose="020B0604020202020204" pitchFamily="34" charset="0"/>
                <a:ea typeface="Aktiv Grotesk Light" panose="020B0404020202020204" pitchFamily="34" charset="0"/>
                <a:cs typeface="Arial" panose="020B0604020202020204" pitchFamily="34" charset="0"/>
              </a:rPr>
              <a:t>, and cannot guarantee that they will be able to place refugees at a company</a:t>
            </a:r>
          </a:p>
        </p:txBody>
      </p:sp>
      <p:cxnSp>
        <p:nvCxnSpPr>
          <p:cNvPr id="10" name="Straight Connector 9">
            <a:extLst>
              <a:ext uri="{FF2B5EF4-FFF2-40B4-BE49-F238E27FC236}">
                <a16:creationId xmlns:a16="http://schemas.microsoft.com/office/drawing/2014/main" id="{68573B9A-CF1E-4B17-8B3D-7E90A1A70014}"/>
              </a:ext>
            </a:extLst>
          </p:cNvPr>
          <p:cNvCxnSpPr/>
          <p:nvPr/>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14" name="Picture Placeholder 13">
            <a:extLst>
              <a:ext uri="{FF2B5EF4-FFF2-40B4-BE49-F238E27FC236}">
                <a16:creationId xmlns:a16="http://schemas.microsoft.com/office/drawing/2014/main" id="{3BFCB1CD-9C59-4E05-A0C2-0554BAE85223}"/>
              </a:ext>
            </a:extLst>
          </p:cNvPr>
          <p:cNvPicPr>
            <a:picLocks noGrp="1" noChangeAspect="1"/>
          </p:cNvPicPr>
          <p:nvPr>
            <p:ph type="pic" sz="quarter" idx="14"/>
          </p:nvPr>
        </p:nvPicPr>
        <p:blipFill rotWithShape="1">
          <a:blip r:embed="rId3"/>
          <a:srcRect l="3607" r="3607"/>
          <a:stretch/>
        </p:blipFill>
        <p:spPr>
          <a:xfrm>
            <a:off x="7250113" y="523875"/>
            <a:ext cx="4941887" cy="6346825"/>
          </a:xfrm>
          <a:prstGeom prst="rect">
            <a:avLst/>
          </a:prstGeom>
        </p:spPr>
      </p:pic>
      <p:sp>
        <p:nvSpPr>
          <p:cNvPr id="11" name="Slide Number Placeholder 5">
            <a:extLst>
              <a:ext uri="{FF2B5EF4-FFF2-40B4-BE49-F238E27FC236}">
                <a16:creationId xmlns:a16="http://schemas.microsoft.com/office/drawing/2014/main" id="{997752E6-7914-4098-ADF9-C282F0E6DEFA}"/>
              </a:ext>
            </a:extLst>
          </p:cNvPr>
          <p:cNvSpPr txBox="1">
            <a:spLocks/>
          </p:cNvSpPr>
          <p:nvPr/>
        </p:nvSpPr>
        <p:spPr>
          <a:xfrm>
            <a:off x="725628" y="0"/>
            <a:ext cx="430357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THE NINE NATIONAL REFUGEE RESETTLEMENT AGENCIES</a:t>
            </a:r>
          </a:p>
        </p:txBody>
      </p:sp>
    </p:spTree>
    <p:extLst>
      <p:ext uri="{BB962C8B-B14F-4D97-AF65-F5344CB8AC3E}">
        <p14:creationId xmlns:p14="http://schemas.microsoft.com/office/powerpoint/2010/main" val="1526569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10C7-ACDA-4542-AA9B-3FD71FE43904}"/>
              </a:ext>
            </a:extLst>
          </p:cNvPr>
          <p:cNvSpPr>
            <a:spLocks noGrp="1"/>
          </p:cNvSpPr>
          <p:nvPr>
            <p:ph type="title"/>
          </p:nvPr>
        </p:nvSpPr>
        <p:spPr>
          <a:xfrm>
            <a:off x="500021" y="508002"/>
            <a:ext cx="10891420" cy="1285677"/>
          </a:xfrm>
        </p:spPr>
        <p:txBody>
          <a:bodyPr/>
          <a:lstStyle/>
          <a:p>
            <a:r>
              <a:rPr lang="en-US" dirty="0">
                <a:solidFill>
                  <a:schemeClr val="bg2">
                    <a:lumMod val="10000"/>
                  </a:schemeClr>
                </a:solidFill>
                <a:latin typeface="Arial Black" panose="020B0A04020102020204" pitchFamily="34" charset="0"/>
              </a:rPr>
              <a:t>Resettlement agencies prepare refugees for employment by:</a:t>
            </a:r>
            <a:endParaRPr lang="es-ES" dirty="0">
              <a:solidFill>
                <a:schemeClr val="bg2">
                  <a:lumMod val="10000"/>
                </a:schemeClr>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4A12E33A-A3FD-48D8-89A8-C10A01B7054D}"/>
              </a:ext>
            </a:extLst>
          </p:cNvPr>
          <p:cNvSpPr>
            <a:spLocks noGrp="1"/>
          </p:cNvSpPr>
          <p:nvPr>
            <p:ph type="sldNum" sz="quarter" idx="12"/>
          </p:nvPr>
        </p:nvSpPr>
        <p:spPr/>
        <p:txBody>
          <a:bodyPr/>
          <a:lstStyle/>
          <a:p>
            <a:fld id="{2066355A-084C-D24E-9AD2-7E4FC41EA627}" type="slidenum">
              <a:rPr lang="en-US" smtClean="0"/>
              <a:t>7</a:t>
            </a:fld>
            <a:endParaRPr lang="en-US"/>
          </a:p>
        </p:txBody>
      </p:sp>
      <p:sp>
        <p:nvSpPr>
          <p:cNvPr id="4" name="Text Placeholder 3">
            <a:extLst>
              <a:ext uri="{FF2B5EF4-FFF2-40B4-BE49-F238E27FC236}">
                <a16:creationId xmlns:a16="http://schemas.microsoft.com/office/drawing/2014/main" id="{C7F113A4-183C-4EC6-B004-8683C3E34F4A}"/>
              </a:ext>
            </a:extLst>
          </p:cNvPr>
          <p:cNvSpPr>
            <a:spLocks noGrp="1"/>
          </p:cNvSpPr>
          <p:nvPr>
            <p:ph type="body" sz="quarter" idx="13"/>
          </p:nvPr>
        </p:nvSpPr>
        <p:spPr>
          <a:xfrm>
            <a:off x="429187" y="2730853"/>
            <a:ext cx="3028388" cy="4127147"/>
          </a:xfrm>
        </p:spPr>
        <p:txBody>
          <a:bodyPr/>
          <a:lstStyle/>
          <a:p>
            <a:r>
              <a:rPr lang="en-US" dirty="0">
                <a:latin typeface="Arial" panose="020B0604020202020204" pitchFamily="34" charset="0"/>
                <a:cs typeface="Arial" panose="020B0604020202020204" pitchFamily="34" charset="0"/>
              </a:rPr>
              <a:t>Orientating refugees in the U.S. </a:t>
            </a:r>
            <a:r>
              <a:rPr lang="en-US" b="1" u="sng" dirty="0">
                <a:latin typeface="Arial" panose="020B0604020202020204" pitchFamily="34" charset="0"/>
                <a:cs typeface="Arial" panose="020B0604020202020204" pitchFamily="34" charset="0"/>
              </a:rPr>
              <a:t>job market </a:t>
            </a:r>
            <a:r>
              <a:rPr lang="en-US" dirty="0">
                <a:latin typeface="Arial" panose="020B0604020202020204" pitchFamily="34" charset="0"/>
                <a:cs typeface="Arial" panose="020B0604020202020204" pitchFamily="34" charset="0"/>
              </a:rPr>
              <a:t>and setting expectations about the types of professional roles available in their metro area</a:t>
            </a:r>
          </a:p>
          <a:p>
            <a:endParaRPr lang="es-ES" dirty="0">
              <a:latin typeface="Arial" panose="020B0604020202020204" pitchFamily="34" charset="0"/>
              <a:ea typeface="Aktiv Grotesk" panose="020B0504020202020204" pitchFamily="34" charset="0"/>
              <a:cs typeface="Arial" panose="020B0604020202020204" pitchFamily="34" charset="0"/>
            </a:endParaRPr>
          </a:p>
        </p:txBody>
      </p:sp>
      <p:sp>
        <p:nvSpPr>
          <p:cNvPr id="5" name="Text Placeholder 4">
            <a:extLst>
              <a:ext uri="{FF2B5EF4-FFF2-40B4-BE49-F238E27FC236}">
                <a16:creationId xmlns:a16="http://schemas.microsoft.com/office/drawing/2014/main" id="{1B98E315-F5E4-46F2-B675-55342356755F}"/>
              </a:ext>
            </a:extLst>
          </p:cNvPr>
          <p:cNvSpPr>
            <a:spLocks noGrp="1"/>
          </p:cNvSpPr>
          <p:nvPr>
            <p:ph type="body" sz="quarter" idx="14"/>
          </p:nvPr>
        </p:nvSpPr>
        <p:spPr>
          <a:xfrm>
            <a:off x="4829175" y="2238164"/>
            <a:ext cx="2333625" cy="4127147"/>
          </a:xfrm>
        </p:spPr>
        <p:txBody>
          <a:bodyPr/>
          <a:lstStyle/>
          <a:p>
            <a:r>
              <a:rPr lang="en-US" dirty="0">
                <a:latin typeface="Arial" panose="020B0604020202020204" pitchFamily="34" charset="0"/>
                <a:cs typeface="Arial" panose="020B0604020202020204" pitchFamily="34" charset="0"/>
              </a:rPr>
              <a:t>Preparing </a:t>
            </a:r>
            <a:r>
              <a:rPr lang="en-US" b="1" u="sng" dirty="0">
                <a:latin typeface="Arial" panose="020B0604020202020204" pitchFamily="34" charset="0"/>
                <a:cs typeface="Arial" panose="020B0604020202020204" pitchFamily="34" charset="0"/>
              </a:rPr>
              <a:t>resumes </a:t>
            </a:r>
            <a:r>
              <a:rPr lang="en-US" dirty="0">
                <a:latin typeface="Arial" panose="020B0604020202020204" pitchFamily="34" charset="0"/>
                <a:cs typeface="Arial" panose="020B0604020202020204" pitchFamily="34" charset="0"/>
              </a:rPr>
              <a:t>and </a:t>
            </a:r>
            <a:r>
              <a:rPr lang="en-US" b="1" u="sng" dirty="0">
                <a:latin typeface="Arial" panose="020B0604020202020204" pitchFamily="34" charset="0"/>
                <a:cs typeface="Arial" panose="020B0604020202020204" pitchFamily="34" charset="0"/>
              </a:rPr>
              <a:t>cover letters </a:t>
            </a:r>
          </a:p>
          <a:p>
            <a:endParaRPr lang="es-ES" dirty="0">
              <a:latin typeface="Arial" panose="020B0604020202020204" pitchFamily="34" charset="0"/>
              <a:ea typeface="Aktiv Grotesk" panose="020B05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FB9D1EBE-B30D-4EF2-BE17-1FDA69CB5AC4}"/>
              </a:ext>
            </a:extLst>
          </p:cNvPr>
          <p:cNvSpPr>
            <a:spLocks noGrp="1"/>
          </p:cNvSpPr>
          <p:nvPr>
            <p:ph type="body" sz="quarter" idx="15"/>
          </p:nvPr>
        </p:nvSpPr>
        <p:spPr>
          <a:xfrm>
            <a:off x="8639175" y="2238163"/>
            <a:ext cx="3093745" cy="4127147"/>
          </a:xfrm>
        </p:spPr>
        <p:txBody>
          <a:bodyPr/>
          <a:lstStyle/>
          <a:p>
            <a:r>
              <a:rPr lang="en-US" dirty="0">
                <a:latin typeface="Arial" panose="020B0604020202020204" pitchFamily="34" charset="0"/>
                <a:cs typeface="Arial" panose="020B0604020202020204" pitchFamily="34" charset="0"/>
              </a:rPr>
              <a:t>Teaching about U.S. </a:t>
            </a:r>
            <a:r>
              <a:rPr lang="en-US" b="1" u="sng" dirty="0">
                <a:latin typeface="Arial" panose="020B0604020202020204" pitchFamily="34" charset="0"/>
                <a:cs typeface="Arial" panose="020B0604020202020204" pitchFamily="34" charset="0"/>
              </a:rPr>
              <a:t>workplace customs</a:t>
            </a:r>
          </a:p>
          <a:p>
            <a:endParaRPr lang="es-ES" dirty="0">
              <a:latin typeface="Arial" panose="020B0604020202020204" pitchFamily="34" charset="0"/>
              <a:ea typeface="Aktiv Grotesk" panose="020B0504020202020204" pitchFamily="34" charset="0"/>
              <a:cs typeface="Arial" panose="020B0604020202020204" pitchFamily="34" charset="0"/>
            </a:endParaRPr>
          </a:p>
        </p:txBody>
      </p:sp>
      <p:pic>
        <p:nvPicPr>
          <p:cNvPr id="7" name="Graphic 6" descr="Document with solid fill">
            <a:extLst>
              <a:ext uri="{FF2B5EF4-FFF2-40B4-BE49-F238E27FC236}">
                <a16:creationId xmlns:a16="http://schemas.microsoft.com/office/drawing/2014/main" id="{BBDB0D01-DA82-40C4-907A-7FED6F88027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54042" y="2347468"/>
            <a:ext cx="898881" cy="898881"/>
          </a:xfrm>
          <a:prstGeom prst="rect">
            <a:avLst/>
          </a:prstGeom>
        </p:spPr>
      </p:pic>
      <p:pic>
        <p:nvPicPr>
          <p:cNvPr id="8" name="Graphic 7" descr="Briefcase with solid fill">
            <a:extLst>
              <a:ext uri="{FF2B5EF4-FFF2-40B4-BE49-F238E27FC236}">
                <a16:creationId xmlns:a16="http://schemas.microsoft.com/office/drawing/2014/main" id="{E490C38F-F77E-456E-89BD-D98221CA7A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0791" y="2347468"/>
            <a:ext cx="865180" cy="865180"/>
          </a:xfrm>
          <a:prstGeom prst="rect">
            <a:avLst/>
          </a:prstGeom>
        </p:spPr>
      </p:pic>
      <p:pic>
        <p:nvPicPr>
          <p:cNvPr id="9" name="Graphic 8" descr="Teacher with solid fill">
            <a:extLst>
              <a:ext uri="{FF2B5EF4-FFF2-40B4-BE49-F238E27FC236}">
                <a16:creationId xmlns:a16="http://schemas.microsoft.com/office/drawing/2014/main" id="{FAE9C8AB-C764-46CF-A9D4-4EC80632FD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81512" y="2347468"/>
            <a:ext cx="899697" cy="899697"/>
          </a:xfrm>
          <a:prstGeom prst="rect">
            <a:avLst/>
          </a:prstGeom>
        </p:spPr>
      </p:pic>
      <p:cxnSp>
        <p:nvCxnSpPr>
          <p:cNvPr id="11" name="Straight Connector 10">
            <a:extLst>
              <a:ext uri="{FF2B5EF4-FFF2-40B4-BE49-F238E27FC236}">
                <a16:creationId xmlns:a16="http://schemas.microsoft.com/office/drawing/2014/main" id="{7E6F9286-BF41-4F08-8134-9F7DDEB03BB4}"/>
              </a:ext>
            </a:extLst>
          </p:cNvPr>
          <p:cNvCxnSpPr>
            <a:cxnSpLocks/>
          </p:cNvCxnSpPr>
          <p:nvPr/>
        </p:nvCxnSpPr>
        <p:spPr>
          <a:xfrm flipV="1">
            <a:off x="500021" y="3494454"/>
            <a:ext cx="11091904" cy="1"/>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 name="Slide Number Placeholder 5">
            <a:extLst>
              <a:ext uri="{FF2B5EF4-FFF2-40B4-BE49-F238E27FC236}">
                <a16:creationId xmlns:a16="http://schemas.microsoft.com/office/drawing/2014/main" id="{7C1F4EE1-B31C-49A6-81DE-58FB5E4A2765}"/>
              </a:ext>
            </a:extLst>
          </p:cNvPr>
          <p:cNvSpPr txBox="1">
            <a:spLocks/>
          </p:cNvSpPr>
          <p:nvPr/>
        </p:nvSpPr>
        <p:spPr>
          <a:xfrm>
            <a:off x="725628" y="0"/>
            <a:ext cx="4303572"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THE NINE NATIONAL REFUGEE RESETTLEMENT AGENCIES</a:t>
            </a:r>
          </a:p>
        </p:txBody>
      </p:sp>
    </p:spTree>
    <p:extLst>
      <p:ext uri="{BB962C8B-B14F-4D97-AF65-F5344CB8AC3E}">
        <p14:creationId xmlns:p14="http://schemas.microsoft.com/office/powerpoint/2010/main" val="2626557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10AF3-0B29-4C26-88FA-289F680DD8E6}"/>
              </a:ext>
            </a:extLst>
          </p:cNvPr>
          <p:cNvSpPr>
            <a:spLocks noGrp="1"/>
          </p:cNvSpPr>
          <p:nvPr>
            <p:ph type="title"/>
          </p:nvPr>
        </p:nvSpPr>
        <p:spPr/>
        <p:txBody>
          <a:bodyPr/>
          <a:lstStyle/>
          <a:p>
            <a:r>
              <a:rPr lang="en-US" dirty="0">
                <a:latin typeface="Arial Black" panose="020B0A04020102020204" pitchFamily="34" charset="0"/>
              </a:rPr>
              <a:t>Contents</a:t>
            </a:r>
            <a:endParaRPr lang="es-ES" dirty="0">
              <a:latin typeface="Arial Black" panose="020B0A04020102020204" pitchFamily="34" charset="0"/>
            </a:endParaRPr>
          </a:p>
        </p:txBody>
      </p:sp>
      <p:sp>
        <p:nvSpPr>
          <p:cNvPr id="3" name="Slide Number Placeholder 2">
            <a:extLst>
              <a:ext uri="{FF2B5EF4-FFF2-40B4-BE49-F238E27FC236}">
                <a16:creationId xmlns:a16="http://schemas.microsoft.com/office/drawing/2014/main" id="{7C49F0CF-CE9A-4BBB-AB6F-7EEDF53FB09E}"/>
              </a:ext>
            </a:extLst>
          </p:cNvPr>
          <p:cNvSpPr>
            <a:spLocks noGrp="1"/>
          </p:cNvSpPr>
          <p:nvPr>
            <p:ph type="sldNum" sz="quarter" idx="12"/>
          </p:nvPr>
        </p:nvSpPr>
        <p:spPr/>
        <p:txBody>
          <a:bodyPr/>
          <a:lstStyle/>
          <a:p>
            <a:fld id="{2066355A-084C-D24E-9AD2-7E4FC41EA627}" type="slidenum">
              <a:rPr lang="en-US" smtClean="0"/>
              <a:t>8</a:t>
            </a:fld>
            <a:endParaRPr lang="en-US"/>
          </a:p>
        </p:txBody>
      </p:sp>
    </p:spTree>
    <p:extLst>
      <p:ext uri="{BB962C8B-B14F-4D97-AF65-F5344CB8AC3E}">
        <p14:creationId xmlns:p14="http://schemas.microsoft.com/office/powerpoint/2010/main" val="3520830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1D8367-9922-42A9-B063-0C3356979FFB}"/>
              </a:ext>
            </a:extLst>
          </p:cNvPr>
          <p:cNvSpPr/>
          <p:nvPr/>
        </p:nvSpPr>
        <p:spPr>
          <a:xfrm>
            <a:off x="501317" y="4439965"/>
            <a:ext cx="6346865" cy="944212"/>
          </a:xfrm>
          <a:prstGeom prst="rect">
            <a:avLst/>
          </a:prstGeom>
          <a:solidFill>
            <a:schemeClr val="tx1">
              <a:lumMod val="20000"/>
              <a:lumOff val="8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55073634-7B84-4BE8-8B15-EBCBF545D74D}"/>
              </a:ext>
            </a:extLst>
          </p:cNvPr>
          <p:cNvSpPr/>
          <p:nvPr/>
        </p:nvSpPr>
        <p:spPr>
          <a:xfrm>
            <a:off x="496132" y="3273249"/>
            <a:ext cx="6344012" cy="944212"/>
          </a:xfrm>
          <a:prstGeom prst="rect">
            <a:avLst/>
          </a:prstGeom>
          <a:solidFill>
            <a:schemeClr val="tx1">
              <a:lumMod val="20000"/>
              <a:lumOff val="8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49835B3A-AA50-44B9-86BC-D35A2F3A91AB}"/>
              </a:ext>
            </a:extLst>
          </p:cNvPr>
          <p:cNvSpPr/>
          <p:nvPr/>
        </p:nvSpPr>
        <p:spPr>
          <a:xfrm>
            <a:off x="514274" y="2124504"/>
            <a:ext cx="6333612" cy="939409"/>
          </a:xfrm>
          <a:prstGeom prst="rect">
            <a:avLst/>
          </a:prstGeom>
          <a:solidFill>
            <a:schemeClr val="tx1">
              <a:lumMod val="20000"/>
              <a:lumOff val="8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080951EA-FA7E-4509-8039-DDCE6D22BD36}"/>
              </a:ext>
            </a:extLst>
          </p:cNvPr>
          <p:cNvSpPr>
            <a:spLocks noGrp="1"/>
          </p:cNvSpPr>
          <p:nvPr>
            <p:ph type="title"/>
          </p:nvPr>
        </p:nvSpPr>
        <p:spPr>
          <a:xfrm>
            <a:off x="500022" y="508002"/>
            <a:ext cx="5700754" cy="1285677"/>
          </a:xfrm>
        </p:spPr>
        <p:txBody>
          <a:bodyPr/>
          <a:lstStyle/>
          <a:p>
            <a:r>
              <a:rPr lang="en-US" dirty="0">
                <a:latin typeface="Arial Black" panose="020B0A04020102020204" pitchFamily="34" charset="0"/>
              </a:rPr>
              <a:t>Other organizations that can help companies hire refugees</a:t>
            </a:r>
          </a:p>
        </p:txBody>
      </p:sp>
      <p:sp>
        <p:nvSpPr>
          <p:cNvPr id="4" name="Slide Number Placeholder 3">
            <a:extLst>
              <a:ext uri="{FF2B5EF4-FFF2-40B4-BE49-F238E27FC236}">
                <a16:creationId xmlns:a16="http://schemas.microsoft.com/office/drawing/2014/main" id="{B048212A-3013-4DFC-921E-51390EE76BD5}"/>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2066355A-084C-D24E-9AD2-7E4FC41EA627}" type="slidenum">
              <a:rPr kumimoji="0" lang="en-US" sz="800" b="0" i="0" u="none" strike="noStrike" kern="1200" cap="none" spc="0" normalizeH="0" baseline="0" noProof="0">
                <a:ln>
                  <a:noFill/>
                </a:ln>
                <a:solidFill>
                  <a:srgbClr val="000000"/>
                </a:solidFill>
                <a:effectLst/>
                <a:uLnTx/>
                <a:uFillTx/>
                <a:latin typeface="Aktiv Grotesk Light"/>
                <a:ea typeface="+mn-ea"/>
                <a:cs typeface="Aktiv Grotesk Light"/>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000000"/>
              </a:solidFill>
              <a:effectLst/>
              <a:uLnTx/>
              <a:uFillTx/>
              <a:latin typeface="Aktiv Grotesk Light"/>
              <a:ea typeface="+mn-ea"/>
              <a:cs typeface="Aktiv Grotesk Light"/>
            </a:endParaRPr>
          </a:p>
        </p:txBody>
      </p:sp>
      <p:sp>
        <p:nvSpPr>
          <p:cNvPr id="10" name="Content Placeholder 2">
            <a:extLst>
              <a:ext uri="{FF2B5EF4-FFF2-40B4-BE49-F238E27FC236}">
                <a16:creationId xmlns:a16="http://schemas.microsoft.com/office/drawing/2014/main" id="{38D308DD-5A7D-4D8E-BE79-423CFAF51BE7}"/>
              </a:ext>
            </a:extLst>
          </p:cNvPr>
          <p:cNvSpPr txBox="1">
            <a:spLocks/>
          </p:cNvSpPr>
          <p:nvPr/>
        </p:nvSpPr>
        <p:spPr>
          <a:xfrm>
            <a:off x="514273" y="2221779"/>
            <a:ext cx="6346865" cy="4125084"/>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812760" rtl="0" eaLnBrk="1" fontAlgn="auto" latinLnBrk="0" hangingPunct="1">
              <a:lnSpc>
                <a:spcPct val="110000"/>
              </a:lnSpc>
              <a:spcBef>
                <a:spcPct val="20000"/>
              </a:spcBef>
              <a:spcAft>
                <a:spcPts val="0"/>
              </a:spcAft>
              <a:buClrTx/>
              <a:buSzTx/>
              <a:buFont typeface="Arial"/>
              <a:buNone/>
              <a:tabLst/>
              <a:defRPr/>
            </a:pPr>
            <a:endParaRPr kumimoji="0" lang="es-ES" sz="1867" b="0" i="0" u="none" strike="noStrike" kern="1200" cap="none" spc="0" normalizeH="0" baseline="0" noProof="0" dirty="0">
              <a:ln>
                <a:noFill/>
              </a:ln>
              <a:solidFill>
                <a:srgbClr val="000000"/>
              </a:solidFill>
              <a:effectLst/>
              <a:uLnTx/>
              <a:uFillTx/>
              <a:latin typeface="Aktiv Grotesk Light" panose="020B0404020202020204" pitchFamily="34" charset="0"/>
              <a:ea typeface="Aktiv Grotesk Light" panose="020B0404020202020204" pitchFamily="34" charset="0"/>
              <a:cs typeface="Aktiv Grotesk Light" panose="020B0404020202020204" pitchFamily="34" charset="0"/>
            </a:endParaRPr>
          </a:p>
        </p:txBody>
      </p:sp>
      <p:sp>
        <p:nvSpPr>
          <p:cNvPr id="24" name="Slide Number Placeholder 5">
            <a:extLst>
              <a:ext uri="{FF2B5EF4-FFF2-40B4-BE49-F238E27FC236}">
                <a16:creationId xmlns:a16="http://schemas.microsoft.com/office/drawing/2014/main" id="{4DFE3E35-FB93-9340-9C87-3442707332A3}"/>
              </a:ext>
            </a:extLst>
          </p:cNvPr>
          <p:cNvSpPr txBox="1">
            <a:spLocks/>
          </p:cNvSpPr>
          <p:nvPr/>
        </p:nvSpPr>
        <p:spPr>
          <a:xfrm>
            <a:off x="725629" y="0"/>
            <a:ext cx="6064876" cy="508000"/>
          </a:xfrm>
          <a:prstGeom prst="rect">
            <a:avLst/>
          </a:prstGeom>
        </p:spPr>
        <p:txBody>
          <a:bodyPr vert="horz" lIns="0" tIns="0" rIns="0" bIns="0" rtlCol="0" anchor="ctr"/>
          <a:lstStyle>
            <a:defPPr>
              <a:defRPr lang="en-US"/>
            </a:defPPr>
            <a:lvl1pPr marL="0" algn="r" defTabSz="457200" rtl="0" eaLnBrk="1" latinLnBrk="0" hangingPunct="1">
              <a:defRPr sz="1000" kern="1200">
                <a:solidFill>
                  <a:srgbClr val="0A2C2F"/>
                </a:solidFill>
                <a:latin typeface="Aktiv Grotesk Light"/>
                <a:ea typeface="+mn-ea"/>
                <a:cs typeface="Aktiv Grotesk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1"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TENT </a:t>
            </a:r>
            <a:r>
              <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lang="en-US" sz="800" kern="0" spc="80" dirty="0">
                <a:solidFill>
                  <a:srgbClr val="000000"/>
                </a:solidFill>
                <a:latin typeface="Arial" panose="020B0604020202020204" pitchFamily="34" charset="0"/>
                <a:cs typeface="Arial" panose="020B0604020202020204" pitchFamily="34" charset="0"/>
              </a:rPr>
              <a:t>OTHER TYPES OF ORGANIZATIONS THAT CAN HELP RECRUIT REFUGEE TALENT</a:t>
            </a:r>
            <a:endParaRPr kumimoji="0" lang="en-US" sz="800" b="0" i="0" u="none" strike="noStrike" kern="0" cap="none" spc="8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Content Placeholder 2">
            <a:extLst>
              <a:ext uri="{FF2B5EF4-FFF2-40B4-BE49-F238E27FC236}">
                <a16:creationId xmlns:a16="http://schemas.microsoft.com/office/drawing/2014/main" id="{F91D24F9-CA3F-4346-B7F1-F61B55E3F752}"/>
              </a:ext>
            </a:extLst>
          </p:cNvPr>
          <p:cNvSpPr txBox="1">
            <a:spLocks/>
          </p:cNvSpPr>
          <p:nvPr/>
        </p:nvSpPr>
        <p:spPr>
          <a:xfrm>
            <a:off x="717473" y="2424979"/>
            <a:ext cx="6346865" cy="4125084"/>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812760" rtl="0" eaLnBrk="1" fontAlgn="auto" latinLnBrk="0" hangingPunct="1">
              <a:lnSpc>
                <a:spcPct val="110000"/>
              </a:lnSpc>
              <a:spcBef>
                <a:spcPct val="20000"/>
              </a:spcBef>
              <a:spcAft>
                <a:spcPts val="0"/>
              </a:spcAft>
              <a:buClrTx/>
              <a:buSzTx/>
              <a:buFont typeface="Arial"/>
              <a:buNone/>
              <a:tabLst/>
              <a:defRPr/>
            </a:pPr>
            <a:endParaRPr kumimoji="0" lang="es-ES" sz="1867" b="0" i="0" u="none" strike="noStrike" kern="1200" cap="none" spc="0" normalizeH="0" baseline="0" noProof="0" dirty="0">
              <a:ln>
                <a:noFill/>
              </a:ln>
              <a:solidFill>
                <a:srgbClr val="000000"/>
              </a:solidFill>
              <a:effectLst/>
              <a:uLnTx/>
              <a:uFillTx/>
              <a:latin typeface="Aktiv Grotesk Light" panose="020B0404020202020204" pitchFamily="34" charset="0"/>
              <a:ea typeface="Aktiv Grotesk Light" panose="020B0404020202020204" pitchFamily="34" charset="0"/>
              <a:cs typeface="Aktiv Grotesk Light" panose="020B0404020202020204" pitchFamily="34" charset="0"/>
            </a:endParaRPr>
          </a:p>
        </p:txBody>
      </p:sp>
      <p:sp>
        <p:nvSpPr>
          <p:cNvPr id="26" name="Content Placeholder 2">
            <a:extLst>
              <a:ext uri="{FF2B5EF4-FFF2-40B4-BE49-F238E27FC236}">
                <a16:creationId xmlns:a16="http://schemas.microsoft.com/office/drawing/2014/main" id="{E8E9A743-3CF9-204A-A9A2-8398EE883450}"/>
              </a:ext>
            </a:extLst>
          </p:cNvPr>
          <p:cNvSpPr txBox="1">
            <a:spLocks/>
          </p:cNvSpPr>
          <p:nvPr/>
        </p:nvSpPr>
        <p:spPr>
          <a:xfrm>
            <a:off x="1583853" y="2434821"/>
            <a:ext cx="10206026" cy="623547"/>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812760" rtl="0" eaLnBrk="1" fontAlgn="auto" latinLnBrk="0" hangingPunct="1">
              <a:lnSpc>
                <a:spcPct val="110000"/>
              </a:lnSpc>
              <a:spcBef>
                <a:spcPct val="20000"/>
              </a:spcBef>
              <a:spcAft>
                <a:spcPts val="0"/>
              </a:spcAft>
              <a:buClrTx/>
              <a:buSzTx/>
              <a:buFont typeface="Arial"/>
              <a:buNone/>
              <a:tabLst/>
              <a:defRPr/>
            </a:pPr>
            <a:r>
              <a:rPr kumimoji="0" lang="en-US" sz="1870" b="1" i="0" u="none" strike="noStrike" kern="1200" cap="none" spc="0" normalizeH="0" baseline="0" noProof="0" dirty="0">
                <a:ln>
                  <a:noFill/>
                </a:ln>
                <a:solidFill>
                  <a:schemeClr val="tx1">
                    <a:lumMod val="75000"/>
                  </a:schemeClr>
                </a:solidFill>
                <a:effectLst/>
                <a:uLnTx/>
                <a:uFillTx/>
                <a:latin typeface="Arial" panose="020B0604020202020204" pitchFamily="34" charset="0"/>
                <a:cs typeface="Arial" panose="020B0604020202020204" pitchFamily="34" charset="0"/>
              </a:rPr>
              <a:t>High-skilled refugee talent </a:t>
            </a:r>
          </a:p>
        </p:txBody>
      </p:sp>
      <p:sp>
        <p:nvSpPr>
          <p:cNvPr id="27" name="Content Placeholder 2">
            <a:extLst>
              <a:ext uri="{FF2B5EF4-FFF2-40B4-BE49-F238E27FC236}">
                <a16:creationId xmlns:a16="http://schemas.microsoft.com/office/drawing/2014/main" id="{7427A777-0264-6A48-9D3C-5D2EEE30036D}"/>
              </a:ext>
            </a:extLst>
          </p:cNvPr>
          <p:cNvSpPr txBox="1">
            <a:spLocks/>
          </p:cNvSpPr>
          <p:nvPr/>
        </p:nvSpPr>
        <p:spPr>
          <a:xfrm>
            <a:off x="1544315" y="3596257"/>
            <a:ext cx="7171150" cy="623547"/>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812760" rtl="0" eaLnBrk="1" fontAlgn="auto" latinLnBrk="0" hangingPunct="1">
              <a:lnSpc>
                <a:spcPct val="110000"/>
              </a:lnSpc>
              <a:spcBef>
                <a:spcPct val="20000"/>
              </a:spcBef>
              <a:spcAft>
                <a:spcPts val="0"/>
              </a:spcAft>
              <a:buClrTx/>
              <a:buSzTx/>
              <a:buFont typeface="Arial"/>
              <a:buNone/>
              <a:tabLst/>
              <a:defRPr/>
            </a:pPr>
            <a:r>
              <a:rPr kumimoji="0" lang="en-US" sz="1870" b="1" i="0" u="none" strike="noStrike" kern="1200" cap="none" spc="0" normalizeH="0" baseline="0" noProof="0" dirty="0">
                <a:ln>
                  <a:noFill/>
                </a:ln>
                <a:solidFill>
                  <a:schemeClr val="tx1">
                    <a:lumMod val="75000"/>
                  </a:schemeClr>
                </a:solidFill>
                <a:effectLst/>
                <a:uLnTx/>
                <a:uFillTx/>
                <a:latin typeface="Arial" panose="020B0604020202020204" pitchFamily="34" charset="0"/>
                <a:cs typeface="Arial" panose="020B0604020202020204" pitchFamily="34" charset="0"/>
              </a:rPr>
              <a:t>Refugee-led organizations</a:t>
            </a:r>
          </a:p>
        </p:txBody>
      </p:sp>
      <p:sp>
        <p:nvSpPr>
          <p:cNvPr id="28" name="Content Placeholder 2">
            <a:extLst>
              <a:ext uri="{FF2B5EF4-FFF2-40B4-BE49-F238E27FC236}">
                <a16:creationId xmlns:a16="http://schemas.microsoft.com/office/drawing/2014/main" id="{70852B44-B310-924C-AEDC-6F3ABDED77D7}"/>
              </a:ext>
            </a:extLst>
          </p:cNvPr>
          <p:cNvSpPr txBox="1">
            <a:spLocks/>
          </p:cNvSpPr>
          <p:nvPr/>
        </p:nvSpPr>
        <p:spPr>
          <a:xfrm>
            <a:off x="1583853" y="4767125"/>
            <a:ext cx="8252683" cy="623547"/>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812760" rtl="0" eaLnBrk="1" fontAlgn="auto" latinLnBrk="0" hangingPunct="1">
              <a:lnSpc>
                <a:spcPct val="110000"/>
              </a:lnSpc>
              <a:spcBef>
                <a:spcPct val="20000"/>
              </a:spcBef>
              <a:spcAft>
                <a:spcPts val="0"/>
              </a:spcAft>
              <a:buClrTx/>
              <a:buSzTx/>
              <a:buFont typeface="Arial"/>
              <a:buNone/>
              <a:tabLst/>
              <a:defRPr/>
            </a:pPr>
            <a:r>
              <a:rPr kumimoji="0" lang="en-US" sz="1870" b="1" i="0" u="none" strike="noStrike" kern="1200" cap="none" spc="0" normalizeH="0" baseline="0" noProof="0" dirty="0">
                <a:ln>
                  <a:noFill/>
                </a:ln>
                <a:solidFill>
                  <a:schemeClr val="tx1">
                    <a:lumMod val="75000"/>
                  </a:schemeClr>
                </a:solidFill>
                <a:effectLst/>
                <a:uLnTx/>
                <a:uFillTx/>
                <a:latin typeface="Arial" panose="020B0604020202020204" pitchFamily="34" charset="0"/>
                <a:cs typeface="Arial" panose="020B0604020202020204" pitchFamily="34" charset="0"/>
              </a:rPr>
              <a:t>Staffing agencies</a:t>
            </a:r>
          </a:p>
        </p:txBody>
      </p:sp>
      <p:sp>
        <p:nvSpPr>
          <p:cNvPr id="23" name="Isosceles Triangle 22">
            <a:extLst>
              <a:ext uri="{FF2B5EF4-FFF2-40B4-BE49-F238E27FC236}">
                <a16:creationId xmlns:a16="http://schemas.microsoft.com/office/drawing/2014/main" id="{9F73E4B4-47C2-4F7F-B20C-20BE47507E65}"/>
              </a:ext>
            </a:extLst>
          </p:cNvPr>
          <p:cNvSpPr/>
          <p:nvPr/>
        </p:nvSpPr>
        <p:spPr>
          <a:xfrm rot="5400000">
            <a:off x="397395" y="2231396"/>
            <a:ext cx="939409" cy="72562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1</a:t>
            </a: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Isosceles Triangle 28">
            <a:extLst>
              <a:ext uri="{FF2B5EF4-FFF2-40B4-BE49-F238E27FC236}">
                <a16:creationId xmlns:a16="http://schemas.microsoft.com/office/drawing/2014/main" id="{9366D8AE-8872-4FC6-B984-F4B89C227853}"/>
              </a:ext>
            </a:extLst>
          </p:cNvPr>
          <p:cNvSpPr/>
          <p:nvPr/>
        </p:nvSpPr>
        <p:spPr>
          <a:xfrm rot="5400000">
            <a:off x="389242" y="3394461"/>
            <a:ext cx="939409" cy="72562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Isosceles Triangle 29">
            <a:extLst>
              <a:ext uri="{FF2B5EF4-FFF2-40B4-BE49-F238E27FC236}">
                <a16:creationId xmlns:a16="http://schemas.microsoft.com/office/drawing/2014/main" id="{28C760C9-62E5-49B5-8804-CD59E11E2B0D}"/>
              </a:ext>
            </a:extLst>
          </p:cNvPr>
          <p:cNvSpPr/>
          <p:nvPr/>
        </p:nvSpPr>
        <p:spPr>
          <a:xfrm rot="5400000">
            <a:off x="389242" y="4541118"/>
            <a:ext cx="939409" cy="72562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75BA4CEC-7C69-4E14-A9B7-075CC04DCE93}"/>
              </a:ext>
            </a:extLst>
          </p:cNvPr>
          <p:cNvSpPr txBox="1"/>
          <p:nvPr/>
        </p:nvSpPr>
        <p:spPr>
          <a:xfrm>
            <a:off x="496133" y="2277525"/>
            <a:ext cx="501827" cy="631300"/>
          </a:xfrm>
          <a:prstGeom prst="rect">
            <a:avLst/>
          </a:prstGeom>
        </p:spPr>
        <p:txBody>
          <a:bodyPr vert="horz" wrap="none" lIns="0" tIns="0" rIns="0" bIns="0" rtlCol="0">
            <a:noAutofit/>
          </a:bodyPr>
          <a:lstStyle/>
          <a:p>
            <a:pPr marL="0" marR="0" lvl="0" indent="0" algn="l" defTabSz="914400" rtl="0" eaLnBrk="1" fontAlgn="auto" latinLnBrk="0" hangingPunct="1">
              <a:lnSpc>
                <a:spcPct val="120000"/>
              </a:lnSpc>
              <a:spcBef>
                <a:spcPts val="0"/>
              </a:spcBef>
              <a:spcAft>
                <a:spcPts val="400"/>
              </a:spcAft>
              <a:buClrTx/>
              <a:buSzTx/>
              <a:buFontTx/>
              <a:buNone/>
              <a:tabLst/>
              <a:defRPr/>
            </a:pPr>
            <a:r>
              <a:rPr kumimoji="0" lang="en-US" sz="3200" b="1" i="0" u="none" strike="noStrike" kern="1200" cap="none" spc="0" normalizeH="0" baseline="0" noProof="0" dirty="0">
                <a:ln>
                  <a:noFill/>
                </a:ln>
                <a:solidFill>
                  <a:schemeClr val="tx1">
                    <a:lumMod val="75000"/>
                  </a:schemeClr>
                </a:solidFill>
                <a:effectLst/>
                <a:uLnTx/>
                <a:uFillTx/>
                <a:latin typeface="Arial Black" panose="020B0A04020102020204" pitchFamily="34" charset="0"/>
                <a:cs typeface="Arial" panose="020B0604020202020204" pitchFamily="34" charset="0"/>
              </a:rPr>
              <a:t>1</a:t>
            </a:r>
            <a:endParaRPr kumimoji="0" lang="es-ES" sz="3200" b="1" i="0" u="none" strike="noStrike" kern="1200" cap="none" spc="0" normalizeH="0" baseline="0" noProof="0" dirty="0" err="1">
              <a:ln>
                <a:noFill/>
              </a:ln>
              <a:solidFill>
                <a:schemeClr val="tx1">
                  <a:lumMod val="75000"/>
                </a:schemeClr>
              </a:solidFill>
              <a:effectLst/>
              <a:uLnTx/>
              <a:uFillTx/>
              <a:latin typeface="Arial Black" panose="020B0A040201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A72F5F1-71B4-48AD-AC1E-B08FB1DD4B76}"/>
              </a:ext>
            </a:extLst>
          </p:cNvPr>
          <p:cNvSpPr txBox="1"/>
          <p:nvPr/>
        </p:nvSpPr>
        <p:spPr>
          <a:xfrm>
            <a:off x="466558" y="3481636"/>
            <a:ext cx="501827" cy="631300"/>
          </a:xfrm>
          <a:prstGeom prst="rect">
            <a:avLst/>
          </a:prstGeom>
        </p:spPr>
        <p:txBody>
          <a:bodyPr vert="horz" wrap="none" lIns="0" tIns="0" rIns="0" bIns="0" rtlCol="0">
            <a:noAutofit/>
          </a:bodyPr>
          <a:lstStyle/>
          <a:p>
            <a:pPr marL="0" marR="0" lvl="0" indent="0" algn="l" defTabSz="914400" rtl="0" eaLnBrk="1" fontAlgn="auto" latinLnBrk="0" hangingPunct="1">
              <a:lnSpc>
                <a:spcPct val="120000"/>
              </a:lnSpc>
              <a:spcBef>
                <a:spcPts val="0"/>
              </a:spcBef>
              <a:spcAft>
                <a:spcPts val="400"/>
              </a:spcAft>
              <a:buClrTx/>
              <a:buSzTx/>
              <a:buFontTx/>
              <a:buNone/>
              <a:tabLst/>
              <a:defRPr/>
            </a:pPr>
            <a:r>
              <a:rPr kumimoji="0" lang="en-US" sz="3200" b="1" i="0" u="none" strike="noStrike" kern="1200" cap="none" spc="0" normalizeH="0" baseline="0" noProof="0" dirty="0">
                <a:ln>
                  <a:noFill/>
                </a:ln>
                <a:solidFill>
                  <a:schemeClr val="tx1">
                    <a:lumMod val="75000"/>
                  </a:schemeClr>
                </a:solidFill>
                <a:effectLst/>
                <a:uLnTx/>
                <a:uFillTx/>
                <a:latin typeface="Arial Black" panose="020B0A04020102020204" pitchFamily="34" charset="0"/>
                <a:cs typeface="Arial" panose="020B0604020202020204" pitchFamily="34" charset="0"/>
              </a:rPr>
              <a:t>2</a:t>
            </a:r>
            <a:endParaRPr kumimoji="0" lang="es-ES" sz="3200" b="1" i="0" u="none" strike="noStrike" kern="1200" cap="none" spc="0" normalizeH="0" baseline="0" noProof="0" dirty="0" err="1">
              <a:ln>
                <a:noFill/>
              </a:ln>
              <a:solidFill>
                <a:schemeClr val="tx1">
                  <a:lumMod val="75000"/>
                </a:schemeClr>
              </a:solidFill>
              <a:effectLst/>
              <a:uLnTx/>
              <a:uFillTx/>
              <a:latin typeface="Arial Black" panose="020B0A040201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058B26E-FAE9-465F-A80F-B020542181E9}"/>
              </a:ext>
            </a:extLst>
          </p:cNvPr>
          <p:cNvSpPr txBox="1"/>
          <p:nvPr/>
        </p:nvSpPr>
        <p:spPr>
          <a:xfrm>
            <a:off x="466248" y="4608913"/>
            <a:ext cx="501827" cy="631300"/>
          </a:xfrm>
          <a:prstGeom prst="rect">
            <a:avLst/>
          </a:prstGeom>
        </p:spPr>
        <p:txBody>
          <a:bodyPr vert="horz" wrap="none" lIns="0" tIns="0" rIns="0" bIns="0" rtlCol="0">
            <a:noAutofit/>
          </a:bodyPr>
          <a:lstStyle/>
          <a:p>
            <a:pPr marL="0" marR="0" lvl="0" indent="0" algn="l" defTabSz="914400" rtl="0" eaLnBrk="1" fontAlgn="auto" latinLnBrk="0" hangingPunct="1">
              <a:lnSpc>
                <a:spcPct val="120000"/>
              </a:lnSpc>
              <a:spcBef>
                <a:spcPts val="0"/>
              </a:spcBef>
              <a:spcAft>
                <a:spcPts val="400"/>
              </a:spcAft>
              <a:buClrTx/>
              <a:buSzTx/>
              <a:buFontTx/>
              <a:buNone/>
              <a:tabLst/>
              <a:defRPr/>
            </a:pPr>
            <a:r>
              <a:rPr kumimoji="0" lang="en-US" sz="3200" b="1" i="0" u="none" strike="noStrike" kern="1200" cap="none" spc="0" normalizeH="0" baseline="0" noProof="0" dirty="0">
                <a:ln>
                  <a:noFill/>
                </a:ln>
                <a:solidFill>
                  <a:schemeClr val="tx1">
                    <a:lumMod val="75000"/>
                  </a:schemeClr>
                </a:solidFill>
                <a:effectLst/>
                <a:uLnTx/>
                <a:uFillTx/>
                <a:latin typeface="Arial Black" panose="020B0A04020102020204" pitchFamily="34" charset="0"/>
                <a:cs typeface="Arial" panose="020B0604020202020204" pitchFamily="34" charset="0"/>
              </a:rPr>
              <a:t>3</a:t>
            </a:r>
            <a:endParaRPr kumimoji="0" lang="es-ES" sz="3200" b="1" i="0" u="none" strike="noStrike" kern="1200" cap="none" spc="0" normalizeH="0" baseline="0" noProof="0" dirty="0" err="1">
              <a:ln>
                <a:noFill/>
              </a:ln>
              <a:solidFill>
                <a:schemeClr val="tx1">
                  <a:lumMod val="75000"/>
                </a:schemeClr>
              </a:solidFill>
              <a:effectLst/>
              <a:uLnTx/>
              <a:uFillTx/>
              <a:latin typeface="Arial Black" panose="020B0A040201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FCD3A620-7498-4FAD-B46E-08095E9E1313}"/>
              </a:ext>
            </a:extLst>
          </p:cNvPr>
          <p:cNvSpPr/>
          <p:nvPr/>
        </p:nvSpPr>
        <p:spPr>
          <a:xfrm>
            <a:off x="491156" y="5603762"/>
            <a:ext cx="6346865" cy="944212"/>
          </a:xfrm>
          <a:prstGeom prst="rect">
            <a:avLst/>
          </a:prstGeom>
          <a:solidFill>
            <a:schemeClr val="tx1">
              <a:lumMod val="20000"/>
              <a:lumOff val="80000"/>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Content Placeholder 2">
            <a:extLst>
              <a:ext uri="{FF2B5EF4-FFF2-40B4-BE49-F238E27FC236}">
                <a16:creationId xmlns:a16="http://schemas.microsoft.com/office/drawing/2014/main" id="{BB6A1857-D06F-4EFD-B870-E6EDB9289BB6}"/>
              </a:ext>
            </a:extLst>
          </p:cNvPr>
          <p:cNvSpPr txBox="1">
            <a:spLocks/>
          </p:cNvSpPr>
          <p:nvPr/>
        </p:nvSpPr>
        <p:spPr>
          <a:xfrm>
            <a:off x="1544315" y="4972592"/>
            <a:ext cx="7171150" cy="623547"/>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812760" rtl="0" eaLnBrk="1" fontAlgn="auto" latinLnBrk="0" hangingPunct="1">
              <a:lnSpc>
                <a:spcPct val="110000"/>
              </a:lnSpc>
              <a:spcBef>
                <a:spcPct val="20000"/>
              </a:spcBef>
              <a:spcAft>
                <a:spcPts val="0"/>
              </a:spcAft>
              <a:buClrTx/>
              <a:buSzTx/>
              <a:buFont typeface="Arial"/>
              <a:buNone/>
              <a:tabLst/>
              <a:defRPr/>
            </a:pPr>
            <a:endParaRPr kumimoji="0" lang="en-US" sz="1870" b="0" i="0" u="none" strike="noStrike" kern="1200" cap="none" spc="0" normalizeH="0" baseline="0" noProof="0" dirty="0">
              <a:ln>
                <a:noFill/>
              </a:ln>
              <a:solidFill>
                <a:srgbClr val="000000"/>
              </a:solidFill>
              <a:effectLst/>
              <a:uLnTx/>
              <a:uFillTx/>
              <a:latin typeface="Aktiv Grotesk Light" panose="020B0404020202020204" pitchFamily="34" charset="0"/>
              <a:ea typeface="Aktiv Grotesk Light" panose="020B0404020202020204" pitchFamily="34" charset="0"/>
              <a:cs typeface="Aktiv Grotesk Light" panose="020B0404020202020204" pitchFamily="34" charset="0"/>
            </a:endParaRPr>
          </a:p>
        </p:txBody>
      </p:sp>
      <p:sp>
        <p:nvSpPr>
          <p:cNvPr id="35" name="Content Placeholder 2">
            <a:extLst>
              <a:ext uri="{FF2B5EF4-FFF2-40B4-BE49-F238E27FC236}">
                <a16:creationId xmlns:a16="http://schemas.microsoft.com/office/drawing/2014/main" id="{B73A6F92-5319-463E-9C68-C53585B2365B}"/>
              </a:ext>
            </a:extLst>
          </p:cNvPr>
          <p:cNvSpPr txBox="1">
            <a:spLocks/>
          </p:cNvSpPr>
          <p:nvPr/>
        </p:nvSpPr>
        <p:spPr>
          <a:xfrm>
            <a:off x="1573692" y="5931764"/>
            <a:ext cx="8252683" cy="623547"/>
          </a:xfrm>
          <a:prstGeom prst="rect">
            <a:avLst/>
          </a:prstGeom>
        </p:spPr>
        <p:txBody>
          <a:bodyPr vert="horz" lIns="0" tIns="0" rIns="0" bIns="0" rtlCol="0">
            <a:noAutofit/>
          </a:bodyPr>
          <a:lstStyle>
            <a:lvl1pPr marL="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1pPr>
            <a:lvl2pPr marL="609585"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2pPr>
            <a:lvl3pPr marL="1219170"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3pPr>
            <a:lvl4pPr marL="1828754"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4pPr>
            <a:lvl5pPr marL="2438339" indent="0" algn="l" defTabSz="609585" rtl="0" eaLnBrk="1" latinLnBrk="0" hangingPunct="1">
              <a:lnSpc>
                <a:spcPct val="110000"/>
              </a:lnSpc>
              <a:spcBef>
                <a:spcPct val="20000"/>
              </a:spcBef>
              <a:buFont typeface="Arial"/>
              <a:buNone/>
              <a:defRPr sz="1867" b="0" i="0" kern="1200">
                <a:solidFill>
                  <a:srgbClr val="000000"/>
                </a:solidFill>
                <a:latin typeface="Aktiv Grotesk Light" panose="020B0404020202020204" pitchFamily="34" charset="0"/>
                <a:ea typeface="Aktiv Grotesk Light" panose="020B0404020202020204" pitchFamily="34" charset="0"/>
                <a:cs typeface="Aktiv Grotesk Light" panose="020B04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812760" rtl="0" eaLnBrk="1" fontAlgn="auto" latinLnBrk="0" hangingPunct="1">
              <a:lnSpc>
                <a:spcPct val="110000"/>
              </a:lnSpc>
              <a:spcBef>
                <a:spcPct val="20000"/>
              </a:spcBef>
              <a:spcAft>
                <a:spcPts val="0"/>
              </a:spcAft>
              <a:buClrTx/>
              <a:buSzTx/>
              <a:buFont typeface="Arial"/>
              <a:buNone/>
              <a:tabLst/>
              <a:defRPr/>
            </a:pPr>
            <a:r>
              <a:rPr lang="en-US" sz="1870" b="1" dirty="0">
                <a:solidFill>
                  <a:schemeClr val="tx1">
                    <a:lumMod val="75000"/>
                  </a:schemeClr>
                </a:solidFill>
                <a:latin typeface="Arial" panose="020B0604020202020204" pitchFamily="34" charset="0"/>
                <a:cs typeface="Arial" panose="020B0604020202020204" pitchFamily="34" charset="0"/>
              </a:rPr>
              <a:t>Welcome.US Jobs Exchange</a:t>
            </a:r>
            <a:endParaRPr kumimoji="0" lang="en-US" sz="1870" b="1" i="0" u="none" strike="noStrike" kern="1200" cap="none" spc="0" normalizeH="0" baseline="0" noProof="0" dirty="0">
              <a:ln>
                <a:noFill/>
              </a:ln>
              <a:solidFill>
                <a:schemeClr val="tx1">
                  <a:lumMod val="75000"/>
                </a:schemeClr>
              </a:solidFill>
              <a:effectLst/>
              <a:uLnTx/>
              <a:uFillTx/>
              <a:latin typeface="Arial" panose="020B0604020202020204" pitchFamily="34" charset="0"/>
              <a:cs typeface="Arial" panose="020B0604020202020204" pitchFamily="34" charset="0"/>
            </a:endParaRPr>
          </a:p>
        </p:txBody>
      </p:sp>
      <p:sp>
        <p:nvSpPr>
          <p:cNvPr id="36" name="Isosceles Triangle 35">
            <a:extLst>
              <a:ext uri="{FF2B5EF4-FFF2-40B4-BE49-F238E27FC236}">
                <a16:creationId xmlns:a16="http://schemas.microsoft.com/office/drawing/2014/main" id="{DB7AD79C-A693-4FCC-AF4B-1E870A624C96}"/>
              </a:ext>
            </a:extLst>
          </p:cNvPr>
          <p:cNvSpPr/>
          <p:nvPr/>
        </p:nvSpPr>
        <p:spPr>
          <a:xfrm rot="5400000">
            <a:off x="379081" y="5704915"/>
            <a:ext cx="939409" cy="725625"/>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2430F464-DEAC-44AC-B24F-41129D4E3822}"/>
              </a:ext>
            </a:extLst>
          </p:cNvPr>
          <p:cNvSpPr txBox="1"/>
          <p:nvPr/>
        </p:nvSpPr>
        <p:spPr>
          <a:xfrm>
            <a:off x="456087" y="5772710"/>
            <a:ext cx="501827" cy="631300"/>
          </a:xfrm>
          <a:prstGeom prst="rect">
            <a:avLst/>
          </a:prstGeom>
        </p:spPr>
        <p:txBody>
          <a:bodyPr vert="horz" wrap="none" lIns="0" tIns="0" rIns="0" bIns="0" rtlCol="0">
            <a:noAutofit/>
          </a:bodyPr>
          <a:lstStyle/>
          <a:p>
            <a:pPr marL="0" marR="0" lvl="0" indent="0" algn="l" defTabSz="914400" rtl="0" eaLnBrk="1" fontAlgn="auto" latinLnBrk="0" hangingPunct="1">
              <a:lnSpc>
                <a:spcPct val="120000"/>
              </a:lnSpc>
              <a:spcBef>
                <a:spcPts val="0"/>
              </a:spcBef>
              <a:spcAft>
                <a:spcPts val="400"/>
              </a:spcAft>
              <a:buClrTx/>
              <a:buSzTx/>
              <a:buFontTx/>
              <a:buNone/>
              <a:tabLst/>
              <a:defRPr/>
            </a:pPr>
            <a:r>
              <a:rPr lang="en-US" sz="3200" b="1" dirty="0">
                <a:solidFill>
                  <a:schemeClr val="tx1">
                    <a:lumMod val="75000"/>
                  </a:schemeClr>
                </a:solidFill>
                <a:latin typeface="Arial Black" panose="020B0A04020102020204" pitchFamily="34" charset="0"/>
                <a:cs typeface="Arial" panose="020B0604020202020204" pitchFamily="34" charset="0"/>
              </a:rPr>
              <a:t>4</a:t>
            </a:r>
            <a:endParaRPr kumimoji="0" lang="es-ES" sz="3200" b="1" i="0" u="none" strike="noStrike" kern="1200" cap="none" spc="0" normalizeH="0" baseline="0" noProof="0" dirty="0" err="1">
              <a:ln>
                <a:noFill/>
              </a:ln>
              <a:solidFill>
                <a:schemeClr val="tx1">
                  <a:lumMod val="75000"/>
                </a:schemeClr>
              </a:solidFill>
              <a:effectLst/>
              <a:uLnTx/>
              <a:uFillTx/>
              <a:latin typeface="Arial Black" panose="020B0A04020102020204" pitchFamily="34" charset="0"/>
              <a:cs typeface="Arial" panose="020B0604020202020204" pitchFamily="34" charset="0"/>
            </a:endParaRPr>
          </a:p>
        </p:txBody>
      </p:sp>
      <p:pic>
        <p:nvPicPr>
          <p:cNvPr id="38" name="Picture Placeholder 9">
            <a:extLst>
              <a:ext uri="{FF2B5EF4-FFF2-40B4-BE49-F238E27FC236}">
                <a16:creationId xmlns:a16="http://schemas.microsoft.com/office/drawing/2014/main" id="{DBFDE515-997C-4F8D-820B-0B96D98D8A58}"/>
              </a:ext>
            </a:extLst>
          </p:cNvPr>
          <p:cNvPicPr>
            <a:picLocks noChangeAspect="1"/>
          </p:cNvPicPr>
          <p:nvPr/>
        </p:nvPicPr>
        <p:blipFill rotWithShape="1">
          <a:blip r:embed="rId2"/>
          <a:srcRect t="680" b="680"/>
          <a:stretch/>
        </p:blipFill>
        <p:spPr>
          <a:xfrm>
            <a:off x="7249573" y="508000"/>
            <a:ext cx="4942415" cy="6363337"/>
          </a:xfrm>
          <a:prstGeom prst="rect">
            <a:avLst/>
          </a:prstGeom>
        </p:spPr>
      </p:pic>
      <p:cxnSp>
        <p:nvCxnSpPr>
          <p:cNvPr id="39" name="Straight Connector 38">
            <a:extLst>
              <a:ext uri="{FF2B5EF4-FFF2-40B4-BE49-F238E27FC236}">
                <a16:creationId xmlns:a16="http://schemas.microsoft.com/office/drawing/2014/main" id="{B4F1E956-019F-41E6-8837-A2AB194E2A66}"/>
              </a:ext>
            </a:extLst>
          </p:cNvPr>
          <p:cNvCxnSpPr/>
          <p:nvPr/>
        </p:nvCxnSpPr>
        <p:spPr>
          <a:xfrm>
            <a:off x="0" y="515904"/>
            <a:ext cx="12192000" cy="0"/>
          </a:xfrm>
          <a:prstGeom prst="line">
            <a:avLst/>
          </a:prstGeom>
          <a:ln w="3175" cmpd="sng">
            <a:solidFill>
              <a:srgbClr val="0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9876448"/>
      </p:ext>
    </p:extLst>
  </p:cSld>
  <p:clrMapOvr>
    <a:masterClrMapping/>
  </p:clrMapOvr>
</p:sld>
</file>

<file path=ppt/theme/theme1.xml><?xml version="1.0" encoding="utf-8"?>
<a:theme xmlns:a="http://schemas.openxmlformats.org/drawingml/2006/main" name="1_Office Theme">
  <a:themeElements>
    <a:clrScheme name="Tent Pitch Deck">
      <a:dk1>
        <a:srgbClr val="62C1D9"/>
      </a:dk1>
      <a:lt1>
        <a:sysClr val="window" lastClr="FFFFFF"/>
      </a:lt1>
      <a:dk2>
        <a:srgbClr val="0A2C2F"/>
      </a:dk2>
      <a:lt2>
        <a:srgbClr val="EAEAEA"/>
      </a:lt2>
      <a:accent1>
        <a:srgbClr val="18BDB7"/>
      </a:accent1>
      <a:accent2>
        <a:srgbClr val="093158"/>
      </a:accent2>
      <a:accent3>
        <a:srgbClr val="F96187"/>
      </a:accent3>
      <a:accent4>
        <a:srgbClr val="AAC842"/>
      </a:accent4>
      <a:accent5>
        <a:srgbClr val="6456AE"/>
      </a:accent5>
      <a:accent6>
        <a:srgbClr val="ED7841"/>
      </a:accent6>
      <a:hlink>
        <a:srgbClr val="18BDB7"/>
      </a:hlink>
      <a:folHlink>
        <a:srgbClr val="09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nSpc>
            <a:spcPct val="120000"/>
          </a:lnSpc>
          <a:spcBef>
            <a:spcPts val="0"/>
          </a:spcBef>
          <a:spcAft>
            <a:spcPts val="400"/>
          </a:spcAft>
          <a:defRPr sz="1150" dirty="0" err="1" smtClean="0">
            <a:latin typeface="Aktiv Grotesk"/>
            <a:cs typeface="Aktiv Grotesk"/>
          </a:defRPr>
        </a:defPPr>
      </a:lstStyle>
    </a:txDef>
  </a:objectDefaults>
  <a:extraClrSchemeLst/>
</a:theme>
</file>

<file path=ppt/theme/theme2.xml><?xml version="1.0" encoding="utf-8"?>
<a:theme xmlns:a="http://schemas.openxmlformats.org/drawingml/2006/main" name="3_Office Theme">
  <a:themeElements>
    <a:clrScheme name="Tent Pitch Deck">
      <a:dk1>
        <a:srgbClr val="62C1D9"/>
      </a:dk1>
      <a:lt1>
        <a:sysClr val="window" lastClr="FFFFFF"/>
      </a:lt1>
      <a:dk2>
        <a:srgbClr val="0A2C2F"/>
      </a:dk2>
      <a:lt2>
        <a:srgbClr val="EAEAEA"/>
      </a:lt2>
      <a:accent1>
        <a:srgbClr val="18BDB7"/>
      </a:accent1>
      <a:accent2>
        <a:srgbClr val="093158"/>
      </a:accent2>
      <a:accent3>
        <a:srgbClr val="F96187"/>
      </a:accent3>
      <a:accent4>
        <a:srgbClr val="AAC842"/>
      </a:accent4>
      <a:accent5>
        <a:srgbClr val="6456AE"/>
      </a:accent5>
      <a:accent6>
        <a:srgbClr val="ED7841"/>
      </a:accent6>
      <a:hlink>
        <a:srgbClr val="18BDB7"/>
      </a:hlink>
      <a:folHlink>
        <a:srgbClr val="09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nSpc>
            <a:spcPct val="120000"/>
          </a:lnSpc>
          <a:spcBef>
            <a:spcPts val="0"/>
          </a:spcBef>
          <a:spcAft>
            <a:spcPts val="400"/>
          </a:spcAft>
          <a:defRPr sz="1150" dirty="0" err="1" smtClean="0">
            <a:latin typeface="Aktiv Grotesk"/>
            <a:cs typeface="Aktiv Grotesk"/>
          </a:defRPr>
        </a:defPPr>
      </a:lstStyle>
    </a:txDef>
  </a:objectDefaults>
  <a:extraClrSchemeLst/>
</a:theme>
</file>

<file path=ppt/theme/theme3.xml><?xml version="1.0" encoding="utf-8"?>
<a:theme xmlns:a="http://schemas.openxmlformats.org/drawingml/2006/main" name="4_Office Theme">
  <a:themeElements>
    <a:clrScheme name="Tent Pitch Deck">
      <a:dk1>
        <a:srgbClr val="62C1D9"/>
      </a:dk1>
      <a:lt1>
        <a:sysClr val="window" lastClr="FFFFFF"/>
      </a:lt1>
      <a:dk2>
        <a:srgbClr val="0A2C2F"/>
      </a:dk2>
      <a:lt2>
        <a:srgbClr val="EAEAEA"/>
      </a:lt2>
      <a:accent1>
        <a:srgbClr val="18BDB7"/>
      </a:accent1>
      <a:accent2>
        <a:srgbClr val="093158"/>
      </a:accent2>
      <a:accent3>
        <a:srgbClr val="F96187"/>
      </a:accent3>
      <a:accent4>
        <a:srgbClr val="AAC842"/>
      </a:accent4>
      <a:accent5>
        <a:srgbClr val="6456AE"/>
      </a:accent5>
      <a:accent6>
        <a:srgbClr val="ED7841"/>
      </a:accent6>
      <a:hlink>
        <a:srgbClr val="18BDB7"/>
      </a:hlink>
      <a:folHlink>
        <a:srgbClr val="09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nSpc>
            <a:spcPct val="120000"/>
          </a:lnSpc>
          <a:spcBef>
            <a:spcPts val="0"/>
          </a:spcBef>
          <a:spcAft>
            <a:spcPts val="400"/>
          </a:spcAft>
          <a:defRPr sz="1150" dirty="0" err="1" smtClean="0">
            <a:latin typeface="Aktiv Grotesk"/>
            <a:cs typeface="Aktiv Grotesk"/>
          </a:defRPr>
        </a:defPPr>
      </a:lstStyle>
    </a:txDef>
  </a:objectDefaults>
  <a:extraClrSchemeLst/>
</a:theme>
</file>

<file path=ppt/theme/theme4.xml><?xml version="1.0" encoding="utf-8"?>
<a:theme xmlns:a="http://schemas.openxmlformats.org/drawingml/2006/main" name="5_Office Theme">
  <a:themeElements>
    <a:clrScheme name="Tent Pitch Deck">
      <a:dk1>
        <a:srgbClr val="62C1D9"/>
      </a:dk1>
      <a:lt1>
        <a:sysClr val="window" lastClr="FFFFFF"/>
      </a:lt1>
      <a:dk2>
        <a:srgbClr val="0A2C2F"/>
      </a:dk2>
      <a:lt2>
        <a:srgbClr val="EAEAEA"/>
      </a:lt2>
      <a:accent1>
        <a:srgbClr val="18BDB7"/>
      </a:accent1>
      <a:accent2>
        <a:srgbClr val="093158"/>
      </a:accent2>
      <a:accent3>
        <a:srgbClr val="F96187"/>
      </a:accent3>
      <a:accent4>
        <a:srgbClr val="AAC842"/>
      </a:accent4>
      <a:accent5>
        <a:srgbClr val="6456AE"/>
      </a:accent5>
      <a:accent6>
        <a:srgbClr val="ED7841"/>
      </a:accent6>
      <a:hlink>
        <a:srgbClr val="18BDB7"/>
      </a:hlink>
      <a:folHlink>
        <a:srgbClr val="09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nSpc>
            <a:spcPct val="120000"/>
          </a:lnSpc>
          <a:spcBef>
            <a:spcPts val="0"/>
          </a:spcBef>
          <a:spcAft>
            <a:spcPts val="400"/>
          </a:spcAft>
          <a:defRPr sz="1150" dirty="0" err="1" smtClean="0">
            <a:latin typeface="Aktiv Grotesk"/>
            <a:cs typeface="Aktiv Grotesk"/>
          </a:defRPr>
        </a:defPPr>
      </a:lstStyle>
    </a:txDef>
  </a:objectDefaults>
  <a:extraClrSchemeLst/>
</a:theme>
</file>

<file path=ppt/theme/theme5.xml><?xml version="1.0" encoding="utf-8"?>
<a:theme xmlns:a="http://schemas.openxmlformats.org/drawingml/2006/main" name="Office Theme">
  <a:themeElements>
    <a:clrScheme name="Tent Pitch Deck">
      <a:dk1>
        <a:srgbClr val="62C1D9"/>
      </a:dk1>
      <a:lt1>
        <a:sysClr val="window" lastClr="FFFFFF"/>
      </a:lt1>
      <a:dk2>
        <a:srgbClr val="0A2C2F"/>
      </a:dk2>
      <a:lt2>
        <a:srgbClr val="EAEAEA"/>
      </a:lt2>
      <a:accent1>
        <a:srgbClr val="18BDB7"/>
      </a:accent1>
      <a:accent2>
        <a:srgbClr val="093158"/>
      </a:accent2>
      <a:accent3>
        <a:srgbClr val="F96187"/>
      </a:accent3>
      <a:accent4>
        <a:srgbClr val="AAC842"/>
      </a:accent4>
      <a:accent5>
        <a:srgbClr val="6456AE"/>
      </a:accent5>
      <a:accent6>
        <a:srgbClr val="ED7841"/>
      </a:accent6>
      <a:hlink>
        <a:srgbClr val="18BDB7"/>
      </a:hlink>
      <a:folHlink>
        <a:srgbClr val="09315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a:lnSpc>
            <a:spcPct val="120000"/>
          </a:lnSpc>
          <a:spcBef>
            <a:spcPts val="0"/>
          </a:spcBef>
          <a:spcAft>
            <a:spcPts val="400"/>
          </a:spcAft>
          <a:defRPr sz="1150" dirty="0" err="1" smtClean="0">
            <a:latin typeface="Aktiv Grotesk"/>
            <a:cs typeface="Aktiv Grotesk"/>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3136</TotalTime>
  <Words>1842</Words>
  <Application>Microsoft Office PowerPoint</Application>
  <PresentationFormat>Widescreen</PresentationFormat>
  <Paragraphs>179</Paragraphs>
  <Slides>28</Slides>
  <Notes>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28</vt:i4>
      </vt:variant>
    </vt:vector>
  </HeadingPairs>
  <TitlesOfParts>
    <vt:vector size="44" baseType="lpstr">
      <vt:lpstr>Aktiv Grotesk</vt:lpstr>
      <vt:lpstr>Aktiv Grotesk Black</vt:lpstr>
      <vt:lpstr>Aktiv Grotesk Light</vt:lpstr>
      <vt:lpstr>Aktiv Grotesk XBold</vt:lpstr>
      <vt:lpstr>Arial</vt:lpstr>
      <vt:lpstr>Arial Black</vt:lpstr>
      <vt:lpstr>Arial Nova Light</vt:lpstr>
      <vt:lpstr>Calibri</vt:lpstr>
      <vt:lpstr>Roboto</vt:lpstr>
      <vt:lpstr>System Font</vt:lpstr>
      <vt:lpstr>Wingdings</vt:lpstr>
      <vt:lpstr>1_Office Theme</vt:lpstr>
      <vt:lpstr>3_Office Theme</vt:lpstr>
      <vt:lpstr>4_Office Theme</vt:lpstr>
      <vt:lpstr>5_Office Theme</vt:lpstr>
      <vt:lpstr>Office Theme</vt:lpstr>
      <vt:lpstr>Best Practices for Working with Refugee-Focused NGOs in the United States</vt:lpstr>
      <vt:lpstr>By the end of this presentation, you will:</vt:lpstr>
      <vt:lpstr>Contents</vt:lpstr>
      <vt:lpstr>What is a refugee resettlement agency? </vt:lpstr>
      <vt:lpstr>Nine National Refugee Resettlement Agencies </vt:lpstr>
      <vt:lpstr>Resettlement agencies can help businesses recruit refugee talent by:</vt:lpstr>
      <vt:lpstr>Resettlement agencies prepare refugees for employment by:</vt:lpstr>
      <vt:lpstr>Contents</vt:lpstr>
      <vt:lpstr>Other organizations that can help companies hire refugees</vt:lpstr>
      <vt:lpstr>Other organizations that can help companies hire refugees</vt:lpstr>
      <vt:lpstr>Other organizations that can help companies hire refugees</vt:lpstr>
      <vt:lpstr>Other organizations that can help companies hire refugees</vt:lpstr>
      <vt:lpstr>Other organizations that can help companies hire refugees</vt:lpstr>
      <vt:lpstr>Contents</vt:lpstr>
      <vt:lpstr>Creating a welcoming environment for refugee employees</vt:lpstr>
      <vt:lpstr>Salary and benefits</vt:lpstr>
      <vt:lpstr>Solutions for refugees with limited English proficiency</vt:lpstr>
      <vt:lpstr>Transportation assistance </vt:lpstr>
      <vt:lpstr>Career pathways</vt:lpstr>
      <vt:lpstr>Hiring for a range of skill levels </vt:lpstr>
      <vt:lpstr>Contents</vt:lpstr>
      <vt:lpstr>Be patient and persistent</vt:lpstr>
      <vt:lpstr>Align on recruitment process and timeline</vt:lpstr>
      <vt:lpstr> Ask for a phone number and e-mail address</vt:lpstr>
      <vt:lpstr>Showcase commitment to refugee hiring</vt:lpstr>
      <vt:lpstr>Flexibility and patience are key</vt:lpstr>
      <vt:lpstr>The Tent Partnership for Refugees can connect companies to relevant refugee NGOs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Setting Up Refugee Employees &amp; Their Teams for Success  A Resource for HR/ People Teams and Managers at companies hiring refugees</dc:title>
  <dc:creator>Dajana Djedovic</dc:creator>
  <cp:lastModifiedBy>Dajana Djedovic</cp:lastModifiedBy>
  <cp:revision>149</cp:revision>
  <dcterms:created xsi:type="dcterms:W3CDTF">2020-07-14T14:41:14Z</dcterms:created>
  <dcterms:modified xsi:type="dcterms:W3CDTF">2022-02-15T11:30:34Z</dcterms:modified>
</cp:coreProperties>
</file>