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696" r:id="rId3"/>
    <p:sldMasterId id="2147483719" r:id="rId4"/>
    <p:sldMasterId id="2147483742" r:id="rId5"/>
    <p:sldMasterId id="2147483765" r:id="rId6"/>
  </p:sldMasterIdLst>
  <p:notesMasterIdLst>
    <p:notesMasterId r:id="rId37"/>
  </p:notesMasterIdLst>
  <p:sldIdLst>
    <p:sldId id="399" r:id="rId7"/>
    <p:sldId id="496" r:id="rId8"/>
    <p:sldId id="430" r:id="rId9"/>
    <p:sldId id="400" r:id="rId10"/>
    <p:sldId id="499" r:id="rId11"/>
    <p:sldId id="497" r:id="rId12"/>
    <p:sldId id="401" r:id="rId13"/>
    <p:sldId id="536" r:id="rId14"/>
    <p:sldId id="452" r:id="rId15"/>
    <p:sldId id="487" r:id="rId16"/>
    <p:sldId id="402" r:id="rId17"/>
    <p:sldId id="527" r:id="rId18"/>
    <p:sldId id="501" r:id="rId19"/>
    <p:sldId id="502" r:id="rId20"/>
    <p:sldId id="503" r:id="rId21"/>
    <p:sldId id="504" r:id="rId22"/>
    <p:sldId id="505" r:id="rId23"/>
    <p:sldId id="508" r:id="rId24"/>
    <p:sldId id="509" r:id="rId25"/>
    <p:sldId id="510" r:id="rId26"/>
    <p:sldId id="513" r:id="rId27"/>
    <p:sldId id="515" r:id="rId28"/>
    <p:sldId id="532" r:id="rId29"/>
    <p:sldId id="518" r:id="rId30"/>
    <p:sldId id="520" r:id="rId31"/>
    <p:sldId id="524" r:id="rId32"/>
    <p:sldId id="531" r:id="rId33"/>
    <p:sldId id="533" r:id="rId34"/>
    <p:sldId id="535" r:id="rId35"/>
    <p:sldId id="445" r:id="rId3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ca Rossini" initials="VR" lastIdx="5" clrIdx="0">
    <p:extLst>
      <p:ext uri="{19B8F6BF-5375-455C-9EA6-DF929625EA0E}">
        <p15:presenceInfo xmlns:p15="http://schemas.microsoft.com/office/powerpoint/2012/main" userId="S::noni@tent.org::e3485a45-237f-44d0-8f6a-157dbe4adbdd" providerId="AD"/>
      </p:ext>
    </p:extLst>
  </p:cmAuthor>
  <p:cmAuthor id="2" name="Nami Patel" initials="MOU" lastIdx="28" clrIdx="1"/>
  <p:cmAuthor id="3" name="Daniela Guzman" initials="DG" lastIdx="28" clrIdx="2">
    <p:extLst>
      <p:ext uri="{19B8F6BF-5375-455C-9EA6-DF929625EA0E}">
        <p15:presenceInfo xmlns:p15="http://schemas.microsoft.com/office/powerpoint/2012/main" userId="S::daniela@tent.org::be122ecf-41b8-4dc2-8c05-10351fec742f" providerId="AD"/>
      </p:ext>
    </p:extLst>
  </p:cmAuthor>
  <p:cmAuthor id="4" name="Dajana Djedovic" initials="DD" lastIdx="3" clrIdx="3">
    <p:extLst>
      <p:ext uri="{19B8F6BF-5375-455C-9EA6-DF929625EA0E}">
        <p15:presenceInfo xmlns:p15="http://schemas.microsoft.com/office/powerpoint/2012/main" userId="S::Dajana@tent.org::5ad1f5ab-4a5f-4aec-aff3-a1496ed55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4FA"/>
    <a:srgbClr val="E9F9F9"/>
    <a:srgbClr val="F2F1F9"/>
    <a:srgbClr val="F5FBFD"/>
    <a:srgbClr val="6DC0E9"/>
    <a:srgbClr val="7FC8EC"/>
    <a:srgbClr val="EAF4F8"/>
    <a:srgbClr val="6456AE"/>
    <a:srgbClr val="E1F1F2"/>
    <a:srgbClr val="D3E9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90283" autoAdjust="0"/>
  </p:normalViewPr>
  <p:slideViewPr>
    <p:cSldViewPr snapToGrid="0">
      <p:cViewPr varScale="1">
        <p:scale>
          <a:sx n="60" d="100"/>
          <a:sy n="60" d="100"/>
        </p:scale>
        <p:origin x="8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C05A9-6F36-49F7-A7B7-0E2E90B02B05}" type="datetimeFigureOut">
              <a:rPr lang="es-ES" smtClean="0"/>
              <a:t>08/02/2022</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22662-5017-44D9-8D49-28091E18F1A8}" type="slidenum">
              <a:rPr lang="es-ES" smtClean="0"/>
              <a:t>‹#›</a:t>
            </a:fld>
            <a:endParaRPr lang="es-ES"/>
          </a:p>
        </p:txBody>
      </p:sp>
    </p:spTree>
    <p:extLst>
      <p:ext uri="{BB962C8B-B14F-4D97-AF65-F5344CB8AC3E}">
        <p14:creationId xmlns:p14="http://schemas.microsoft.com/office/powerpoint/2010/main" val="286580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18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93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862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08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692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4043"/>
                </a:solidFill>
                <a:effectLst/>
                <a:latin typeface="Roboto" panose="02000000000000000000" pitchFamily="2" charset="0"/>
              </a:rPr>
              <a:t>TP: Though it is ideal for companies to implement bridge solutions across the talent management cycle, not all solutions will work for every company. We encourage companies to tailor these strategies to fit their own business needs and the needs of local language learners.</a:t>
            </a:r>
            <a:endParaRPr lang="es-ES" dirty="0"/>
          </a:p>
        </p:txBody>
      </p:sp>
      <p:sp>
        <p:nvSpPr>
          <p:cNvPr id="4" name="Slide Number Placeholder 3"/>
          <p:cNvSpPr>
            <a:spLocks noGrp="1"/>
          </p:cNvSpPr>
          <p:nvPr>
            <p:ph type="sldNum" sz="quarter" idx="5"/>
          </p:nvPr>
        </p:nvSpPr>
        <p:spPr/>
        <p:txBody>
          <a:bodyPr/>
          <a:lstStyle/>
          <a:p>
            <a:fld id="{33822662-5017-44D9-8D49-28091E18F1A8}" type="slidenum">
              <a:rPr lang="es-ES" smtClean="0"/>
              <a:t>14</a:t>
            </a:fld>
            <a:endParaRPr lang="es-ES"/>
          </a:p>
        </p:txBody>
      </p:sp>
    </p:spTree>
    <p:extLst>
      <p:ext uri="{BB962C8B-B14F-4D97-AF65-F5344CB8AC3E}">
        <p14:creationId xmlns:p14="http://schemas.microsoft.com/office/powerpoint/2010/main" val="360619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 </a:t>
            </a:r>
            <a:r>
              <a:rPr lang="en-US" b="0" i="0" dirty="0">
                <a:solidFill>
                  <a:srgbClr val="3C4043"/>
                </a:solidFill>
                <a:effectLst/>
                <a:latin typeface="Roboto" panose="02000000000000000000" pitchFamily="2" charset="0"/>
              </a:rPr>
              <a:t>Companies use bridge solutions for talent acquisition to diversify their talent pipelines and implement unbiased hiring practices that support local language learners.</a:t>
            </a:r>
            <a:endParaRPr lang="es-ES" dirty="0"/>
          </a:p>
        </p:txBody>
      </p:sp>
      <p:sp>
        <p:nvSpPr>
          <p:cNvPr id="4" name="Slide Number Placeholder 3"/>
          <p:cNvSpPr>
            <a:spLocks noGrp="1"/>
          </p:cNvSpPr>
          <p:nvPr>
            <p:ph type="sldNum" sz="quarter" idx="5"/>
          </p:nvPr>
        </p:nvSpPr>
        <p:spPr/>
        <p:txBody>
          <a:bodyPr/>
          <a:lstStyle/>
          <a:p>
            <a:fld id="{33822662-5017-44D9-8D49-28091E18F1A8}" type="slidenum">
              <a:rPr lang="es-ES" smtClean="0"/>
              <a:t>15</a:t>
            </a:fld>
            <a:endParaRPr lang="es-ES"/>
          </a:p>
        </p:txBody>
      </p:sp>
    </p:spTree>
    <p:extLst>
      <p:ext uri="{BB962C8B-B14F-4D97-AF65-F5344CB8AC3E}">
        <p14:creationId xmlns:p14="http://schemas.microsoft.com/office/powerpoint/2010/main" val="2092520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1991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67" b="0" i="0" u="none" strike="noStrike" kern="0" cap="none" spc="27" normalizeH="0" baseline="0" noProof="0" dirty="0">
                <a:ln>
                  <a:noFill/>
                </a:ln>
                <a:solidFill>
                  <a:srgbClr val="878787"/>
                </a:solidFill>
                <a:effectLst/>
                <a:uLnTx/>
                <a:uFillTx/>
                <a:latin typeface="Aktiv Grotesk XBold"/>
                <a:ea typeface="+mn-ea"/>
                <a:cs typeface="Aktiv Grotesk XBold"/>
              </a:rPr>
              <a:t>TENT.ORG</a:t>
            </a:r>
            <a:endParaRPr kumimoji="0" lang="en-US" sz="667" b="0" i="0" u="none" strike="noStrike" kern="0" cap="none" spc="27" normalizeH="0" baseline="0" noProof="0" dirty="0">
              <a:ln>
                <a:noFill/>
              </a:ln>
              <a:solidFill>
                <a:srgbClr val="878787"/>
              </a:solidFill>
              <a:effectLst/>
              <a:uLnTx/>
              <a:uFillTx/>
              <a:latin typeface="Aktiv Grotesk Light"/>
              <a:ea typeface="+mn-ea"/>
              <a:cs typeface="Aktiv Grotesk Light"/>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pPr defTabSz="609585"/>
            <a:fld id="{2066355A-084C-D24E-9AD2-7E4FC41EA627}" type="slidenum">
              <a:rPr lang="en-US" smtClean="0"/>
              <a:pPr defTabSz="609585"/>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29638973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4_Content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B12D0EE-B1C6-0243-9A90-0BD57CC41627}"/>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7" name="Rectangle 46"/>
          <p:cNvSpPr/>
          <p:nvPr userDrawn="1"/>
        </p:nvSpPr>
        <p:spPr>
          <a:xfrm>
            <a:off x="7058103" y="2550960"/>
            <a:ext cx="1910955" cy="2481187"/>
          </a:xfrm>
          <a:prstGeom prst="rect">
            <a:avLst/>
          </a:prstGeom>
          <a:solidFill>
            <a:srgbClr val="FCF0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ADDRESSING CHALLENGES POST-OFFER</a:t>
            </a:r>
          </a:p>
          <a:p>
            <a:pPr algn="r">
              <a:lnSpc>
                <a:spcPct val="100000"/>
              </a:lnSpc>
            </a:pPr>
            <a:endParaRPr lang="en-US" sz="1267" spc="-13" dirty="0">
              <a:solidFill>
                <a:schemeClr val="tx2"/>
              </a:solidFill>
            </a:endParaRP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2375499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pPr defTabSz="609585"/>
            <a:fld id="{2066355A-084C-D24E-9AD2-7E4FC41EA627}" type="slidenum">
              <a:rPr lang="en-US" smtClean="0"/>
              <a:pPr defTabSz="609585"/>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2000262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4555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B80DC8-19B7-4AA8-BD97-4F0AEADA18CD}"/>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a:extLst>
              <a:ext uri="{FF2B5EF4-FFF2-40B4-BE49-F238E27FC236}">
                <a16:creationId xmlns:a16="http://schemas.microsoft.com/office/drawing/2014/main" id="{37752BD7-3FD5-4A95-A622-CD0460254FC9}"/>
              </a:ext>
            </a:extLst>
          </p:cNvPr>
          <p:cNvSpPr>
            <a:spLocks noGrp="1"/>
          </p:cNvSpPr>
          <p:nvPr>
            <p:ph type="title"/>
          </p:nvPr>
        </p:nvSpPr>
        <p:spPr/>
        <p:txBody>
          <a:bodyPr/>
          <a:lstStyle/>
          <a:p>
            <a:r>
              <a:rPr lang="en-US"/>
              <a:t>Click to edit Master title style</a:t>
            </a:r>
            <a:endParaRPr lang="es-ES"/>
          </a:p>
        </p:txBody>
      </p:sp>
      <p:sp>
        <p:nvSpPr>
          <p:cNvPr id="3" name="Slide Number Placeholder 2">
            <a:extLst>
              <a:ext uri="{FF2B5EF4-FFF2-40B4-BE49-F238E27FC236}">
                <a16:creationId xmlns:a16="http://schemas.microsoft.com/office/drawing/2014/main" id="{B41B8B47-F38C-492A-835D-FE021B9910DC}"/>
              </a:ext>
            </a:extLst>
          </p:cNvPr>
          <p:cNvSpPr>
            <a:spLocks noGrp="1"/>
          </p:cNvSpPr>
          <p:nvPr>
            <p:ph type="sldNum" sz="quarter" idx="10"/>
          </p:nvPr>
        </p:nvSpPr>
        <p:spPr/>
        <p:txBody>
          <a:bodyPr/>
          <a:lstStyle/>
          <a:p>
            <a:fld id="{2066355A-084C-D24E-9AD2-7E4FC41EA627}" type="slidenum">
              <a:rPr lang="en-US" smtClean="0"/>
              <a:pPr/>
              <a:t>‹#›</a:t>
            </a:fld>
            <a:endParaRPr lang="en-US" dirty="0"/>
          </a:p>
        </p:txBody>
      </p:sp>
      <p:cxnSp>
        <p:nvCxnSpPr>
          <p:cNvPr id="5" name="Straight Connector 4">
            <a:extLst>
              <a:ext uri="{FF2B5EF4-FFF2-40B4-BE49-F238E27FC236}">
                <a16:creationId xmlns:a16="http://schemas.microsoft.com/office/drawing/2014/main" id="{18079AD9-A104-4D4D-BC88-9E585237CA7C}"/>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5E3FF0D8-E0F9-4B5F-BE00-A34E060938CA}"/>
              </a:ext>
            </a:extLst>
          </p:cNvPr>
          <p:cNvSpPr/>
          <p:nvPr userDrawn="1"/>
        </p:nvSpPr>
        <p:spPr>
          <a:xfrm>
            <a:off x="0" y="1761796"/>
            <a:ext cx="12192000" cy="5096196"/>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2173727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NO grey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133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2" y="2221779"/>
            <a:ext cx="10864928"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Tree>
    <p:extLst>
      <p:ext uri="{BB962C8B-B14F-4D97-AF65-F5344CB8AC3E}">
        <p14:creationId xmlns:p14="http://schemas.microsoft.com/office/powerpoint/2010/main" val="2576330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225410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4" name="Picture 3">
            <a:extLst>
              <a:ext uri="{FF2B5EF4-FFF2-40B4-BE49-F238E27FC236}">
                <a16:creationId xmlns:a16="http://schemas.microsoft.com/office/drawing/2014/main" id="{E066AC80-C288-9146-BDD8-ED4CC73D79F2}"/>
              </a:ext>
            </a:extLst>
          </p:cNvPr>
          <p:cNvPicPr>
            <a:picLocks noChangeAspect="1"/>
          </p:cNvPicPr>
          <p:nvPr userDrawn="1"/>
        </p:nvPicPr>
        <p:blipFill rotWithShape="1">
          <a:blip r:embed="rId2">
            <a:alphaModFix/>
          </a:blip>
          <a:srcRect l="12391" t="14783" r="16111" b="23977"/>
          <a:stretch/>
        </p:blipFill>
        <p:spPr>
          <a:xfrm>
            <a:off x="7249579" y="508001"/>
            <a:ext cx="4942421" cy="634999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cxnSp>
        <p:nvCxnSpPr>
          <p:cNvPr id="12" name="Straight Connector 11">
            <a:extLst>
              <a:ext uri="{FF2B5EF4-FFF2-40B4-BE49-F238E27FC236}">
                <a16:creationId xmlns:a16="http://schemas.microsoft.com/office/drawing/2014/main" id="{C95A7CB3-C65F-CF46-8960-128FB565E0D7}"/>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15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66F9FF-9D16-1444-9E0E-0DAC7B4C7C4A}"/>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7E3C78-59FC-CA4B-8B07-7A088768F357}"/>
              </a:ext>
            </a:extLst>
          </p:cNvPr>
          <p:cNvPicPr>
            <a:picLocks noChangeAspect="1"/>
          </p:cNvPicPr>
          <p:nvPr userDrawn="1"/>
        </p:nvPicPr>
        <p:blipFill rotWithShape="1">
          <a:blip r:embed="rId2">
            <a:alphaModFix/>
          </a:blip>
          <a:srcRect l="7367" r="13754"/>
          <a:stretch/>
        </p:blipFill>
        <p:spPr>
          <a:xfrm>
            <a:off x="4084497" y="1"/>
            <a:ext cx="8107503" cy="6857999"/>
          </a:xfrm>
          <a:prstGeom prst="rect">
            <a:avLst/>
          </a:prstGeom>
        </p:spPr>
      </p:pic>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
        <p:nvSpPr>
          <p:cNvPr id="12" name="Slide Number Placeholder 5">
            <a:extLst>
              <a:ext uri="{FF2B5EF4-FFF2-40B4-BE49-F238E27FC236}">
                <a16:creationId xmlns:a16="http://schemas.microsoft.com/office/drawing/2014/main" id="{546BA0B8-744D-5A46-A99D-8D1FC2087E23}"/>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3" name="Picture 12" descr="tiny-triangles.png">
            <a:extLst>
              <a:ext uri="{FF2B5EF4-FFF2-40B4-BE49-F238E27FC236}">
                <a16:creationId xmlns:a16="http://schemas.microsoft.com/office/drawing/2014/main" id="{EB1150B2-E064-F342-9F26-B2023B4F82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Tree>
    <p:extLst>
      <p:ext uri="{BB962C8B-B14F-4D97-AF65-F5344CB8AC3E}">
        <p14:creationId xmlns:p14="http://schemas.microsoft.com/office/powerpoint/2010/main" val="120624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165827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67" b="0" i="0" u="none" strike="noStrike" kern="0" cap="none" spc="27" normalizeH="0" baseline="0" noProof="0" dirty="0">
                <a:ln>
                  <a:noFill/>
                </a:ln>
                <a:solidFill>
                  <a:srgbClr val="878787"/>
                </a:solidFill>
                <a:effectLst/>
                <a:uLnTx/>
                <a:uFillTx/>
                <a:latin typeface="Aktiv Grotesk XBold"/>
                <a:ea typeface="+mn-ea"/>
                <a:cs typeface="Aktiv Grotesk XBold"/>
              </a:rPr>
              <a:t>TENT.ORG</a:t>
            </a:r>
            <a:endParaRPr kumimoji="0" lang="en-US" sz="667" b="0" i="0" u="none" strike="noStrike" kern="0" cap="none" spc="27" normalizeH="0" baseline="0" noProof="0" dirty="0">
              <a:ln>
                <a:noFill/>
              </a:ln>
              <a:solidFill>
                <a:srgbClr val="878787"/>
              </a:solidFill>
              <a:effectLst/>
              <a:uLnTx/>
              <a:uFillTx/>
              <a:latin typeface="Aktiv Grotesk Light"/>
              <a:ea typeface="+mn-ea"/>
              <a:cs typeface="Aktiv Grotesk Light"/>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pPr defTabSz="609585"/>
            <a:fld id="{2066355A-084C-D24E-9AD2-7E4FC41EA627}" type="slidenum">
              <a:rPr lang="en-US" smtClean="0"/>
              <a:pPr defTabSz="609585"/>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3606934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Grey_Triangles">
    <p:spTree>
      <p:nvGrpSpPr>
        <p:cNvPr id="1" name=""/>
        <p:cNvGrpSpPr/>
        <p:nvPr/>
      </p:nvGrpSpPr>
      <p:grpSpPr>
        <a:xfrm>
          <a:off x="0" y="0"/>
          <a:ext cx="0" cy="0"/>
          <a:chOff x="0" y="0"/>
          <a:chExt cx="0" cy="0"/>
        </a:xfrm>
      </p:grpSpPr>
      <p:sp>
        <p:nvSpPr>
          <p:cNvPr id="15" name="Rectangle 14"/>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object 15"/>
          <p:cNvSpPr/>
          <p:nvPr userDrawn="1"/>
        </p:nvSpPr>
        <p:spPr>
          <a:xfrm>
            <a:off x="9921641" y="5396526"/>
            <a:ext cx="1762564" cy="1467684"/>
          </a:xfrm>
          <a:custGeom>
            <a:avLst/>
            <a:gdLst/>
            <a:ahLst/>
            <a:cxnLst/>
            <a:rect l="l" t="t" r="r" b="b"/>
            <a:pathLst>
              <a:path w="2906394" h="2418079">
                <a:moveTo>
                  <a:pt x="1456165" y="0"/>
                </a:moveTo>
                <a:lnTo>
                  <a:pt x="0" y="2417518"/>
                </a:lnTo>
                <a:lnTo>
                  <a:pt x="2906058" y="2417518"/>
                </a:lnTo>
                <a:lnTo>
                  <a:pt x="1456165" y="0"/>
                </a:lnTo>
                <a:close/>
              </a:path>
            </a:pathLst>
          </a:custGeom>
          <a:solidFill>
            <a:srgbClr val="FC7A99">
              <a:alpha val="9999"/>
            </a:srgbClr>
          </a:solidFill>
        </p:spPr>
        <p:txBody>
          <a:bodyPr wrap="square" lIns="0" tIns="0" rIns="0" bIns="0" rtlCol="0"/>
          <a:lstStyle/>
          <a:p>
            <a:endParaRPr sz="2400"/>
          </a:p>
        </p:txBody>
      </p:sp>
      <p:sp>
        <p:nvSpPr>
          <p:cNvPr id="9" name="object 16"/>
          <p:cNvSpPr/>
          <p:nvPr userDrawn="1"/>
        </p:nvSpPr>
        <p:spPr>
          <a:xfrm>
            <a:off x="7278094" y="4662847"/>
            <a:ext cx="2643653" cy="2201140"/>
          </a:xfrm>
          <a:custGeom>
            <a:avLst/>
            <a:gdLst/>
            <a:ahLst/>
            <a:cxnLst/>
            <a:rect l="l" t="t" r="r" b="b"/>
            <a:pathLst>
              <a:path w="4359275" h="3626484">
                <a:moveTo>
                  <a:pt x="2184268" y="0"/>
                </a:moveTo>
                <a:lnTo>
                  <a:pt x="0" y="3626287"/>
                </a:lnTo>
                <a:lnTo>
                  <a:pt x="4359102" y="3626287"/>
                </a:lnTo>
                <a:lnTo>
                  <a:pt x="2184268" y="0"/>
                </a:lnTo>
                <a:close/>
              </a:path>
            </a:pathLst>
          </a:custGeom>
          <a:solidFill>
            <a:srgbClr val="72CCE0">
              <a:alpha val="9999"/>
            </a:srgbClr>
          </a:solidFill>
        </p:spPr>
        <p:txBody>
          <a:bodyPr wrap="square" lIns="0" tIns="0" rIns="0" bIns="0" rtlCol="0"/>
          <a:lstStyle/>
          <a:p>
            <a:endParaRPr sz="2400"/>
          </a:p>
        </p:txBody>
      </p:sp>
      <p:sp>
        <p:nvSpPr>
          <p:cNvPr id="10" name="object 17"/>
          <p:cNvSpPr/>
          <p:nvPr userDrawn="1"/>
        </p:nvSpPr>
        <p:spPr>
          <a:xfrm>
            <a:off x="11684000" y="6019766"/>
            <a:ext cx="508321" cy="844457"/>
          </a:xfrm>
          <a:custGeom>
            <a:avLst/>
            <a:gdLst/>
            <a:ahLst/>
            <a:cxnLst/>
            <a:rect l="l" t="t" r="r" b="b"/>
            <a:pathLst>
              <a:path w="838200" h="1391284">
                <a:moveTo>
                  <a:pt x="837671" y="0"/>
                </a:moveTo>
                <a:lnTo>
                  <a:pt x="0" y="1390698"/>
                </a:lnTo>
                <a:lnTo>
                  <a:pt x="837671" y="1390698"/>
                </a:lnTo>
                <a:lnTo>
                  <a:pt x="837671" y="0"/>
                </a:lnTo>
                <a:close/>
              </a:path>
            </a:pathLst>
          </a:custGeom>
          <a:solidFill>
            <a:srgbClr val="776DBC">
              <a:alpha val="9999"/>
            </a:srgbClr>
          </a:solidFill>
        </p:spPr>
        <p:txBody>
          <a:bodyPr wrap="square" lIns="0" tIns="0" rIns="0" bIns="0" rtlCol="0"/>
          <a:lstStyle/>
          <a:p>
            <a:endParaRPr sz="2400"/>
          </a:p>
        </p:txBody>
      </p:sp>
      <p:sp>
        <p:nvSpPr>
          <p:cNvPr id="11" name="object 18"/>
          <p:cNvSpPr/>
          <p:nvPr userDrawn="1"/>
        </p:nvSpPr>
        <p:spPr>
          <a:xfrm>
            <a:off x="10802825" y="3929179"/>
            <a:ext cx="1389411" cy="1467684"/>
          </a:xfrm>
          <a:custGeom>
            <a:avLst/>
            <a:gdLst/>
            <a:ahLst/>
            <a:cxnLst/>
            <a:rect l="l" t="t" r="r" b="b"/>
            <a:pathLst>
              <a:path w="2291080" h="2418079">
                <a:moveTo>
                  <a:pt x="1456165" y="0"/>
                </a:moveTo>
                <a:lnTo>
                  <a:pt x="0" y="2417518"/>
                </a:lnTo>
                <a:lnTo>
                  <a:pt x="2290691" y="2417518"/>
                </a:lnTo>
                <a:lnTo>
                  <a:pt x="2290691" y="1391469"/>
                </a:lnTo>
                <a:lnTo>
                  <a:pt x="1456165" y="0"/>
                </a:lnTo>
                <a:close/>
              </a:path>
            </a:pathLst>
          </a:custGeom>
          <a:solidFill>
            <a:srgbClr val="05426B">
              <a:alpha val="9999"/>
            </a:srgbClr>
          </a:solidFill>
        </p:spPr>
        <p:txBody>
          <a:bodyPr wrap="square" lIns="0" tIns="0" rIns="0" bIns="0" rtlCol="0"/>
          <a:lstStyle/>
          <a:p>
            <a:endParaRPr sz="2400"/>
          </a:p>
        </p:txBody>
      </p:sp>
      <p:sp>
        <p:nvSpPr>
          <p:cNvPr id="12" name="object 19"/>
          <p:cNvSpPr/>
          <p:nvPr userDrawn="1"/>
        </p:nvSpPr>
        <p:spPr>
          <a:xfrm>
            <a:off x="9639300" y="4427778"/>
            <a:ext cx="1163747" cy="968949"/>
          </a:xfrm>
          <a:custGeom>
            <a:avLst/>
            <a:gdLst/>
            <a:ahLst/>
            <a:cxnLst/>
            <a:rect l="l" t="t" r="r" b="b"/>
            <a:pathLst>
              <a:path w="1918969" h="1596390">
                <a:moveTo>
                  <a:pt x="961363" y="0"/>
                </a:moveTo>
                <a:lnTo>
                  <a:pt x="0" y="1596056"/>
                </a:lnTo>
                <a:lnTo>
                  <a:pt x="1918580" y="1596056"/>
                </a:lnTo>
                <a:lnTo>
                  <a:pt x="961363" y="0"/>
                </a:lnTo>
                <a:close/>
              </a:path>
            </a:pathLst>
          </a:custGeom>
          <a:solidFill>
            <a:srgbClr val="00C6C4">
              <a:alpha val="9999"/>
            </a:srgbClr>
          </a:solidFill>
        </p:spPr>
        <p:txBody>
          <a:bodyPr wrap="square" lIns="0" tIns="0" rIns="0" bIns="0" rtlCol="0"/>
          <a:lstStyle/>
          <a:p>
            <a:endParaRPr sz="2400"/>
          </a:p>
        </p:txBody>
      </p:sp>
      <p:sp>
        <p:nvSpPr>
          <p:cNvPr id="13" name="object 20"/>
          <p:cNvSpPr/>
          <p:nvPr userDrawn="1"/>
        </p:nvSpPr>
        <p:spPr>
          <a:xfrm>
            <a:off x="11684000" y="3085900"/>
            <a:ext cx="508321" cy="843301"/>
          </a:xfrm>
          <a:custGeom>
            <a:avLst/>
            <a:gdLst/>
            <a:ahLst/>
            <a:cxnLst/>
            <a:rect l="l" t="t" r="r" b="b"/>
            <a:pathLst>
              <a:path w="838200" h="1389379">
                <a:moveTo>
                  <a:pt x="836854" y="0"/>
                </a:moveTo>
                <a:lnTo>
                  <a:pt x="0" y="1389339"/>
                </a:lnTo>
                <a:lnTo>
                  <a:pt x="837671" y="1389339"/>
                </a:lnTo>
                <a:lnTo>
                  <a:pt x="837671" y="1363"/>
                </a:lnTo>
                <a:lnTo>
                  <a:pt x="836854" y="0"/>
                </a:lnTo>
                <a:close/>
              </a:path>
            </a:pathLst>
          </a:custGeom>
          <a:solidFill>
            <a:srgbClr val="72CCE0">
              <a:alpha val="9999"/>
            </a:srgbClr>
          </a:solidFill>
        </p:spPr>
        <p:txBody>
          <a:bodyPr wrap="square" lIns="0" tIns="0" rIns="0" bIns="0" rtlCol="0"/>
          <a:lstStyle/>
          <a:p>
            <a:endParaRPr sz="2400"/>
          </a:p>
        </p:txBody>
      </p:sp>
      <p:sp>
        <p:nvSpPr>
          <p:cNvPr id="14" name="object 21"/>
          <p:cNvSpPr/>
          <p:nvPr userDrawn="1"/>
        </p:nvSpPr>
        <p:spPr>
          <a:xfrm>
            <a:off x="10221061" y="3965791"/>
            <a:ext cx="549911" cy="457880"/>
          </a:xfrm>
          <a:custGeom>
            <a:avLst/>
            <a:gdLst/>
            <a:ahLst/>
            <a:cxnLst/>
            <a:rect l="l" t="t" r="r" b="b"/>
            <a:pathLst>
              <a:path w="906780" h="754379">
                <a:moveTo>
                  <a:pt x="454111" y="0"/>
                </a:moveTo>
                <a:lnTo>
                  <a:pt x="0" y="753903"/>
                </a:lnTo>
                <a:lnTo>
                  <a:pt x="906255" y="753903"/>
                </a:lnTo>
                <a:lnTo>
                  <a:pt x="454111" y="0"/>
                </a:lnTo>
                <a:close/>
              </a:path>
            </a:pathLst>
          </a:custGeom>
          <a:solidFill>
            <a:srgbClr val="72CCE0">
              <a:alpha val="9999"/>
            </a:srgbClr>
          </a:solidFill>
        </p:spPr>
        <p:txBody>
          <a:bodyPr wrap="square" lIns="0" tIns="0" rIns="0" bIns="0" rtlCol="0"/>
          <a:lstStyle/>
          <a:p>
            <a:endParaRPr sz="2400"/>
          </a:p>
        </p:txBody>
      </p:sp>
      <p:cxnSp>
        <p:nvCxnSpPr>
          <p:cNvPr id="16" name="Straight Connector 15"/>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022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449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Lilac">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337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Turquois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5FA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466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FFEF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631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and Callout box">
    <p:spTree>
      <p:nvGrpSpPr>
        <p:cNvPr id="1" name=""/>
        <p:cNvGrpSpPr/>
        <p:nvPr/>
      </p:nvGrpSpPr>
      <p:grpSpPr>
        <a:xfrm>
          <a:off x="0" y="0"/>
          <a:ext cx="0" cy="0"/>
          <a:chOff x="0" y="0"/>
          <a:chExt cx="0" cy="0"/>
        </a:xfrm>
      </p:grpSpPr>
      <p:sp>
        <p:nvSpPr>
          <p:cNvPr id="8" name="Rectangle 7"/>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1" name="Picture Placeholder 10"/>
          <p:cNvSpPr>
            <a:spLocks noGrp="1"/>
          </p:cNvSpPr>
          <p:nvPr>
            <p:ph type="pic" sz="quarter" idx="13" hasCustomPrompt="1"/>
          </p:nvPr>
        </p:nvSpPr>
        <p:spPr>
          <a:xfrm>
            <a:off x="3411568" y="897468"/>
            <a:ext cx="8254405" cy="5465233"/>
          </a:xfrm>
          <a:solidFill>
            <a:schemeClr val="bg1"/>
          </a:solidFill>
        </p:spPr>
        <p:txBody>
          <a:bodyPr/>
          <a:lstStyle>
            <a:lvl1pPr>
              <a:defRPr baseline="0"/>
            </a:lvl1pPr>
          </a:lstStyle>
          <a:p>
            <a:r>
              <a:rPr lang="en-US" dirty="0"/>
              <a:t>Click to add photo</a:t>
            </a:r>
          </a:p>
        </p:txBody>
      </p:sp>
      <p:sp>
        <p:nvSpPr>
          <p:cNvPr id="3" name="Content Placeholder 2"/>
          <p:cNvSpPr>
            <a:spLocks noGrp="1"/>
          </p:cNvSpPr>
          <p:nvPr>
            <p:ph idx="1" hasCustomPrompt="1"/>
          </p:nvPr>
        </p:nvSpPr>
        <p:spPr>
          <a:xfrm>
            <a:off x="514272" y="1773503"/>
            <a:ext cx="5200437" cy="3717879"/>
          </a:xfrm>
          <a:solidFill>
            <a:schemeClr val="tx1"/>
          </a:solidFill>
        </p:spPr>
        <p:txBody>
          <a:bodyPr lIns="252000" tIns="252000" rIns="252000" bIns="252000" anchor="ctr"/>
          <a:lstStyle>
            <a:lvl1pPr>
              <a:defRPr sz="2400" baseline="0">
                <a:solidFill>
                  <a:srgbClr val="FFFFFF"/>
                </a:solidFill>
              </a:defRPr>
            </a:lvl1pPr>
          </a:lstStyle>
          <a:p>
            <a:pPr lvl="0"/>
            <a:r>
              <a:rPr lang="en-US" dirty="0"/>
              <a:t>Click to add text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Isosceles Triangle 4"/>
          <p:cNvSpPr/>
          <p:nvPr userDrawn="1"/>
        </p:nvSpPr>
        <p:spPr>
          <a:xfrm>
            <a:off x="5415899" y="4445405"/>
            <a:ext cx="610068" cy="52592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312267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up Colour block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91F5DE-EE65-EE43-967F-D530E8AA69E7}"/>
              </a:ext>
            </a:extLst>
          </p:cNvPr>
          <p:cNvSpPr/>
          <p:nvPr userDrawn="1"/>
        </p:nvSpPr>
        <p:spPr>
          <a:xfrm>
            <a:off x="1" y="1793680"/>
            <a:ext cx="4044937" cy="50643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1" name="Rectangle 20">
            <a:extLst>
              <a:ext uri="{FF2B5EF4-FFF2-40B4-BE49-F238E27FC236}">
                <a16:creationId xmlns:a16="http://schemas.microsoft.com/office/drawing/2014/main" id="{FDB09662-7320-EF44-971D-6C418034F6C0}"/>
              </a:ext>
            </a:extLst>
          </p:cNvPr>
          <p:cNvSpPr/>
          <p:nvPr userDrawn="1"/>
        </p:nvSpPr>
        <p:spPr>
          <a:xfrm>
            <a:off x="4044778" y="1793680"/>
            <a:ext cx="4102125" cy="50643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Rectangle 21">
            <a:extLst>
              <a:ext uri="{FF2B5EF4-FFF2-40B4-BE49-F238E27FC236}">
                <a16:creationId xmlns:a16="http://schemas.microsoft.com/office/drawing/2014/main" id="{D76097AC-009D-164D-A93E-00907AFD2056}"/>
              </a:ext>
            </a:extLst>
          </p:cNvPr>
          <p:cNvSpPr/>
          <p:nvPr userDrawn="1"/>
        </p:nvSpPr>
        <p:spPr>
          <a:xfrm>
            <a:off x="8146984" y="1793680"/>
            <a:ext cx="4044937"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6" name="Rectangle 15"/>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429187" y="2222309"/>
            <a:ext cx="354467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288733" y="2222309"/>
            <a:ext cx="354491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428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up Colour blocks grey">
    <p:spTree>
      <p:nvGrpSpPr>
        <p:cNvPr id="1" name=""/>
        <p:cNvGrpSpPr/>
        <p:nvPr/>
      </p:nvGrpSpPr>
      <p:grpSpPr>
        <a:xfrm>
          <a:off x="0" y="0"/>
          <a:ext cx="0" cy="0"/>
          <a:chOff x="0" y="0"/>
          <a:chExt cx="0" cy="0"/>
        </a:xfrm>
      </p:grpSpPr>
      <p:sp>
        <p:nvSpPr>
          <p:cNvPr id="16" name="Rectangle 15"/>
          <p:cNvSpPr/>
          <p:nvPr userDrawn="1"/>
        </p:nvSpPr>
        <p:spPr>
          <a:xfrm>
            <a:off x="0" y="508001"/>
            <a:ext cx="12192000" cy="12856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Rectangle 7"/>
          <p:cNvSpPr/>
          <p:nvPr userDrawn="1"/>
        </p:nvSpPr>
        <p:spPr>
          <a:xfrm>
            <a:off x="1" y="1793680"/>
            <a:ext cx="4186499" cy="506432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Rectangle 4"/>
          <p:cNvSpPr/>
          <p:nvPr userDrawn="1"/>
        </p:nvSpPr>
        <p:spPr>
          <a:xfrm>
            <a:off x="4186499" y="1793680"/>
            <a:ext cx="3833703" cy="5064321"/>
          </a:xfrm>
          <a:prstGeom prst="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p:cNvSpPr/>
          <p:nvPr userDrawn="1"/>
        </p:nvSpPr>
        <p:spPr>
          <a:xfrm>
            <a:off x="8020202" y="1793680"/>
            <a:ext cx="4171799"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500022" y="2222309"/>
            <a:ext cx="368674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020202" y="2222309"/>
            <a:ext cx="368674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566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330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 Grey">
    <p:spTree>
      <p:nvGrpSpPr>
        <p:cNvPr id="1" name=""/>
        <p:cNvGrpSpPr/>
        <p:nvPr/>
      </p:nvGrpSpPr>
      <p:grpSpPr>
        <a:xfrm>
          <a:off x="0" y="0"/>
          <a:ext cx="0" cy="0"/>
          <a:chOff x="0" y="0"/>
          <a:chExt cx="0" cy="0"/>
        </a:xfrm>
      </p:grpSpPr>
      <p:sp>
        <p:nvSpPr>
          <p:cNvPr id="7" name="Rectangle 6"/>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4027492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pPr defTabSz="609585"/>
            <a:fld id="{2066355A-084C-D24E-9AD2-7E4FC41EA627}" type="slidenum">
              <a:rPr lang="en-US" smtClean="0"/>
              <a:pPr defTabSz="609585"/>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3157006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page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2780C9-242B-C54A-9240-5568C4F4A438}"/>
              </a:ext>
            </a:extLst>
          </p:cNvPr>
          <p:cNvSpPr>
            <a:spLocks noGrp="1"/>
          </p:cNvSpPr>
          <p:nvPr>
            <p:ph type="pic" sz="quarter" idx="13"/>
          </p:nvPr>
        </p:nvSpPr>
        <p:spPr>
          <a:xfrm>
            <a:off x="0" y="508000"/>
            <a:ext cx="12192000" cy="6350000"/>
          </a:xfrm>
          <a:solidFill>
            <a:schemeClr val="tx1"/>
          </a:solidFill>
        </p:spPr>
        <p:txBody>
          <a:bodyPr/>
          <a:lstStyle/>
          <a:p>
            <a:endParaRPr lang="en-US"/>
          </a:p>
        </p:txBody>
      </p:sp>
      <p:sp>
        <p:nvSpPr>
          <p:cNvPr id="2" name="Title 1"/>
          <p:cNvSpPr>
            <a:spLocks noGrp="1"/>
          </p:cNvSpPr>
          <p:nvPr>
            <p:ph type="title"/>
          </p:nvPr>
        </p:nvSpPr>
        <p:spPr>
          <a:xfrm>
            <a:off x="500021" y="2143323"/>
            <a:ext cx="8388099" cy="1285677"/>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chemeClr val="bg1"/>
                </a:solidFill>
                <a:latin typeface="Aktiv Grotesk XBold"/>
                <a:cs typeface="Aktiv Grotesk XBold"/>
              </a:rPr>
              <a:t>TENT.ORG</a:t>
            </a:r>
            <a:endParaRPr lang="en-US" sz="667" kern="0" spc="27" dirty="0">
              <a:solidFill>
                <a:schemeClr val="bg1"/>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307006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60"/>
            <a:ext cx="1910955" cy="2481187"/>
          </a:xfrm>
          <a:prstGeom prst="rect">
            <a:avLst/>
          </a:prstGeom>
          <a:solidFill>
            <a:srgbClr val="F0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WHY HIRE REFUGEES</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3936721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3236193" y="2550960"/>
            <a:ext cx="1910955" cy="2481187"/>
          </a:xfrm>
          <a:prstGeom prst="rect">
            <a:avLst/>
          </a:prstGeom>
          <a:solidFill>
            <a:srgbClr val="EEEC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3398593"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FINDING REFUGEE CANDIDATES</a:t>
            </a:r>
          </a:p>
          <a:p>
            <a:pPr algn="r">
              <a:lnSpc>
                <a:spcPct val="100000"/>
              </a:lnSpc>
            </a:pPr>
            <a:endParaRPr lang="en-US" sz="1267" spc="-13" dirty="0"/>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27" name="Straight Connector 26">
            <a:extLst>
              <a:ext uri="{FF2B5EF4-FFF2-40B4-BE49-F238E27FC236}">
                <a16:creationId xmlns:a16="http://schemas.microsoft.com/office/drawing/2014/main" id="{5ED77F2F-30E6-3746-A6C7-982992830BF1}"/>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981D4F5-4770-5E43-9F5F-67A8B24C5FC2}"/>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16B1D23-7EF2-3448-874B-03F6E871AE43}"/>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7350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5147148" y="2550960"/>
            <a:ext cx="1910955" cy="2481187"/>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ADAPTING YOUR HIRING PROCESS</a:t>
            </a:r>
          </a:p>
          <a:p>
            <a:pPr algn="r">
              <a:lnSpc>
                <a:spcPct val="100000"/>
              </a:lnSpc>
            </a:pPr>
            <a:endParaRPr lang="en-US" sz="1267" spc="-13" dirty="0">
              <a:solidFill>
                <a:schemeClr val="tx2"/>
              </a:solidFill>
            </a:endParaRP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1298123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Content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B12D0EE-B1C6-0243-9A90-0BD57CC41627}"/>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7" name="Rectangle 46"/>
          <p:cNvSpPr/>
          <p:nvPr userDrawn="1"/>
        </p:nvSpPr>
        <p:spPr>
          <a:xfrm>
            <a:off x="7058103" y="2550960"/>
            <a:ext cx="1910955" cy="2481187"/>
          </a:xfrm>
          <a:prstGeom prst="rect">
            <a:avLst/>
          </a:prstGeom>
          <a:solidFill>
            <a:srgbClr val="FCF0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ADDRESSING CHALLENGES POST-OFFER</a:t>
            </a:r>
          </a:p>
          <a:p>
            <a:pPr algn="r">
              <a:lnSpc>
                <a:spcPct val="100000"/>
              </a:lnSpc>
            </a:pPr>
            <a:endParaRPr lang="en-US" sz="1267" spc="-13" dirty="0">
              <a:solidFill>
                <a:schemeClr val="tx2"/>
              </a:solidFill>
            </a:endParaRP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3533338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826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NO grey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8977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2" y="2221779"/>
            <a:ext cx="10864928"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Tree>
    <p:extLst>
      <p:ext uri="{BB962C8B-B14F-4D97-AF65-F5344CB8AC3E}">
        <p14:creationId xmlns:p14="http://schemas.microsoft.com/office/powerpoint/2010/main" val="873171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2039352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4" name="Picture 3">
            <a:extLst>
              <a:ext uri="{FF2B5EF4-FFF2-40B4-BE49-F238E27FC236}">
                <a16:creationId xmlns:a16="http://schemas.microsoft.com/office/drawing/2014/main" id="{E066AC80-C288-9146-BDD8-ED4CC73D79F2}"/>
              </a:ext>
            </a:extLst>
          </p:cNvPr>
          <p:cNvPicPr>
            <a:picLocks noChangeAspect="1"/>
          </p:cNvPicPr>
          <p:nvPr userDrawn="1"/>
        </p:nvPicPr>
        <p:blipFill rotWithShape="1">
          <a:blip r:embed="rId2">
            <a:alphaModFix/>
          </a:blip>
          <a:srcRect l="12391" t="14783" r="16111" b="23977"/>
          <a:stretch/>
        </p:blipFill>
        <p:spPr>
          <a:xfrm>
            <a:off x="7249579" y="508001"/>
            <a:ext cx="4942421" cy="634999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cxnSp>
        <p:nvCxnSpPr>
          <p:cNvPr id="12" name="Straight Connector 11">
            <a:extLst>
              <a:ext uri="{FF2B5EF4-FFF2-40B4-BE49-F238E27FC236}">
                <a16:creationId xmlns:a16="http://schemas.microsoft.com/office/drawing/2014/main" id="{C95A7CB3-C65F-CF46-8960-128FB565E0D7}"/>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6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60"/>
            <a:ext cx="1910955" cy="2773509"/>
          </a:xfrm>
          <a:prstGeom prst="rect">
            <a:avLst/>
          </a:prstGeom>
          <a:solidFill>
            <a:srgbClr val="EAF4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lvl1pPr>
              <a:defRPr>
                <a:latin typeface="Arial Black" panose="020B0A04020102020204" pitchFamily="34" charset="0"/>
              </a:defRPr>
            </a:lvl1p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429832"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2</a:t>
            </a:r>
          </a:p>
        </p:txBody>
      </p:sp>
      <p:sp>
        <p:nvSpPr>
          <p:cNvPr id="13" name="Title 1"/>
          <p:cNvSpPr txBox="1">
            <a:spLocks/>
          </p:cNvSpPr>
          <p:nvPr userDrawn="1"/>
        </p:nvSpPr>
        <p:spPr>
          <a:xfrm>
            <a:off x="3570429" y="4148426"/>
            <a:ext cx="1374038"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WHY HIRE LOCAL LANGUAGE LEARNERS?</a:t>
            </a:r>
          </a:p>
        </p:txBody>
      </p:sp>
      <p:sp>
        <p:nvSpPr>
          <p:cNvPr id="11" name="Title 1"/>
          <p:cNvSpPr txBox="1">
            <a:spLocks/>
          </p:cNvSpPr>
          <p:nvPr userDrawn="1"/>
        </p:nvSpPr>
        <p:spPr>
          <a:xfrm>
            <a:off x="1593704" y="4131525"/>
            <a:ext cx="1426835"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latin typeface="Arial Black" panose="020B0A04020102020204" pitchFamily="34" charset="0"/>
              </a:rPr>
              <a:t>WHO IS A LOCAL LANGUAGE LEARNER?</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579810" y="518435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rial Black" panose="020B0A04020102020204" pitchFamily="34" charset="0"/>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53759"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3</a:t>
            </a:r>
          </a:p>
        </p:txBody>
      </p:sp>
      <p:sp>
        <p:nvSpPr>
          <p:cNvPr id="26" name="Title 1"/>
          <p:cNvSpPr txBox="1">
            <a:spLocks/>
          </p:cNvSpPr>
          <p:nvPr userDrawn="1"/>
        </p:nvSpPr>
        <p:spPr>
          <a:xfrm>
            <a:off x="5353759" y="4150764"/>
            <a:ext cx="1514634"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latin typeface="Arial Black" panose="020B0A04020102020204" pitchFamily="34" charset="0"/>
              </a:rPr>
              <a:t>HOW TO INVEST IN LOCAL LANGUAGE LEARNERS</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kern="0" spc="80" dirty="0">
                <a:solidFill>
                  <a:srgbClr val="000000"/>
                </a:solidFill>
                <a:latin typeface="Arial" panose="020B0604020202020204" pitchFamily="34" charset="0"/>
                <a:cs typeface="Arial" panose="020B0604020202020204" pitchFamily="34" charset="0"/>
              </a:rPr>
              <a:t>TENT</a:t>
            </a:r>
            <a:r>
              <a:rPr lang="en-US" sz="800" b="1" kern="0" spc="80" baseline="0" dirty="0">
                <a:solidFill>
                  <a:srgbClr val="000000"/>
                </a:solidFill>
                <a:latin typeface="Arial" panose="020B0604020202020204" pitchFamily="34" charset="0"/>
                <a:cs typeface="Arial" panose="020B0604020202020204" pitchFamily="34" charset="0"/>
              </a:rPr>
              <a:t> </a:t>
            </a:r>
            <a:r>
              <a:rPr lang="en-US" sz="800" kern="0" spc="80" baseline="0" dirty="0">
                <a:solidFill>
                  <a:srgbClr val="000000"/>
                </a:solidFill>
                <a:latin typeface="Arial" panose="020B0604020202020204" pitchFamily="34" charset="0"/>
                <a:cs typeface="Arial" panose="020B0604020202020204" pitchFamily="34" charset="0"/>
              </a:rPr>
              <a:t>| CONTENTS</a:t>
            </a:r>
            <a:endParaRPr lang="en-US" sz="800" kern="0" spc="8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304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66F9FF-9D16-1444-9E0E-0DAC7B4C7C4A}"/>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7E3C78-59FC-CA4B-8B07-7A088768F357}"/>
              </a:ext>
            </a:extLst>
          </p:cNvPr>
          <p:cNvPicPr>
            <a:picLocks noChangeAspect="1"/>
          </p:cNvPicPr>
          <p:nvPr userDrawn="1"/>
        </p:nvPicPr>
        <p:blipFill rotWithShape="1">
          <a:blip r:embed="rId2">
            <a:alphaModFix/>
          </a:blip>
          <a:srcRect l="7367" r="13754"/>
          <a:stretch/>
        </p:blipFill>
        <p:spPr>
          <a:xfrm>
            <a:off x="4084497" y="1"/>
            <a:ext cx="8107503" cy="6857999"/>
          </a:xfrm>
          <a:prstGeom prst="rect">
            <a:avLst/>
          </a:prstGeom>
        </p:spPr>
      </p:pic>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
        <p:nvSpPr>
          <p:cNvPr id="12" name="Slide Number Placeholder 5">
            <a:extLst>
              <a:ext uri="{FF2B5EF4-FFF2-40B4-BE49-F238E27FC236}">
                <a16:creationId xmlns:a16="http://schemas.microsoft.com/office/drawing/2014/main" id="{546BA0B8-744D-5A46-A99D-8D1FC2087E23}"/>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3" name="Picture 12" descr="tiny-triangles.png">
            <a:extLst>
              <a:ext uri="{FF2B5EF4-FFF2-40B4-BE49-F238E27FC236}">
                <a16:creationId xmlns:a16="http://schemas.microsoft.com/office/drawing/2014/main" id="{EB1150B2-E064-F342-9F26-B2023B4F82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Tree>
    <p:extLst>
      <p:ext uri="{BB962C8B-B14F-4D97-AF65-F5344CB8AC3E}">
        <p14:creationId xmlns:p14="http://schemas.microsoft.com/office/powerpoint/2010/main" val="556977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4255110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Grey_Triangles">
    <p:spTree>
      <p:nvGrpSpPr>
        <p:cNvPr id="1" name=""/>
        <p:cNvGrpSpPr/>
        <p:nvPr/>
      </p:nvGrpSpPr>
      <p:grpSpPr>
        <a:xfrm>
          <a:off x="0" y="0"/>
          <a:ext cx="0" cy="0"/>
          <a:chOff x="0" y="0"/>
          <a:chExt cx="0" cy="0"/>
        </a:xfrm>
      </p:grpSpPr>
      <p:sp>
        <p:nvSpPr>
          <p:cNvPr id="15" name="Rectangle 14"/>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object 15"/>
          <p:cNvSpPr/>
          <p:nvPr userDrawn="1"/>
        </p:nvSpPr>
        <p:spPr>
          <a:xfrm>
            <a:off x="9921641" y="5396526"/>
            <a:ext cx="1762564" cy="1467684"/>
          </a:xfrm>
          <a:custGeom>
            <a:avLst/>
            <a:gdLst/>
            <a:ahLst/>
            <a:cxnLst/>
            <a:rect l="l" t="t" r="r" b="b"/>
            <a:pathLst>
              <a:path w="2906394" h="2418079">
                <a:moveTo>
                  <a:pt x="1456165" y="0"/>
                </a:moveTo>
                <a:lnTo>
                  <a:pt x="0" y="2417518"/>
                </a:lnTo>
                <a:lnTo>
                  <a:pt x="2906058" y="2417518"/>
                </a:lnTo>
                <a:lnTo>
                  <a:pt x="1456165" y="0"/>
                </a:lnTo>
                <a:close/>
              </a:path>
            </a:pathLst>
          </a:custGeom>
          <a:solidFill>
            <a:srgbClr val="FC7A99">
              <a:alpha val="9999"/>
            </a:srgbClr>
          </a:solidFill>
        </p:spPr>
        <p:txBody>
          <a:bodyPr wrap="square" lIns="0" tIns="0" rIns="0" bIns="0" rtlCol="0"/>
          <a:lstStyle/>
          <a:p>
            <a:endParaRPr sz="2400"/>
          </a:p>
        </p:txBody>
      </p:sp>
      <p:sp>
        <p:nvSpPr>
          <p:cNvPr id="9" name="object 16"/>
          <p:cNvSpPr/>
          <p:nvPr userDrawn="1"/>
        </p:nvSpPr>
        <p:spPr>
          <a:xfrm>
            <a:off x="7278094" y="4662847"/>
            <a:ext cx="2643653" cy="2201140"/>
          </a:xfrm>
          <a:custGeom>
            <a:avLst/>
            <a:gdLst/>
            <a:ahLst/>
            <a:cxnLst/>
            <a:rect l="l" t="t" r="r" b="b"/>
            <a:pathLst>
              <a:path w="4359275" h="3626484">
                <a:moveTo>
                  <a:pt x="2184268" y="0"/>
                </a:moveTo>
                <a:lnTo>
                  <a:pt x="0" y="3626287"/>
                </a:lnTo>
                <a:lnTo>
                  <a:pt x="4359102" y="3626287"/>
                </a:lnTo>
                <a:lnTo>
                  <a:pt x="2184268" y="0"/>
                </a:lnTo>
                <a:close/>
              </a:path>
            </a:pathLst>
          </a:custGeom>
          <a:solidFill>
            <a:srgbClr val="72CCE0">
              <a:alpha val="9999"/>
            </a:srgbClr>
          </a:solidFill>
        </p:spPr>
        <p:txBody>
          <a:bodyPr wrap="square" lIns="0" tIns="0" rIns="0" bIns="0" rtlCol="0"/>
          <a:lstStyle/>
          <a:p>
            <a:endParaRPr sz="2400"/>
          </a:p>
        </p:txBody>
      </p:sp>
      <p:sp>
        <p:nvSpPr>
          <p:cNvPr id="10" name="object 17"/>
          <p:cNvSpPr/>
          <p:nvPr userDrawn="1"/>
        </p:nvSpPr>
        <p:spPr>
          <a:xfrm>
            <a:off x="11684000" y="6019766"/>
            <a:ext cx="508321" cy="844457"/>
          </a:xfrm>
          <a:custGeom>
            <a:avLst/>
            <a:gdLst/>
            <a:ahLst/>
            <a:cxnLst/>
            <a:rect l="l" t="t" r="r" b="b"/>
            <a:pathLst>
              <a:path w="838200" h="1391284">
                <a:moveTo>
                  <a:pt x="837671" y="0"/>
                </a:moveTo>
                <a:lnTo>
                  <a:pt x="0" y="1390698"/>
                </a:lnTo>
                <a:lnTo>
                  <a:pt x="837671" y="1390698"/>
                </a:lnTo>
                <a:lnTo>
                  <a:pt x="837671" y="0"/>
                </a:lnTo>
                <a:close/>
              </a:path>
            </a:pathLst>
          </a:custGeom>
          <a:solidFill>
            <a:srgbClr val="776DBC">
              <a:alpha val="9999"/>
            </a:srgbClr>
          </a:solidFill>
        </p:spPr>
        <p:txBody>
          <a:bodyPr wrap="square" lIns="0" tIns="0" rIns="0" bIns="0" rtlCol="0"/>
          <a:lstStyle/>
          <a:p>
            <a:endParaRPr sz="2400"/>
          </a:p>
        </p:txBody>
      </p:sp>
      <p:sp>
        <p:nvSpPr>
          <p:cNvPr id="11" name="object 18"/>
          <p:cNvSpPr/>
          <p:nvPr userDrawn="1"/>
        </p:nvSpPr>
        <p:spPr>
          <a:xfrm>
            <a:off x="10802825" y="3929179"/>
            <a:ext cx="1389411" cy="1467684"/>
          </a:xfrm>
          <a:custGeom>
            <a:avLst/>
            <a:gdLst/>
            <a:ahLst/>
            <a:cxnLst/>
            <a:rect l="l" t="t" r="r" b="b"/>
            <a:pathLst>
              <a:path w="2291080" h="2418079">
                <a:moveTo>
                  <a:pt x="1456165" y="0"/>
                </a:moveTo>
                <a:lnTo>
                  <a:pt x="0" y="2417518"/>
                </a:lnTo>
                <a:lnTo>
                  <a:pt x="2290691" y="2417518"/>
                </a:lnTo>
                <a:lnTo>
                  <a:pt x="2290691" y="1391469"/>
                </a:lnTo>
                <a:lnTo>
                  <a:pt x="1456165" y="0"/>
                </a:lnTo>
                <a:close/>
              </a:path>
            </a:pathLst>
          </a:custGeom>
          <a:solidFill>
            <a:srgbClr val="05426B">
              <a:alpha val="9999"/>
            </a:srgbClr>
          </a:solidFill>
        </p:spPr>
        <p:txBody>
          <a:bodyPr wrap="square" lIns="0" tIns="0" rIns="0" bIns="0" rtlCol="0"/>
          <a:lstStyle/>
          <a:p>
            <a:endParaRPr sz="2400"/>
          </a:p>
        </p:txBody>
      </p:sp>
      <p:sp>
        <p:nvSpPr>
          <p:cNvPr id="12" name="object 19"/>
          <p:cNvSpPr/>
          <p:nvPr userDrawn="1"/>
        </p:nvSpPr>
        <p:spPr>
          <a:xfrm>
            <a:off x="9639300" y="4427778"/>
            <a:ext cx="1163747" cy="968949"/>
          </a:xfrm>
          <a:custGeom>
            <a:avLst/>
            <a:gdLst/>
            <a:ahLst/>
            <a:cxnLst/>
            <a:rect l="l" t="t" r="r" b="b"/>
            <a:pathLst>
              <a:path w="1918969" h="1596390">
                <a:moveTo>
                  <a:pt x="961363" y="0"/>
                </a:moveTo>
                <a:lnTo>
                  <a:pt x="0" y="1596056"/>
                </a:lnTo>
                <a:lnTo>
                  <a:pt x="1918580" y="1596056"/>
                </a:lnTo>
                <a:lnTo>
                  <a:pt x="961363" y="0"/>
                </a:lnTo>
                <a:close/>
              </a:path>
            </a:pathLst>
          </a:custGeom>
          <a:solidFill>
            <a:srgbClr val="00C6C4">
              <a:alpha val="9999"/>
            </a:srgbClr>
          </a:solidFill>
        </p:spPr>
        <p:txBody>
          <a:bodyPr wrap="square" lIns="0" tIns="0" rIns="0" bIns="0" rtlCol="0"/>
          <a:lstStyle/>
          <a:p>
            <a:endParaRPr sz="2400"/>
          </a:p>
        </p:txBody>
      </p:sp>
      <p:sp>
        <p:nvSpPr>
          <p:cNvPr id="13" name="object 20"/>
          <p:cNvSpPr/>
          <p:nvPr userDrawn="1"/>
        </p:nvSpPr>
        <p:spPr>
          <a:xfrm>
            <a:off x="11684000" y="3085900"/>
            <a:ext cx="508321" cy="843301"/>
          </a:xfrm>
          <a:custGeom>
            <a:avLst/>
            <a:gdLst/>
            <a:ahLst/>
            <a:cxnLst/>
            <a:rect l="l" t="t" r="r" b="b"/>
            <a:pathLst>
              <a:path w="838200" h="1389379">
                <a:moveTo>
                  <a:pt x="836854" y="0"/>
                </a:moveTo>
                <a:lnTo>
                  <a:pt x="0" y="1389339"/>
                </a:lnTo>
                <a:lnTo>
                  <a:pt x="837671" y="1389339"/>
                </a:lnTo>
                <a:lnTo>
                  <a:pt x="837671" y="1363"/>
                </a:lnTo>
                <a:lnTo>
                  <a:pt x="836854" y="0"/>
                </a:lnTo>
                <a:close/>
              </a:path>
            </a:pathLst>
          </a:custGeom>
          <a:solidFill>
            <a:srgbClr val="72CCE0">
              <a:alpha val="9999"/>
            </a:srgbClr>
          </a:solidFill>
        </p:spPr>
        <p:txBody>
          <a:bodyPr wrap="square" lIns="0" tIns="0" rIns="0" bIns="0" rtlCol="0"/>
          <a:lstStyle/>
          <a:p>
            <a:endParaRPr sz="2400"/>
          </a:p>
        </p:txBody>
      </p:sp>
      <p:sp>
        <p:nvSpPr>
          <p:cNvPr id="14" name="object 21"/>
          <p:cNvSpPr/>
          <p:nvPr userDrawn="1"/>
        </p:nvSpPr>
        <p:spPr>
          <a:xfrm>
            <a:off x="10221061" y="3965791"/>
            <a:ext cx="549911" cy="457880"/>
          </a:xfrm>
          <a:custGeom>
            <a:avLst/>
            <a:gdLst/>
            <a:ahLst/>
            <a:cxnLst/>
            <a:rect l="l" t="t" r="r" b="b"/>
            <a:pathLst>
              <a:path w="906780" h="754379">
                <a:moveTo>
                  <a:pt x="454111" y="0"/>
                </a:moveTo>
                <a:lnTo>
                  <a:pt x="0" y="753903"/>
                </a:lnTo>
                <a:lnTo>
                  <a:pt x="906255" y="753903"/>
                </a:lnTo>
                <a:lnTo>
                  <a:pt x="454111" y="0"/>
                </a:lnTo>
                <a:close/>
              </a:path>
            </a:pathLst>
          </a:custGeom>
          <a:solidFill>
            <a:srgbClr val="72CCE0">
              <a:alpha val="9999"/>
            </a:srgbClr>
          </a:solidFill>
        </p:spPr>
        <p:txBody>
          <a:bodyPr wrap="square" lIns="0" tIns="0" rIns="0" bIns="0" rtlCol="0"/>
          <a:lstStyle/>
          <a:p>
            <a:endParaRPr sz="2400"/>
          </a:p>
        </p:txBody>
      </p:sp>
      <p:cxnSp>
        <p:nvCxnSpPr>
          <p:cNvPr id="16" name="Straight Connector 15"/>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1328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005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Lilac">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ECF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5717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Turquois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5FA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4098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FFEF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8515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and Callout box">
    <p:spTree>
      <p:nvGrpSpPr>
        <p:cNvPr id="1" name=""/>
        <p:cNvGrpSpPr/>
        <p:nvPr/>
      </p:nvGrpSpPr>
      <p:grpSpPr>
        <a:xfrm>
          <a:off x="0" y="0"/>
          <a:ext cx="0" cy="0"/>
          <a:chOff x="0" y="0"/>
          <a:chExt cx="0" cy="0"/>
        </a:xfrm>
      </p:grpSpPr>
      <p:sp>
        <p:nvSpPr>
          <p:cNvPr id="8" name="Rectangle 7"/>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1" name="Picture Placeholder 10"/>
          <p:cNvSpPr>
            <a:spLocks noGrp="1"/>
          </p:cNvSpPr>
          <p:nvPr>
            <p:ph type="pic" sz="quarter" idx="13" hasCustomPrompt="1"/>
          </p:nvPr>
        </p:nvSpPr>
        <p:spPr>
          <a:xfrm>
            <a:off x="3411568" y="897468"/>
            <a:ext cx="8254405" cy="5465233"/>
          </a:xfrm>
          <a:solidFill>
            <a:schemeClr val="bg1"/>
          </a:solidFill>
        </p:spPr>
        <p:txBody>
          <a:bodyPr/>
          <a:lstStyle>
            <a:lvl1pPr>
              <a:defRPr baseline="0"/>
            </a:lvl1pPr>
          </a:lstStyle>
          <a:p>
            <a:r>
              <a:rPr lang="en-US" dirty="0"/>
              <a:t>Click to add photo</a:t>
            </a:r>
          </a:p>
        </p:txBody>
      </p:sp>
      <p:sp>
        <p:nvSpPr>
          <p:cNvPr id="3" name="Content Placeholder 2"/>
          <p:cNvSpPr>
            <a:spLocks noGrp="1"/>
          </p:cNvSpPr>
          <p:nvPr>
            <p:ph idx="1" hasCustomPrompt="1"/>
          </p:nvPr>
        </p:nvSpPr>
        <p:spPr>
          <a:xfrm>
            <a:off x="514272" y="1773503"/>
            <a:ext cx="5200437" cy="3717879"/>
          </a:xfrm>
          <a:solidFill>
            <a:schemeClr val="tx1"/>
          </a:solidFill>
        </p:spPr>
        <p:txBody>
          <a:bodyPr lIns="252000" tIns="252000" rIns="252000" bIns="252000" anchor="ctr"/>
          <a:lstStyle>
            <a:lvl1pPr>
              <a:defRPr sz="2400" baseline="0">
                <a:solidFill>
                  <a:srgbClr val="FFFFFF"/>
                </a:solidFill>
              </a:defRPr>
            </a:lvl1pPr>
          </a:lstStyle>
          <a:p>
            <a:pPr lvl="0"/>
            <a:r>
              <a:rPr lang="en-US" dirty="0"/>
              <a:t>Click to add text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Isosceles Triangle 4"/>
          <p:cNvSpPr/>
          <p:nvPr userDrawn="1"/>
        </p:nvSpPr>
        <p:spPr>
          <a:xfrm>
            <a:off x="5415899" y="4445405"/>
            <a:ext cx="610068" cy="52592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3971604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up Colour block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91F5DE-EE65-EE43-967F-D530E8AA69E7}"/>
              </a:ext>
            </a:extLst>
          </p:cNvPr>
          <p:cNvSpPr/>
          <p:nvPr userDrawn="1"/>
        </p:nvSpPr>
        <p:spPr>
          <a:xfrm>
            <a:off x="1" y="1793680"/>
            <a:ext cx="4044937" cy="50643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1" name="Rectangle 20">
            <a:extLst>
              <a:ext uri="{FF2B5EF4-FFF2-40B4-BE49-F238E27FC236}">
                <a16:creationId xmlns:a16="http://schemas.microsoft.com/office/drawing/2014/main" id="{FDB09662-7320-EF44-971D-6C418034F6C0}"/>
              </a:ext>
            </a:extLst>
          </p:cNvPr>
          <p:cNvSpPr/>
          <p:nvPr userDrawn="1"/>
        </p:nvSpPr>
        <p:spPr>
          <a:xfrm>
            <a:off x="4044778" y="1793680"/>
            <a:ext cx="4102125" cy="50643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Rectangle 21">
            <a:extLst>
              <a:ext uri="{FF2B5EF4-FFF2-40B4-BE49-F238E27FC236}">
                <a16:creationId xmlns:a16="http://schemas.microsoft.com/office/drawing/2014/main" id="{D76097AC-009D-164D-A93E-00907AFD2056}"/>
              </a:ext>
            </a:extLst>
          </p:cNvPr>
          <p:cNvSpPr/>
          <p:nvPr userDrawn="1"/>
        </p:nvSpPr>
        <p:spPr>
          <a:xfrm>
            <a:off x="8146984" y="1793680"/>
            <a:ext cx="4044937"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6" name="Rectangle 15"/>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429187" y="2222309"/>
            <a:ext cx="354467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288733" y="2222309"/>
            <a:ext cx="354491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269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up Colour blocks grey">
    <p:spTree>
      <p:nvGrpSpPr>
        <p:cNvPr id="1" name=""/>
        <p:cNvGrpSpPr/>
        <p:nvPr/>
      </p:nvGrpSpPr>
      <p:grpSpPr>
        <a:xfrm>
          <a:off x="0" y="0"/>
          <a:ext cx="0" cy="0"/>
          <a:chOff x="0" y="0"/>
          <a:chExt cx="0" cy="0"/>
        </a:xfrm>
      </p:grpSpPr>
      <p:sp>
        <p:nvSpPr>
          <p:cNvPr id="16" name="Rectangle 15"/>
          <p:cNvSpPr/>
          <p:nvPr userDrawn="1"/>
        </p:nvSpPr>
        <p:spPr>
          <a:xfrm>
            <a:off x="0" y="508001"/>
            <a:ext cx="12192000" cy="12856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Rectangle 7"/>
          <p:cNvSpPr/>
          <p:nvPr userDrawn="1"/>
        </p:nvSpPr>
        <p:spPr>
          <a:xfrm>
            <a:off x="1" y="1793680"/>
            <a:ext cx="4186499" cy="506432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Rectangle 4"/>
          <p:cNvSpPr/>
          <p:nvPr userDrawn="1"/>
        </p:nvSpPr>
        <p:spPr>
          <a:xfrm>
            <a:off x="4186499" y="1793680"/>
            <a:ext cx="3833703" cy="5064321"/>
          </a:xfrm>
          <a:prstGeom prst="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p:cNvSpPr/>
          <p:nvPr userDrawn="1"/>
        </p:nvSpPr>
        <p:spPr>
          <a:xfrm>
            <a:off x="8020202" y="1793680"/>
            <a:ext cx="4171799"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500022" y="2222309"/>
            <a:ext cx="368674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020202" y="2222309"/>
            <a:ext cx="368674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577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Contents_1">
    <p:spTree>
      <p:nvGrpSpPr>
        <p:cNvPr id="1" name=""/>
        <p:cNvGrpSpPr/>
        <p:nvPr/>
      </p:nvGrpSpPr>
      <p:grpSpPr>
        <a:xfrm>
          <a:off x="0" y="0"/>
          <a:ext cx="0" cy="0"/>
          <a:chOff x="0" y="0"/>
          <a:chExt cx="0" cy="0"/>
        </a:xfrm>
      </p:grpSpPr>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3244721" y="2573573"/>
            <a:ext cx="1910955" cy="2773509"/>
          </a:xfrm>
          <a:prstGeom prst="rect">
            <a:avLst/>
          </a:prstGeom>
          <a:solidFill>
            <a:srgbClr val="F2F1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lvl1pPr>
              <a:defRPr>
                <a:latin typeface="Arial Black" panose="020B0A04020102020204" pitchFamily="34" charset="0"/>
              </a:defRPr>
            </a:lvl1p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429832" y="518435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rial Black" panose="020B0A04020102020204" pitchFamily="34" charset="0"/>
                <a:cs typeface="Aktiv Grotesk Black"/>
              </a:rPr>
              <a:t>2</a:t>
            </a:r>
          </a:p>
        </p:txBody>
      </p:sp>
      <p:cxnSp>
        <p:nvCxnSpPr>
          <p:cNvPr id="14" name="Straight Connector 13"/>
          <p:cNvCxnSpPr/>
          <p:nvPr userDrawn="1"/>
        </p:nvCxnSpPr>
        <p:spPr>
          <a:xfrm>
            <a:off x="1474666" y="3007073"/>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579810" y="5184353"/>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bg2">
                    <a:lumMod val="75000"/>
                  </a:schemeClr>
                </a:solidFill>
                <a:latin typeface="Arial Black" panose="020B0A04020102020204" pitchFamily="34" charset="0"/>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53759"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3</a:t>
            </a:r>
          </a:p>
        </p:txBody>
      </p:sp>
      <p:sp>
        <p:nvSpPr>
          <p:cNvPr id="26" name="Title 1">
            <a:extLst>
              <a:ext uri="{FF2B5EF4-FFF2-40B4-BE49-F238E27FC236}">
                <a16:creationId xmlns:a16="http://schemas.microsoft.com/office/drawing/2014/main" id="{C57416E6-E822-4D73-A627-92AF6AE7AFD4}"/>
              </a:ext>
            </a:extLst>
          </p:cNvPr>
          <p:cNvSpPr txBox="1">
            <a:spLocks/>
          </p:cNvSpPr>
          <p:nvPr userDrawn="1"/>
        </p:nvSpPr>
        <p:spPr>
          <a:xfrm>
            <a:off x="3570429" y="4148426"/>
            <a:ext cx="1374038"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0A2A2E"/>
                </a:solidFill>
                <a:latin typeface="Arial Black" panose="020B0A04020102020204" pitchFamily="34" charset="0"/>
                <a:cs typeface="Aktiv Grotesk XBold" panose="020B0504020202020204" pitchFamily="34" charset="0"/>
              </a:rPr>
              <a:t>WHY HIRE LOCAL LANGUAGE LEARNERS?</a:t>
            </a:r>
          </a:p>
          <a:p>
            <a:pPr algn="r">
              <a:lnSpc>
                <a:spcPct val="100000"/>
              </a:lnSpc>
            </a:pPr>
            <a:endParaRPr lang="en-US" sz="1267" b="1" i="0" kern="0" spc="-13" baseline="0" dirty="0">
              <a:solidFill>
                <a:srgbClr val="0A2A2E"/>
              </a:solidFill>
              <a:latin typeface="Arial Black" panose="020B0A04020102020204" pitchFamily="34" charset="0"/>
              <a:cs typeface="Aktiv Grotesk XBold" panose="020B0504020202020204" pitchFamily="34" charset="0"/>
            </a:endParaRPr>
          </a:p>
        </p:txBody>
      </p:sp>
      <p:sp>
        <p:nvSpPr>
          <p:cNvPr id="27" name="Title 1">
            <a:extLst>
              <a:ext uri="{FF2B5EF4-FFF2-40B4-BE49-F238E27FC236}">
                <a16:creationId xmlns:a16="http://schemas.microsoft.com/office/drawing/2014/main" id="{43FEB4A3-19DF-4259-BF0A-918B834E17AD}"/>
              </a:ext>
            </a:extLst>
          </p:cNvPr>
          <p:cNvSpPr txBox="1">
            <a:spLocks/>
          </p:cNvSpPr>
          <p:nvPr userDrawn="1"/>
        </p:nvSpPr>
        <p:spPr>
          <a:xfrm>
            <a:off x="1579810" y="4131525"/>
            <a:ext cx="144072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WHO IS A LOCAL LANGUAGE LEARNER?</a:t>
            </a:r>
          </a:p>
        </p:txBody>
      </p:sp>
      <p:sp>
        <p:nvSpPr>
          <p:cNvPr id="28" name="Title 1">
            <a:extLst>
              <a:ext uri="{FF2B5EF4-FFF2-40B4-BE49-F238E27FC236}">
                <a16:creationId xmlns:a16="http://schemas.microsoft.com/office/drawing/2014/main" id="{DA516A72-CCC9-4AB3-A0D2-2B34E215FCB1}"/>
              </a:ext>
            </a:extLst>
          </p:cNvPr>
          <p:cNvSpPr txBox="1">
            <a:spLocks/>
          </p:cNvSpPr>
          <p:nvPr userDrawn="1"/>
        </p:nvSpPr>
        <p:spPr>
          <a:xfrm>
            <a:off x="5322520" y="4160290"/>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latin typeface="Arial Black" panose="020B0A04020102020204" pitchFamily="34" charset="0"/>
              </a:rPr>
              <a:t>HOW TO INVEST IN LOCAL LANGUAGE LEARNERS</a:t>
            </a:r>
          </a:p>
        </p:txBody>
      </p:sp>
      <p:sp>
        <p:nvSpPr>
          <p:cNvPr id="29" name="Slide Number Placeholder 5">
            <a:extLst>
              <a:ext uri="{FF2B5EF4-FFF2-40B4-BE49-F238E27FC236}">
                <a16:creationId xmlns:a16="http://schemas.microsoft.com/office/drawing/2014/main" id="{89C9AB77-6264-4F10-AD97-92D2FBB94D1B}"/>
              </a:ext>
            </a:extLst>
          </p:cNvPr>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kern="0" spc="80" dirty="0">
                <a:solidFill>
                  <a:srgbClr val="000000"/>
                </a:solidFill>
                <a:latin typeface="Arial" panose="020B0604020202020204" pitchFamily="34" charset="0"/>
                <a:cs typeface="Arial" panose="020B0604020202020204" pitchFamily="34" charset="0"/>
              </a:rPr>
              <a:t>TENT</a:t>
            </a:r>
            <a:r>
              <a:rPr lang="en-US" sz="800" b="1" kern="0" spc="80" baseline="0" dirty="0">
                <a:solidFill>
                  <a:srgbClr val="000000"/>
                </a:solidFill>
                <a:latin typeface="Arial" panose="020B0604020202020204" pitchFamily="34" charset="0"/>
                <a:cs typeface="Arial" panose="020B0604020202020204" pitchFamily="34" charset="0"/>
              </a:rPr>
              <a:t> </a:t>
            </a:r>
            <a:r>
              <a:rPr lang="en-US" sz="800" kern="0" spc="80" baseline="0" dirty="0">
                <a:solidFill>
                  <a:srgbClr val="000000"/>
                </a:solidFill>
                <a:latin typeface="Arial" panose="020B0604020202020204" pitchFamily="34" charset="0"/>
                <a:cs typeface="Arial" panose="020B0604020202020204" pitchFamily="34" charset="0"/>
              </a:rPr>
              <a:t>| CONTENTS</a:t>
            </a:r>
            <a:endParaRPr lang="en-US" sz="800" kern="0" spc="8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25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018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 Grey">
    <p:spTree>
      <p:nvGrpSpPr>
        <p:cNvPr id="1" name=""/>
        <p:cNvGrpSpPr/>
        <p:nvPr/>
      </p:nvGrpSpPr>
      <p:grpSpPr>
        <a:xfrm>
          <a:off x="0" y="0"/>
          <a:ext cx="0" cy="0"/>
          <a:chOff x="0" y="0"/>
          <a:chExt cx="0" cy="0"/>
        </a:xfrm>
      </p:grpSpPr>
      <p:sp>
        <p:nvSpPr>
          <p:cNvPr id="7" name="Rectangle 6"/>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390842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ull page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2780C9-242B-C54A-9240-5568C4F4A438}"/>
              </a:ext>
            </a:extLst>
          </p:cNvPr>
          <p:cNvSpPr>
            <a:spLocks noGrp="1"/>
          </p:cNvSpPr>
          <p:nvPr>
            <p:ph type="pic" sz="quarter" idx="13"/>
          </p:nvPr>
        </p:nvSpPr>
        <p:spPr>
          <a:xfrm>
            <a:off x="0" y="508000"/>
            <a:ext cx="12192000" cy="6350000"/>
          </a:xfrm>
          <a:solidFill>
            <a:schemeClr val="tx1"/>
          </a:solidFill>
        </p:spPr>
        <p:txBody>
          <a:bodyPr/>
          <a:lstStyle/>
          <a:p>
            <a:endParaRPr lang="en-US"/>
          </a:p>
        </p:txBody>
      </p:sp>
      <p:sp>
        <p:nvSpPr>
          <p:cNvPr id="2" name="Title 1"/>
          <p:cNvSpPr>
            <a:spLocks noGrp="1"/>
          </p:cNvSpPr>
          <p:nvPr>
            <p:ph type="title"/>
          </p:nvPr>
        </p:nvSpPr>
        <p:spPr>
          <a:xfrm>
            <a:off x="500021" y="2143323"/>
            <a:ext cx="8388099" cy="1285677"/>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chemeClr val="bg1"/>
                </a:solidFill>
                <a:latin typeface="Aktiv Grotesk XBold"/>
                <a:cs typeface="Aktiv Grotesk XBold"/>
              </a:rPr>
              <a:t>TENT.ORG</a:t>
            </a:r>
            <a:endParaRPr lang="en-US" sz="667" kern="0" spc="27" dirty="0">
              <a:solidFill>
                <a:schemeClr val="bg1"/>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2182161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60"/>
            <a:ext cx="1910955" cy="2481187"/>
          </a:xfrm>
          <a:prstGeom prst="rect">
            <a:avLst/>
          </a:prstGeom>
          <a:solidFill>
            <a:srgbClr val="F0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WHY HIRE REFUGEES</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3603140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2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3236193" y="2550960"/>
            <a:ext cx="1910955" cy="2481187"/>
          </a:xfrm>
          <a:prstGeom prst="rect">
            <a:avLst/>
          </a:prstGeom>
          <a:solidFill>
            <a:srgbClr val="EEEC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3398593"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FINDING REFUGEE CANDIDATES</a:t>
            </a:r>
          </a:p>
          <a:p>
            <a:pPr algn="r">
              <a:lnSpc>
                <a:spcPct val="100000"/>
              </a:lnSpc>
            </a:pPr>
            <a:endParaRPr lang="en-US" sz="1267" spc="-13" dirty="0"/>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27" name="Straight Connector 26">
            <a:extLst>
              <a:ext uri="{FF2B5EF4-FFF2-40B4-BE49-F238E27FC236}">
                <a16:creationId xmlns:a16="http://schemas.microsoft.com/office/drawing/2014/main" id="{5ED77F2F-30E6-3746-A6C7-982992830BF1}"/>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981D4F5-4770-5E43-9F5F-67A8B24C5FC2}"/>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16B1D23-7EF2-3448-874B-03F6E871AE43}"/>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54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3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5147148" y="2550960"/>
            <a:ext cx="1910955" cy="2481187"/>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ADAPTING YOUR HIRING PROCESS</a:t>
            </a:r>
          </a:p>
          <a:p>
            <a:pPr algn="r">
              <a:lnSpc>
                <a:spcPct val="100000"/>
              </a:lnSpc>
            </a:pPr>
            <a:endParaRPr lang="en-US" sz="1267" spc="-13" dirty="0">
              <a:solidFill>
                <a:schemeClr val="tx2"/>
              </a:solidFill>
            </a:endParaRP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270215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4_Content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B12D0EE-B1C6-0243-9A90-0BD57CC41627}"/>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7" name="Rectangle 46"/>
          <p:cNvSpPr/>
          <p:nvPr userDrawn="1"/>
        </p:nvSpPr>
        <p:spPr>
          <a:xfrm>
            <a:off x="7058103" y="2550960"/>
            <a:ext cx="1910955" cy="2481187"/>
          </a:xfrm>
          <a:prstGeom prst="rect">
            <a:avLst/>
          </a:prstGeom>
          <a:solidFill>
            <a:srgbClr val="FCF0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ADDRESSING CHALLENGES POST-OFFER</a:t>
            </a:r>
          </a:p>
          <a:p>
            <a:pPr algn="r">
              <a:lnSpc>
                <a:spcPct val="100000"/>
              </a:lnSpc>
            </a:pPr>
            <a:endParaRPr lang="en-US" sz="1267" spc="-13" dirty="0">
              <a:solidFill>
                <a:schemeClr val="tx2"/>
              </a:solidFill>
            </a:endParaRP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1504499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705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NO grey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82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2" y="2221779"/>
            <a:ext cx="10864928"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Tree>
    <p:extLst>
      <p:ext uri="{BB962C8B-B14F-4D97-AF65-F5344CB8AC3E}">
        <p14:creationId xmlns:p14="http://schemas.microsoft.com/office/powerpoint/2010/main" val="3657163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Contents_1">
    <p:spTree>
      <p:nvGrpSpPr>
        <p:cNvPr id="1" name=""/>
        <p:cNvGrpSpPr/>
        <p:nvPr/>
      </p:nvGrpSpPr>
      <p:grpSpPr>
        <a:xfrm>
          <a:off x="0" y="0"/>
          <a:ext cx="0" cy="0"/>
          <a:chOff x="0" y="0"/>
          <a:chExt cx="0" cy="0"/>
        </a:xfrm>
      </p:grpSpPr>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5146463" y="2578537"/>
            <a:ext cx="1910955" cy="2773509"/>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lvl1pPr>
              <a:defRPr>
                <a:latin typeface="Arial Black" panose="020B0A04020102020204" pitchFamily="34" charset="0"/>
              </a:defRPr>
            </a:lvl1p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429832"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2</a:t>
            </a:r>
          </a:p>
        </p:txBody>
      </p:sp>
      <p:cxnSp>
        <p:nvCxnSpPr>
          <p:cNvPr id="14" name="Straight Connector 13"/>
          <p:cNvCxnSpPr/>
          <p:nvPr userDrawn="1"/>
        </p:nvCxnSpPr>
        <p:spPr>
          <a:xfrm>
            <a:off x="1474666" y="3007073"/>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579810" y="5184353"/>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bg2">
                    <a:lumMod val="75000"/>
                  </a:schemeClr>
                </a:solidFill>
                <a:latin typeface="Arial Black" panose="020B0A04020102020204" pitchFamily="34" charset="0"/>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53759" y="518435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rial Black" panose="020B0A04020102020204" pitchFamily="34" charset="0"/>
                <a:cs typeface="Aktiv Grotesk Black"/>
              </a:rPr>
              <a:t>3</a:t>
            </a:r>
          </a:p>
        </p:txBody>
      </p:sp>
      <p:sp>
        <p:nvSpPr>
          <p:cNvPr id="31" name="Title 1">
            <a:extLst>
              <a:ext uri="{FF2B5EF4-FFF2-40B4-BE49-F238E27FC236}">
                <a16:creationId xmlns:a16="http://schemas.microsoft.com/office/drawing/2014/main" id="{2AFAFCBF-5096-4660-924B-49B099C7ACA0}"/>
              </a:ext>
            </a:extLst>
          </p:cNvPr>
          <p:cNvSpPr txBox="1">
            <a:spLocks/>
          </p:cNvSpPr>
          <p:nvPr userDrawn="1"/>
        </p:nvSpPr>
        <p:spPr>
          <a:xfrm>
            <a:off x="5322520" y="415076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0A2A2E"/>
                </a:solidFill>
                <a:latin typeface="Arial Black" panose="020B0A04020102020204" pitchFamily="34" charset="0"/>
                <a:cs typeface="Aktiv Grotesk XBold" panose="020B0504020202020204" pitchFamily="34" charset="0"/>
              </a:rPr>
              <a:t>HOW TO INVEST IN LOCAL LANGUAGE LEARNERS</a:t>
            </a:r>
          </a:p>
        </p:txBody>
      </p:sp>
      <p:sp>
        <p:nvSpPr>
          <p:cNvPr id="27" name="Title 1">
            <a:extLst>
              <a:ext uri="{FF2B5EF4-FFF2-40B4-BE49-F238E27FC236}">
                <a16:creationId xmlns:a16="http://schemas.microsoft.com/office/drawing/2014/main" id="{75A519DB-9C04-4D87-973C-615B2F567B4F}"/>
              </a:ext>
            </a:extLst>
          </p:cNvPr>
          <p:cNvSpPr txBox="1">
            <a:spLocks/>
          </p:cNvSpPr>
          <p:nvPr userDrawn="1"/>
        </p:nvSpPr>
        <p:spPr>
          <a:xfrm>
            <a:off x="3570429" y="4148426"/>
            <a:ext cx="1374038"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sz="1267" b="1" i="0" kern="0" spc="-13" baseline="0" dirty="0">
                <a:solidFill>
                  <a:srgbClr val="B5B5B5"/>
                </a:solidFill>
                <a:latin typeface="Arial Black" panose="020B0A04020102020204" pitchFamily="34" charset="0"/>
                <a:cs typeface="Aktiv Grotesk XBold" panose="020B0504020202020204" pitchFamily="34" charset="0"/>
              </a:rPr>
              <a:t>WHY HIRE LOCAL LANGUAGE LEARNERS?</a:t>
            </a:r>
          </a:p>
          <a:p>
            <a:pPr algn="r">
              <a:lnSpc>
                <a:spcPct val="100000"/>
              </a:lnSpc>
            </a:pPr>
            <a:endParaRPr lang="en-US" sz="1267" b="1" i="0" kern="0" spc="-13" baseline="0" dirty="0">
              <a:solidFill>
                <a:srgbClr val="B5B5B5"/>
              </a:solidFill>
              <a:latin typeface="Arial Black" panose="020B0A04020102020204" pitchFamily="34" charset="0"/>
              <a:cs typeface="Aktiv Grotesk XBold" panose="020B0504020202020204" pitchFamily="34" charset="0"/>
            </a:endParaRPr>
          </a:p>
        </p:txBody>
      </p:sp>
      <p:sp>
        <p:nvSpPr>
          <p:cNvPr id="28" name="Title 1">
            <a:extLst>
              <a:ext uri="{FF2B5EF4-FFF2-40B4-BE49-F238E27FC236}">
                <a16:creationId xmlns:a16="http://schemas.microsoft.com/office/drawing/2014/main" id="{1F6F9946-6413-4263-A79D-3ABBC9907F78}"/>
              </a:ext>
            </a:extLst>
          </p:cNvPr>
          <p:cNvSpPr txBox="1">
            <a:spLocks/>
          </p:cNvSpPr>
          <p:nvPr userDrawn="1"/>
        </p:nvSpPr>
        <p:spPr>
          <a:xfrm>
            <a:off x="1579810" y="4131525"/>
            <a:ext cx="144072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WHO IS A LOCAL LANGUAGE LEARNER?</a:t>
            </a:r>
          </a:p>
        </p:txBody>
      </p:sp>
      <p:sp>
        <p:nvSpPr>
          <p:cNvPr id="26" name="Slide Number Placeholder 5">
            <a:extLst>
              <a:ext uri="{FF2B5EF4-FFF2-40B4-BE49-F238E27FC236}">
                <a16:creationId xmlns:a16="http://schemas.microsoft.com/office/drawing/2014/main" id="{0BB3930D-AEB0-4328-8A7D-1BF0947657CC}"/>
              </a:ext>
            </a:extLst>
          </p:cNvPr>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kern="0" spc="80" dirty="0">
                <a:solidFill>
                  <a:srgbClr val="000000"/>
                </a:solidFill>
                <a:latin typeface="Arial" panose="020B0604020202020204" pitchFamily="34" charset="0"/>
                <a:cs typeface="Arial" panose="020B0604020202020204" pitchFamily="34" charset="0"/>
              </a:rPr>
              <a:t>TENT</a:t>
            </a:r>
            <a:r>
              <a:rPr lang="en-US" sz="800" b="1" kern="0" spc="80" baseline="0" dirty="0">
                <a:solidFill>
                  <a:srgbClr val="000000"/>
                </a:solidFill>
                <a:latin typeface="Arial" panose="020B0604020202020204" pitchFamily="34" charset="0"/>
                <a:cs typeface="Arial" panose="020B0604020202020204" pitchFamily="34" charset="0"/>
              </a:rPr>
              <a:t> </a:t>
            </a:r>
            <a:r>
              <a:rPr lang="en-US" sz="800" kern="0" spc="80" baseline="0" dirty="0">
                <a:solidFill>
                  <a:srgbClr val="000000"/>
                </a:solidFill>
                <a:latin typeface="Arial" panose="020B0604020202020204" pitchFamily="34" charset="0"/>
                <a:cs typeface="Arial" panose="020B0604020202020204" pitchFamily="34" charset="0"/>
              </a:rPr>
              <a:t>| CONTENTS</a:t>
            </a:r>
            <a:endParaRPr lang="en-US" sz="800" kern="0" spc="8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8427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1081985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4" name="Picture 3">
            <a:extLst>
              <a:ext uri="{FF2B5EF4-FFF2-40B4-BE49-F238E27FC236}">
                <a16:creationId xmlns:a16="http://schemas.microsoft.com/office/drawing/2014/main" id="{E066AC80-C288-9146-BDD8-ED4CC73D79F2}"/>
              </a:ext>
            </a:extLst>
          </p:cNvPr>
          <p:cNvPicPr>
            <a:picLocks noChangeAspect="1"/>
          </p:cNvPicPr>
          <p:nvPr userDrawn="1"/>
        </p:nvPicPr>
        <p:blipFill rotWithShape="1">
          <a:blip r:embed="rId2">
            <a:alphaModFix/>
          </a:blip>
          <a:srcRect l="12391" t="14783" r="16111" b="23977"/>
          <a:stretch/>
        </p:blipFill>
        <p:spPr>
          <a:xfrm>
            <a:off x="7249579" y="508001"/>
            <a:ext cx="4942421" cy="634999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cxnSp>
        <p:nvCxnSpPr>
          <p:cNvPr id="12" name="Straight Connector 11">
            <a:extLst>
              <a:ext uri="{FF2B5EF4-FFF2-40B4-BE49-F238E27FC236}">
                <a16:creationId xmlns:a16="http://schemas.microsoft.com/office/drawing/2014/main" id="{C95A7CB3-C65F-CF46-8960-128FB565E0D7}"/>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1116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66F9FF-9D16-1444-9E0E-0DAC7B4C7C4A}"/>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7E3C78-59FC-CA4B-8B07-7A088768F357}"/>
              </a:ext>
            </a:extLst>
          </p:cNvPr>
          <p:cNvPicPr>
            <a:picLocks noChangeAspect="1"/>
          </p:cNvPicPr>
          <p:nvPr userDrawn="1"/>
        </p:nvPicPr>
        <p:blipFill rotWithShape="1">
          <a:blip r:embed="rId2">
            <a:alphaModFix/>
          </a:blip>
          <a:srcRect l="7367" r="13754"/>
          <a:stretch/>
        </p:blipFill>
        <p:spPr>
          <a:xfrm>
            <a:off x="4084497" y="1"/>
            <a:ext cx="8107503" cy="6857999"/>
          </a:xfrm>
          <a:prstGeom prst="rect">
            <a:avLst/>
          </a:prstGeom>
        </p:spPr>
      </p:pic>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
        <p:nvSpPr>
          <p:cNvPr id="12" name="Slide Number Placeholder 5">
            <a:extLst>
              <a:ext uri="{FF2B5EF4-FFF2-40B4-BE49-F238E27FC236}">
                <a16:creationId xmlns:a16="http://schemas.microsoft.com/office/drawing/2014/main" id="{546BA0B8-744D-5A46-A99D-8D1FC2087E23}"/>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3" name="Picture 12" descr="tiny-triangles.png">
            <a:extLst>
              <a:ext uri="{FF2B5EF4-FFF2-40B4-BE49-F238E27FC236}">
                <a16:creationId xmlns:a16="http://schemas.microsoft.com/office/drawing/2014/main" id="{EB1150B2-E064-F342-9F26-B2023B4F82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Tree>
    <p:extLst>
      <p:ext uri="{BB962C8B-B14F-4D97-AF65-F5344CB8AC3E}">
        <p14:creationId xmlns:p14="http://schemas.microsoft.com/office/powerpoint/2010/main" val="39634480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18833397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Grey_Triangles">
    <p:spTree>
      <p:nvGrpSpPr>
        <p:cNvPr id="1" name=""/>
        <p:cNvGrpSpPr/>
        <p:nvPr/>
      </p:nvGrpSpPr>
      <p:grpSpPr>
        <a:xfrm>
          <a:off x="0" y="0"/>
          <a:ext cx="0" cy="0"/>
          <a:chOff x="0" y="0"/>
          <a:chExt cx="0" cy="0"/>
        </a:xfrm>
      </p:grpSpPr>
      <p:sp>
        <p:nvSpPr>
          <p:cNvPr id="15" name="Rectangle 14"/>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object 15"/>
          <p:cNvSpPr/>
          <p:nvPr userDrawn="1"/>
        </p:nvSpPr>
        <p:spPr>
          <a:xfrm>
            <a:off x="9921641" y="5396526"/>
            <a:ext cx="1762564" cy="1467684"/>
          </a:xfrm>
          <a:custGeom>
            <a:avLst/>
            <a:gdLst/>
            <a:ahLst/>
            <a:cxnLst/>
            <a:rect l="l" t="t" r="r" b="b"/>
            <a:pathLst>
              <a:path w="2906394" h="2418079">
                <a:moveTo>
                  <a:pt x="1456165" y="0"/>
                </a:moveTo>
                <a:lnTo>
                  <a:pt x="0" y="2417518"/>
                </a:lnTo>
                <a:lnTo>
                  <a:pt x="2906058" y="2417518"/>
                </a:lnTo>
                <a:lnTo>
                  <a:pt x="1456165" y="0"/>
                </a:lnTo>
                <a:close/>
              </a:path>
            </a:pathLst>
          </a:custGeom>
          <a:solidFill>
            <a:srgbClr val="FC7A99">
              <a:alpha val="9999"/>
            </a:srgbClr>
          </a:solidFill>
        </p:spPr>
        <p:txBody>
          <a:bodyPr wrap="square" lIns="0" tIns="0" rIns="0" bIns="0" rtlCol="0"/>
          <a:lstStyle/>
          <a:p>
            <a:endParaRPr sz="2400"/>
          </a:p>
        </p:txBody>
      </p:sp>
      <p:sp>
        <p:nvSpPr>
          <p:cNvPr id="9" name="object 16"/>
          <p:cNvSpPr/>
          <p:nvPr userDrawn="1"/>
        </p:nvSpPr>
        <p:spPr>
          <a:xfrm>
            <a:off x="7278094" y="4662847"/>
            <a:ext cx="2643653" cy="2201140"/>
          </a:xfrm>
          <a:custGeom>
            <a:avLst/>
            <a:gdLst/>
            <a:ahLst/>
            <a:cxnLst/>
            <a:rect l="l" t="t" r="r" b="b"/>
            <a:pathLst>
              <a:path w="4359275" h="3626484">
                <a:moveTo>
                  <a:pt x="2184268" y="0"/>
                </a:moveTo>
                <a:lnTo>
                  <a:pt x="0" y="3626287"/>
                </a:lnTo>
                <a:lnTo>
                  <a:pt x="4359102" y="3626287"/>
                </a:lnTo>
                <a:lnTo>
                  <a:pt x="2184268" y="0"/>
                </a:lnTo>
                <a:close/>
              </a:path>
            </a:pathLst>
          </a:custGeom>
          <a:solidFill>
            <a:srgbClr val="72CCE0">
              <a:alpha val="9999"/>
            </a:srgbClr>
          </a:solidFill>
        </p:spPr>
        <p:txBody>
          <a:bodyPr wrap="square" lIns="0" tIns="0" rIns="0" bIns="0" rtlCol="0"/>
          <a:lstStyle/>
          <a:p>
            <a:endParaRPr sz="2400"/>
          </a:p>
        </p:txBody>
      </p:sp>
      <p:sp>
        <p:nvSpPr>
          <p:cNvPr id="10" name="object 17"/>
          <p:cNvSpPr/>
          <p:nvPr userDrawn="1"/>
        </p:nvSpPr>
        <p:spPr>
          <a:xfrm>
            <a:off x="11684000" y="6019766"/>
            <a:ext cx="508321" cy="844457"/>
          </a:xfrm>
          <a:custGeom>
            <a:avLst/>
            <a:gdLst/>
            <a:ahLst/>
            <a:cxnLst/>
            <a:rect l="l" t="t" r="r" b="b"/>
            <a:pathLst>
              <a:path w="838200" h="1391284">
                <a:moveTo>
                  <a:pt x="837671" y="0"/>
                </a:moveTo>
                <a:lnTo>
                  <a:pt x="0" y="1390698"/>
                </a:lnTo>
                <a:lnTo>
                  <a:pt x="837671" y="1390698"/>
                </a:lnTo>
                <a:lnTo>
                  <a:pt x="837671" y="0"/>
                </a:lnTo>
                <a:close/>
              </a:path>
            </a:pathLst>
          </a:custGeom>
          <a:solidFill>
            <a:srgbClr val="776DBC">
              <a:alpha val="9999"/>
            </a:srgbClr>
          </a:solidFill>
        </p:spPr>
        <p:txBody>
          <a:bodyPr wrap="square" lIns="0" tIns="0" rIns="0" bIns="0" rtlCol="0"/>
          <a:lstStyle/>
          <a:p>
            <a:endParaRPr sz="2400"/>
          </a:p>
        </p:txBody>
      </p:sp>
      <p:sp>
        <p:nvSpPr>
          <p:cNvPr id="11" name="object 18"/>
          <p:cNvSpPr/>
          <p:nvPr userDrawn="1"/>
        </p:nvSpPr>
        <p:spPr>
          <a:xfrm>
            <a:off x="10802825" y="3929179"/>
            <a:ext cx="1389411" cy="1467684"/>
          </a:xfrm>
          <a:custGeom>
            <a:avLst/>
            <a:gdLst/>
            <a:ahLst/>
            <a:cxnLst/>
            <a:rect l="l" t="t" r="r" b="b"/>
            <a:pathLst>
              <a:path w="2291080" h="2418079">
                <a:moveTo>
                  <a:pt x="1456165" y="0"/>
                </a:moveTo>
                <a:lnTo>
                  <a:pt x="0" y="2417518"/>
                </a:lnTo>
                <a:lnTo>
                  <a:pt x="2290691" y="2417518"/>
                </a:lnTo>
                <a:lnTo>
                  <a:pt x="2290691" y="1391469"/>
                </a:lnTo>
                <a:lnTo>
                  <a:pt x="1456165" y="0"/>
                </a:lnTo>
                <a:close/>
              </a:path>
            </a:pathLst>
          </a:custGeom>
          <a:solidFill>
            <a:srgbClr val="05426B">
              <a:alpha val="9999"/>
            </a:srgbClr>
          </a:solidFill>
        </p:spPr>
        <p:txBody>
          <a:bodyPr wrap="square" lIns="0" tIns="0" rIns="0" bIns="0" rtlCol="0"/>
          <a:lstStyle/>
          <a:p>
            <a:endParaRPr sz="2400"/>
          </a:p>
        </p:txBody>
      </p:sp>
      <p:sp>
        <p:nvSpPr>
          <p:cNvPr id="12" name="object 19"/>
          <p:cNvSpPr/>
          <p:nvPr userDrawn="1"/>
        </p:nvSpPr>
        <p:spPr>
          <a:xfrm>
            <a:off x="9639300" y="4427778"/>
            <a:ext cx="1163747" cy="968949"/>
          </a:xfrm>
          <a:custGeom>
            <a:avLst/>
            <a:gdLst/>
            <a:ahLst/>
            <a:cxnLst/>
            <a:rect l="l" t="t" r="r" b="b"/>
            <a:pathLst>
              <a:path w="1918969" h="1596390">
                <a:moveTo>
                  <a:pt x="961363" y="0"/>
                </a:moveTo>
                <a:lnTo>
                  <a:pt x="0" y="1596056"/>
                </a:lnTo>
                <a:lnTo>
                  <a:pt x="1918580" y="1596056"/>
                </a:lnTo>
                <a:lnTo>
                  <a:pt x="961363" y="0"/>
                </a:lnTo>
                <a:close/>
              </a:path>
            </a:pathLst>
          </a:custGeom>
          <a:solidFill>
            <a:srgbClr val="00C6C4">
              <a:alpha val="9999"/>
            </a:srgbClr>
          </a:solidFill>
        </p:spPr>
        <p:txBody>
          <a:bodyPr wrap="square" lIns="0" tIns="0" rIns="0" bIns="0" rtlCol="0"/>
          <a:lstStyle/>
          <a:p>
            <a:endParaRPr sz="2400"/>
          </a:p>
        </p:txBody>
      </p:sp>
      <p:sp>
        <p:nvSpPr>
          <p:cNvPr id="13" name="object 20"/>
          <p:cNvSpPr/>
          <p:nvPr userDrawn="1"/>
        </p:nvSpPr>
        <p:spPr>
          <a:xfrm>
            <a:off x="11684000" y="3085900"/>
            <a:ext cx="508321" cy="843301"/>
          </a:xfrm>
          <a:custGeom>
            <a:avLst/>
            <a:gdLst/>
            <a:ahLst/>
            <a:cxnLst/>
            <a:rect l="l" t="t" r="r" b="b"/>
            <a:pathLst>
              <a:path w="838200" h="1389379">
                <a:moveTo>
                  <a:pt x="836854" y="0"/>
                </a:moveTo>
                <a:lnTo>
                  <a:pt x="0" y="1389339"/>
                </a:lnTo>
                <a:lnTo>
                  <a:pt x="837671" y="1389339"/>
                </a:lnTo>
                <a:lnTo>
                  <a:pt x="837671" y="1363"/>
                </a:lnTo>
                <a:lnTo>
                  <a:pt x="836854" y="0"/>
                </a:lnTo>
                <a:close/>
              </a:path>
            </a:pathLst>
          </a:custGeom>
          <a:solidFill>
            <a:srgbClr val="72CCE0">
              <a:alpha val="9999"/>
            </a:srgbClr>
          </a:solidFill>
        </p:spPr>
        <p:txBody>
          <a:bodyPr wrap="square" lIns="0" tIns="0" rIns="0" bIns="0" rtlCol="0"/>
          <a:lstStyle/>
          <a:p>
            <a:endParaRPr sz="2400"/>
          </a:p>
        </p:txBody>
      </p:sp>
      <p:sp>
        <p:nvSpPr>
          <p:cNvPr id="14" name="object 21"/>
          <p:cNvSpPr/>
          <p:nvPr userDrawn="1"/>
        </p:nvSpPr>
        <p:spPr>
          <a:xfrm>
            <a:off x="10221061" y="3965791"/>
            <a:ext cx="549911" cy="457880"/>
          </a:xfrm>
          <a:custGeom>
            <a:avLst/>
            <a:gdLst/>
            <a:ahLst/>
            <a:cxnLst/>
            <a:rect l="l" t="t" r="r" b="b"/>
            <a:pathLst>
              <a:path w="906780" h="754379">
                <a:moveTo>
                  <a:pt x="454111" y="0"/>
                </a:moveTo>
                <a:lnTo>
                  <a:pt x="0" y="753903"/>
                </a:lnTo>
                <a:lnTo>
                  <a:pt x="906255" y="753903"/>
                </a:lnTo>
                <a:lnTo>
                  <a:pt x="454111" y="0"/>
                </a:lnTo>
                <a:close/>
              </a:path>
            </a:pathLst>
          </a:custGeom>
          <a:solidFill>
            <a:srgbClr val="72CCE0">
              <a:alpha val="9999"/>
            </a:srgbClr>
          </a:solidFill>
        </p:spPr>
        <p:txBody>
          <a:bodyPr wrap="square" lIns="0" tIns="0" rIns="0" bIns="0" rtlCol="0"/>
          <a:lstStyle/>
          <a:p>
            <a:endParaRPr sz="2400"/>
          </a:p>
        </p:txBody>
      </p:sp>
      <p:cxnSp>
        <p:nvCxnSpPr>
          <p:cNvPr id="16" name="Straight Connector 15"/>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8442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618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Lilac">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ECF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8419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Turquois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5FA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4776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FFEF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0766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and Callout box">
    <p:spTree>
      <p:nvGrpSpPr>
        <p:cNvPr id="1" name=""/>
        <p:cNvGrpSpPr/>
        <p:nvPr/>
      </p:nvGrpSpPr>
      <p:grpSpPr>
        <a:xfrm>
          <a:off x="0" y="0"/>
          <a:ext cx="0" cy="0"/>
          <a:chOff x="0" y="0"/>
          <a:chExt cx="0" cy="0"/>
        </a:xfrm>
      </p:grpSpPr>
      <p:sp>
        <p:nvSpPr>
          <p:cNvPr id="8" name="Rectangle 7"/>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1" name="Picture Placeholder 10"/>
          <p:cNvSpPr>
            <a:spLocks noGrp="1"/>
          </p:cNvSpPr>
          <p:nvPr>
            <p:ph type="pic" sz="quarter" idx="13" hasCustomPrompt="1"/>
          </p:nvPr>
        </p:nvSpPr>
        <p:spPr>
          <a:xfrm>
            <a:off x="3411568" y="897468"/>
            <a:ext cx="8254405" cy="5465233"/>
          </a:xfrm>
          <a:solidFill>
            <a:schemeClr val="bg1"/>
          </a:solidFill>
        </p:spPr>
        <p:txBody>
          <a:bodyPr/>
          <a:lstStyle>
            <a:lvl1pPr>
              <a:defRPr baseline="0"/>
            </a:lvl1pPr>
          </a:lstStyle>
          <a:p>
            <a:r>
              <a:rPr lang="en-US" dirty="0"/>
              <a:t>Click to add photo</a:t>
            </a:r>
          </a:p>
        </p:txBody>
      </p:sp>
      <p:sp>
        <p:nvSpPr>
          <p:cNvPr id="3" name="Content Placeholder 2"/>
          <p:cNvSpPr>
            <a:spLocks noGrp="1"/>
          </p:cNvSpPr>
          <p:nvPr>
            <p:ph idx="1" hasCustomPrompt="1"/>
          </p:nvPr>
        </p:nvSpPr>
        <p:spPr>
          <a:xfrm>
            <a:off x="514272" y="1773503"/>
            <a:ext cx="5200437" cy="3717879"/>
          </a:xfrm>
          <a:solidFill>
            <a:schemeClr val="tx1"/>
          </a:solidFill>
        </p:spPr>
        <p:txBody>
          <a:bodyPr lIns="252000" tIns="252000" rIns="252000" bIns="252000" anchor="ctr"/>
          <a:lstStyle>
            <a:lvl1pPr>
              <a:defRPr sz="2400" baseline="0">
                <a:solidFill>
                  <a:srgbClr val="FFFFFF"/>
                </a:solidFill>
              </a:defRPr>
            </a:lvl1pPr>
          </a:lstStyle>
          <a:p>
            <a:pPr lvl="0"/>
            <a:r>
              <a:rPr lang="en-US" dirty="0"/>
              <a:t>Click to add text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Isosceles Triangle 4"/>
          <p:cNvSpPr/>
          <p:nvPr userDrawn="1"/>
        </p:nvSpPr>
        <p:spPr>
          <a:xfrm>
            <a:off x="5415899" y="4445405"/>
            <a:ext cx="610068" cy="52592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170783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Contents_1">
    <p:spTree>
      <p:nvGrpSpPr>
        <p:cNvPr id="1" name=""/>
        <p:cNvGrpSpPr/>
        <p:nvPr/>
      </p:nvGrpSpPr>
      <p:grpSpPr>
        <a:xfrm>
          <a:off x="0" y="0"/>
          <a:ext cx="0" cy="0"/>
          <a:chOff x="0" y="0"/>
          <a:chExt cx="0" cy="0"/>
        </a:xfrm>
      </p:grpSpPr>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7070389" y="2550960"/>
            <a:ext cx="1910955" cy="2773509"/>
          </a:xfrm>
          <a:prstGeom prst="rect">
            <a:avLst/>
          </a:prstGeom>
          <a:solidFill>
            <a:srgbClr val="FCF0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lvl1pPr>
              <a:defRPr/>
            </a:lvl1p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429832"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412487" y="4148426"/>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INTEGRATING REFUGEE EMPLOYEES AT WORK: THE FUNDAMENTALS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bg2">
                    <a:lumMod val="75000"/>
                  </a:schemeClr>
                </a:solidFill>
              </a:rPr>
              <a:t>REFUGEES IN YOUR WORKFORCE: THE BASICS</a:t>
            </a:r>
          </a:p>
        </p:txBody>
      </p:sp>
      <p:cxnSp>
        <p:nvCxnSpPr>
          <p:cNvPr id="14" name="Straight Connector 13"/>
          <p:cNvCxnSpPr/>
          <p:nvPr userDrawn="1"/>
        </p:nvCxnSpPr>
        <p:spPr>
          <a:xfrm>
            <a:off x="1474666" y="3007073"/>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579810" y="5184353"/>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bg2">
                    <a:lumMod val="75000"/>
                  </a:schemeClr>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53759"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36414"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PREPARING TEAMS TO WORK WITH REFUGEE COLLEAGUES</a:t>
            </a:r>
          </a:p>
        </p:txBody>
      </p:sp>
      <p:cxnSp>
        <p:nvCxnSpPr>
          <p:cNvPr id="27" name="Straight Connector 26"/>
          <p:cNvCxnSpPr/>
          <p:nvPr userDrawn="1"/>
        </p:nvCxnSpPr>
        <p:spPr>
          <a:xfrm>
            <a:off x="724644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518435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4</a:t>
            </a:r>
          </a:p>
        </p:txBody>
      </p:sp>
      <p:sp>
        <p:nvSpPr>
          <p:cNvPr id="31" name="Title 1"/>
          <p:cNvSpPr txBox="1">
            <a:spLocks/>
          </p:cNvSpPr>
          <p:nvPr userDrawn="1"/>
        </p:nvSpPr>
        <p:spPr>
          <a:xfrm>
            <a:off x="7277685" y="4131525"/>
            <a:ext cx="150073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TAILORING ONBOARDING FOR YOUR REFUGEE EMPLOYEES</a:t>
            </a:r>
          </a:p>
        </p:txBody>
      </p:sp>
      <p:cxnSp>
        <p:nvCxnSpPr>
          <p:cNvPr id="32" name="Straight Connector 31"/>
          <p:cNvCxnSpPr/>
          <p:nvPr userDrawn="1"/>
        </p:nvCxnSpPr>
        <p:spPr>
          <a:xfrm>
            <a:off x="9170372"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9170372"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70372"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5" name="Title 1"/>
          <p:cNvSpPr txBox="1">
            <a:spLocks/>
          </p:cNvSpPr>
          <p:nvPr userDrawn="1"/>
        </p:nvSpPr>
        <p:spPr>
          <a:xfrm>
            <a:off x="9201611"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5</a:t>
            </a:r>
          </a:p>
        </p:txBody>
      </p:sp>
      <p:sp>
        <p:nvSpPr>
          <p:cNvPr id="36" name="Title 1"/>
          <p:cNvSpPr txBox="1">
            <a:spLocks/>
          </p:cNvSpPr>
          <p:nvPr userDrawn="1"/>
        </p:nvSpPr>
        <p:spPr>
          <a:xfrm>
            <a:off x="9170371"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BUILDING AN INCLUSIVE WORKPLACE FOR REFUGEES</a:t>
            </a:r>
          </a:p>
        </p:txBody>
      </p:sp>
      <p:sp>
        <p:nvSpPr>
          <p:cNvPr id="37" name="Slide Number Placeholder 5">
            <a:extLst>
              <a:ext uri="{FF2B5EF4-FFF2-40B4-BE49-F238E27FC236}">
                <a16:creationId xmlns:a16="http://schemas.microsoft.com/office/drawing/2014/main" id="{11C17B1B-2206-4C2B-8445-359CE95EE5A1}"/>
              </a:ext>
            </a:extLst>
          </p:cNvPr>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kern="0" spc="80" dirty="0">
                <a:solidFill>
                  <a:srgbClr val="000000"/>
                </a:solidFill>
                <a:latin typeface="Arial" panose="020B0604020202020204" pitchFamily="34" charset="0"/>
                <a:cs typeface="Arial" panose="020B0604020202020204" pitchFamily="34" charset="0"/>
              </a:rPr>
              <a:t>TENT</a:t>
            </a:r>
            <a:r>
              <a:rPr lang="en-US" sz="800" b="1" kern="0" spc="80" baseline="0" dirty="0">
                <a:solidFill>
                  <a:srgbClr val="000000"/>
                </a:solidFill>
                <a:latin typeface="Arial" panose="020B0604020202020204" pitchFamily="34" charset="0"/>
                <a:cs typeface="Arial" panose="020B0604020202020204" pitchFamily="34" charset="0"/>
              </a:rPr>
              <a:t> </a:t>
            </a:r>
            <a:r>
              <a:rPr lang="en-US" sz="800" kern="0" spc="80" baseline="0" dirty="0">
                <a:solidFill>
                  <a:srgbClr val="000000"/>
                </a:solidFill>
                <a:latin typeface="Arial" panose="020B0604020202020204" pitchFamily="34" charset="0"/>
                <a:cs typeface="Arial" panose="020B0604020202020204" pitchFamily="34" charset="0"/>
              </a:rPr>
              <a:t>| CONTENTS</a:t>
            </a:r>
            <a:endParaRPr lang="en-US" sz="800" kern="0" spc="8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1537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up Colour block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91F5DE-EE65-EE43-967F-D530E8AA69E7}"/>
              </a:ext>
            </a:extLst>
          </p:cNvPr>
          <p:cNvSpPr/>
          <p:nvPr userDrawn="1"/>
        </p:nvSpPr>
        <p:spPr>
          <a:xfrm>
            <a:off x="1" y="1793680"/>
            <a:ext cx="4044937" cy="50643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1" name="Rectangle 20">
            <a:extLst>
              <a:ext uri="{FF2B5EF4-FFF2-40B4-BE49-F238E27FC236}">
                <a16:creationId xmlns:a16="http://schemas.microsoft.com/office/drawing/2014/main" id="{FDB09662-7320-EF44-971D-6C418034F6C0}"/>
              </a:ext>
            </a:extLst>
          </p:cNvPr>
          <p:cNvSpPr/>
          <p:nvPr userDrawn="1"/>
        </p:nvSpPr>
        <p:spPr>
          <a:xfrm>
            <a:off x="4044778" y="1793680"/>
            <a:ext cx="4102125" cy="50643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Rectangle 21">
            <a:extLst>
              <a:ext uri="{FF2B5EF4-FFF2-40B4-BE49-F238E27FC236}">
                <a16:creationId xmlns:a16="http://schemas.microsoft.com/office/drawing/2014/main" id="{D76097AC-009D-164D-A93E-00907AFD2056}"/>
              </a:ext>
            </a:extLst>
          </p:cNvPr>
          <p:cNvSpPr/>
          <p:nvPr userDrawn="1"/>
        </p:nvSpPr>
        <p:spPr>
          <a:xfrm>
            <a:off x="8146984" y="1793680"/>
            <a:ext cx="4044937"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6" name="Rectangle 15"/>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429187" y="2222309"/>
            <a:ext cx="354467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288733" y="2222309"/>
            <a:ext cx="354491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1619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up Colour blocks grey">
    <p:spTree>
      <p:nvGrpSpPr>
        <p:cNvPr id="1" name=""/>
        <p:cNvGrpSpPr/>
        <p:nvPr/>
      </p:nvGrpSpPr>
      <p:grpSpPr>
        <a:xfrm>
          <a:off x="0" y="0"/>
          <a:ext cx="0" cy="0"/>
          <a:chOff x="0" y="0"/>
          <a:chExt cx="0" cy="0"/>
        </a:xfrm>
      </p:grpSpPr>
      <p:sp>
        <p:nvSpPr>
          <p:cNvPr id="16" name="Rectangle 15"/>
          <p:cNvSpPr/>
          <p:nvPr userDrawn="1"/>
        </p:nvSpPr>
        <p:spPr>
          <a:xfrm>
            <a:off x="0" y="508001"/>
            <a:ext cx="12192000" cy="12856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Rectangle 7"/>
          <p:cNvSpPr/>
          <p:nvPr userDrawn="1"/>
        </p:nvSpPr>
        <p:spPr>
          <a:xfrm>
            <a:off x="1" y="1793680"/>
            <a:ext cx="4186499" cy="506432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Rectangle 4"/>
          <p:cNvSpPr/>
          <p:nvPr userDrawn="1"/>
        </p:nvSpPr>
        <p:spPr>
          <a:xfrm>
            <a:off x="4186499" y="1793680"/>
            <a:ext cx="3833703" cy="5064321"/>
          </a:xfrm>
          <a:prstGeom prst="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p:cNvSpPr/>
          <p:nvPr userDrawn="1"/>
        </p:nvSpPr>
        <p:spPr>
          <a:xfrm>
            <a:off x="8020202" y="1793680"/>
            <a:ext cx="4171799"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500022" y="2222309"/>
            <a:ext cx="368674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020202" y="2222309"/>
            <a:ext cx="368674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5001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29912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 Grey">
    <p:spTree>
      <p:nvGrpSpPr>
        <p:cNvPr id="1" name=""/>
        <p:cNvGrpSpPr/>
        <p:nvPr/>
      </p:nvGrpSpPr>
      <p:grpSpPr>
        <a:xfrm>
          <a:off x="0" y="0"/>
          <a:ext cx="0" cy="0"/>
          <a:chOff x="0" y="0"/>
          <a:chExt cx="0" cy="0"/>
        </a:xfrm>
      </p:grpSpPr>
      <p:sp>
        <p:nvSpPr>
          <p:cNvPr id="7" name="Rectangle 6"/>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2342194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Full page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2780C9-242B-C54A-9240-5568C4F4A438}"/>
              </a:ext>
            </a:extLst>
          </p:cNvPr>
          <p:cNvSpPr>
            <a:spLocks noGrp="1"/>
          </p:cNvSpPr>
          <p:nvPr>
            <p:ph type="pic" sz="quarter" idx="13"/>
          </p:nvPr>
        </p:nvSpPr>
        <p:spPr>
          <a:xfrm>
            <a:off x="0" y="508000"/>
            <a:ext cx="12192000" cy="6350000"/>
          </a:xfrm>
          <a:solidFill>
            <a:schemeClr val="tx1"/>
          </a:solidFill>
        </p:spPr>
        <p:txBody>
          <a:bodyPr/>
          <a:lstStyle/>
          <a:p>
            <a:endParaRPr lang="en-US"/>
          </a:p>
        </p:txBody>
      </p:sp>
      <p:sp>
        <p:nvSpPr>
          <p:cNvPr id="2" name="Title 1"/>
          <p:cNvSpPr>
            <a:spLocks noGrp="1"/>
          </p:cNvSpPr>
          <p:nvPr>
            <p:ph type="title"/>
          </p:nvPr>
        </p:nvSpPr>
        <p:spPr>
          <a:xfrm>
            <a:off x="500021" y="2143323"/>
            <a:ext cx="8388099" cy="1285677"/>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chemeClr val="bg1"/>
                </a:solidFill>
                <a:latin typeface="Aktiv Grotesk XBold"/>
                <a:cs typeface="Aktiv Grotesk XBold"/>
              </a:rPr>
              <a:t>TENT.ORG</a:t>
            </a:r>
            <a:endParaRPr lang="en-US" sz="667" kern="0" spc="27" dirty="0">
              <a:solidFill>
                <a:schemeClr val="bg1"/>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34026011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60"/>
            <a:ext cx="1910955" cy="2481187"/>
          </a:xfrm>
          <a:prstGeom prst="rect">
            <a:avLst/>
          </a:prstGeom>
          <a:solidFill>
            <a:srgbClr val="F0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WHY HIRE REFUGEES</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32081881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2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3236193" y="2550960"/>
            <a:ext cx="1910955" cy="2481187"/>
          </a:xfrm>
          <a:prstGeom prst="rect">
            <a:avLst/>
          </a:prstGeom>
          <a:solidFill>
            <a:srgbClr val="EEEC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3398593"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FINDING REFUGEE CANDIDATES</a:t>
            </a:r>
          </a:p>
          <a:p>
            <a:pPr algn="r">
              <a:lnSpc>
                <a:spcPct val="100000"/>
              </a:lnSpc>
            </a:pPr>
            <a:endParaRPr lang="en-US" sz="1267" spc="-13" dirty="0"/>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27" name="Straight Connector 26">
            <a:extLst>
              <a:ext uri="{FF2B5EF4-FFF2-40B4-BE49-F238E27FC236}">
                <a16:creationId xmlns:a16="http://schemas.microsoft.com/office/drawing/2014/main" id="{5ED77F2F-30E6-3746-A6C7-982992830BF1}"/>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981D4F5-4770-5E43-9F5F-67A8B24C5FC2}"/>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16B1D23-7EF2-3448-874B-03F6E871AE43}"/>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8112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3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5147148" y="2550960"/>
            <a:ext cx="1910955" cy="2481187"/>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ADAPTING YOUR HIRING PROCESS</a:t>
            </a:r>
          </a:p>
          <a:p>
            <a:pPr algn="r">
              <a:lnSpc>
                <a:spcPct val="100000"/>
              </a:lnSpc>
            </a:pPr>
            <a:endParaRPr lang="en-US" sz="1267" spc="-13" dirty="0">
              <a:solidFill>
                <a:schemeClr val="tx2"/>
              </a:solidFill>
            </a:endParaRP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14133171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4_Content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B12D0EE-B1C6-0243-9A90-0BD57CC41627}"/>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7" name="Rectangle 46"/>
          <p:cNvSpPr/>
          <p:nvPr userDrawn="1"/>
        </p:nvSpPr>
        <p:spPr>
          <a:xfrm>
            <a:off x="7058103" y="2550960"/>
            <a:ext cx="1910955" cy="2481187"/>
          </a:xfrm>
          <a:prstGeom prst="rect">
            <a:avLst/>
          </a:prstGeom>
          <a:solidFill>
            <a:srgbClr val="FCF0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ADDRESSING CHALLENGES POST-OFFER</a:t>
            </a:r>
          </a:p>
          <a:p>
            <a:pPr algn="r">
              <a:lnSpc>
                <a:spcPct val="100000"/>
              </a:lnSpc>
            </a:pPr>
            <a:endParaRPr lang="en-US" sz="1267" spc="-13" dirty="0">
              <a:solidFill>
                <a:schemeClr val="tx2"/>
              </a:solidFill>
            </a:endParaRP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37285945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271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Contents_1">
    <p:spTree>
      <p:nvGrpSpPr>
        <p:cNvPr id="1" name=""/>
        <p:cNvGrpSpPr/>
        <p:nvPr/>
      </p:nvGrpSpPr>
      <p:grpSpPr>
        <a:xfrm>
          <a:off x="0" y="0"/>
          <a:ext cx="0" cy="0"/>
          <a:chOff x="0" y="0"/>
          <a:chExt cx="0" cy="0"/>
        </a:xfrm>
      </p:grpSpPr>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9012122" y="2550960"/>
            <a:ext cx="1910955" cy="2773509"/>
          </a:xfrm>
          <a:prstGeom prst="rect">
            <a:avLst/>
          </a:prstGeom>
          <a:solidFill>
            <a:srgbClr val="FDF0E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lvl1pPr>
              <a:defRPr/>
            </a:lvl1p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429832"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412487" y="4148426"/>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INTEGRATING REFUGEE EMPLOYEES AT WORK: THE FUNDAMENTALS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bg2">
                    <a:lumMod val="75000"/>
                  </a:schemeClr>
                </a:solidFill>
              </a:rPr>
              <a:t>REFUGEES IN YOUR WORKFORCE: THE BASICS</a:t>
            </a:r>
          </a:p>
        </p:txBody>
      </p:sp>
      <p:cxnSp>
        <p:nvCxnSpPr>
          <p:cNvPr id="14" name="Straight Connector 13"/>
          <p:cNvCxnSpPr/>
          <p:nvPr userDrawn="1"/>
        </p:nvCxnSpPr>
        <p:spPr>
          <a:xfrm>
            <a:off x="1474666" y="3007073"/>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userDrawn="1"/>
        </p:nvCxnSpPr>
        <p:spPr>
          <a:xfrm>
            <a:off x="1593704" y="5184353"/>
            <a:ext cx="1531979"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bg2">
                    <a:lumMod val="75000"/>
                  </a:schemeClr>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53759"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36414"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PREPARING TEAMS TO WORK WITH REFUGEE COLLEAGUES</a:t>
            </a: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77685" y="4131525"/>
            <a:ext cx="150073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TAILORING ONBOARDING FOR YOUR REFUGEE EMPLOYEES</a:t>
            </a:r>
          </a:p>
        </p:txBody>
      </p:sp>
      <p:cxnSp>
        <p:nvCxnSpPr>
          <p:cNvPr id="32" name="Straight Connector 31"/>
          <p:cNvCxnSpPr/>
          <p:nvPr userDrawn="1"/>
        </p:nvCxnSpPr>
        <p:spPr>
          <a:xfrm>
            <a:off x="9170372"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9170372"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70372" y="518435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5" name="Title 1"/>
          <p:cNvSpPr txBox="1">
            <a:spLocks/>
          </p:cNvSpPr>
          <p:nvPr userDrawn="1"/>
        </p:nvSpPr>
        <p:spPr>
          <a:xfrm>
            <a:off x="9201611"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5</a:t>
            </a:r>
          </a:p>
        </p:txBody>
      </p:sp>
      <p:sp>
        <p:nvSpPr>
          <p:cNvPr id="36" name="Title 1"/>
          <p:cNvSpPr txBox="1">
            <a:spLocks/>
          </p:cNvSpPr>
          <p:nvPr userDrawn="1"/>
        </p:nvSpPr>
        <p:spPr>
          <a:xfrm>
            <a:off x="9170371"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BUILDING AN INCLUSIVE WORKPLACE FOR REFUGEES</a:t>
            </a:r>
          </a:p>
        </p:txBody>
      </p:sp>
      <p:sp>
        <p:nvSpPr>
          <p:cNvPr id="37" name="Slide Number Placeholder 5">
            <a:extLst>
              <a:ext uri="{FF2B5EF4-FFF2-40B4-BE49-F238E27FC236}">
                <a16:creationId xmlns:a16="http://schemas.microsoft.com/office/drawing/2014/main" id="{190DAE03-BEE0-47E9-8937-A1BDCAC0C328}"/>
              </a:ext>
            </a:extLst>
          </p:cNvPr>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kern="0" spc="80" dirty="0">
                <a:solidFill>
                  <a:srgbClr val="000000"/>
                </a:solidFill>
                <a:latin typeface="Arial" panose="020B0604020202020204" pitchFamily="34" charset="0"/>
                <a:cs typeface="Arial" panose="020B0604020202020204" pitchFamily="34" charset="0"/>
              </a:rPr>
              <a:t>TENT</a:t>
            </a:r>
            <a:r>
              <a:rPr lang="en-US" sz="800" b="1" kern="0" spc="80" baseline="0" dirty="0">
                <a:solidFill>
                  <a:srgbClr val="000000"/>
                </a:solidFill>
                <a:latin typeface="Arial" panose="020B0604020202020204" pitchFamily="34" charset="0"/>
                <a:cs typeface="Arial" panose="020B0604020202020204" pitchFamily="34" charset="0"/>
              </a:rPr>
              <a:t> </a:t>
            </a:r>
            <a:r>
              <a:rPr lang="en-US" sz="800" kern="0" spc="80" baseline="0" dirty="0">
                <a:solidFill>
                  <a:srgbClr val="000000"/>
                </a:solidFill>
                <a:latin typeface="Arial" panose="020B0604020202020204" pitchFamily="34" charset="0"/>
                <a:cs typeface="Arial" panose="020B0604020202020204" pitchFamily="34" charset="0"/>
              </a:rPr>
              <a:t>| CONTENTS</a:t>
            </a:r>
            <a:endParaRPr lang="en-US" sz="800" kern="0" spc="8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423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Blank NO grey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303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2" y="2221779"/>
            <a:ext cx="10864928"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Tree>
    <p:extLst>
      <p:ext uri="{BB962C8B-B14F-4D97-AF65-F5344CB8AC3E}">
        <p14:creationId xmlns:p14="http://schemas.microsoft.com/office/powerpoint/2010/main" val="10946248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238069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4" name="Picture 3">
            <a:extLst>
              <a:ext uri="{FF2B5EF4-FFF2-40B4-BE49-F238E27FC236}">
                <a16:creationId xmlns:a16="http://schemas.microsoft.com/office/drawing/2014/main" id="{E066AC80-C288-9146-BDD8-ED4CC73D79F2}"/>
              </a:ext>
            </a:extLst>
          </p:cNvPr>
          <p:cNvPicPr>
            <a:picLocks noChangeAspect="1"/>
          </p:cNvPicPr>
          <p:nvPr userDrawn="1"/>
        </p:nvPicPr>
        <p:blipFill rotWithShape="1">
          <a:blip r:embed="rId2">
            <a:alphaModFix/>
          </a:blip>
          <a:srcRect l="12391" t="14783" r="16111" b="23977"/>
          <a:stretch/>
        </p:blipFill>
        <p:spPr>
          <a:xfrm>
            <a:off x="7249579" y="508001"/>
            <a:ext cx="4942421" cy="634999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cxnSp>
        <p:nvCxnSpPr>
          <p:cNvPr id="12" name="Straight Connector 11">
            <a:extLst>
              <a:ext uri="{FF2B5EF4-FFF2-40B4-BE49-F238E27FC236}">
                <a16:creationId xmlns:a16="http://schemas.microsoft.com/office/drawing/2014/main" id="{C95A7CB3-C65F-CF46-8960-128FB565E0D7}"/>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28493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66F9FF-9D16-1444-9E0E-0DAC7B4C7C4A}"/>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7E3C78-59FC-CA4B-8B07-7A088768F357}"/>
              </a:ext>
            </a:extLst>
          </p:cNvPr>
          <p:cNvPicPr>
            <a:picLocks noChangeAspect="1"/>
          </p:cNvPicPr>
          <p:nvPr userDrawn="1"/>
        </p:nvPicPr>
        <p:blipFill rotWithShape="1">
          <a:blip r:embed="rId2">
            <a:alphaModFix/>
          </a:blip>
          <a:srcRect l="7367" r="13754"/>
          <a:stretch/>
        </p:blipFill>
        <p:spPr>
          <a:xfrm>
            <a:off x="4084497" y="1"/>
            <a:ext cx="8107503" cy="6857999"/>
          </a:xfrm>
          <a:prstGeom prst="rect">
            <a:avLst/>
          </a:prstGeom>
        </p:spPr>
      </p:pic>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
        <p:nvSpPr>
          <p:cNvPr id="12" name="Slide Number Placeholder 5">
            <a:extLst>
              <a:ext uri="{FF2B5EF4-FFF2-40B4-BE49-F238E27FC236}">
                <a16:creationId xmlns:a16="http://schemas.microsoft.com/office/drawing/2014/main" id="{546BA0B8-744D-5A46-A99D-8D1FC2087E23}"/>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3" name="Picture 12" descr="tiny-triangles.png">
            <a:extLst>
              <a:ext uri="{FF2B5EF4-FFF2-40B4-BE49-F238E27FC236}">
                <a16:creationId xmlns:a16="http://schemas.microsoft.com/office/drawing/2014/main" id="{EB1150B2-E064-F342-9F26-B2023B4F82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Tree>
    <p:extLst>
      <p:ext uri="{BB962C8B-B14F-4D97-AF65-F5344CB8AC3E}">
        <p14:creationId xmlns:p14="http://schemas.microsoft.com/office/powerpoint/2010/main" val="1793861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7315767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Grey_Triangles">
    <p:spTree>
      <p:nvGrpSpPr>
        <p:cNvPr id="1" name=""/>
        <p:cNvGrpSpPr/>
        <p:nvPr/>
      </p:nvGrpSpPr>
      <p:grpSpPr>
        <a:xfrm>
          <a:off x="0" y="0"/>
          <a:ext cx="0" cy="0"/>
          <a:chOff x="0" y="0"/>
          <a:chExt cx="0" cy="0"/>
        </a:xfrm>
      </p:grpSpPr>
      <p:sp>
        <p:nvSpPr>
          <p:cNvPr id="15" name="Rectangle 14"/>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object 15"/>
          <p:cNvSpPr/>
          <p:nvPr userDrawn="1"/>
        </p:nvSpPr>
        <p:spPr>
          <a:xfrm>
            <a:off x="9921641" y="5396526"/>
            <a:ext cx="1762564" cy="1467684"/>
          </a:xfrm>
          <a:custGeom>
            <a:avLst/>
            <a:gdLst/>
            <a:ahLst/>
            <a:cxnLst/>
            <a:rect l="l" t="t" r="r" b="b"/>
            <a:pathLst>
              <a:path w="2906394" h="2418079">
                <a:moveTo>
                  <a:pt x="1456165" y="0"/>
                </a:moveTo>
                <a:lnTo>
                  <a:pt x="0" y="2417518"/>
                </a:lnTo>
                <a:lnTo>
                  <a:pt x="2906058" y="2417518"/>
                </a:lnTo>
                <a:lnTo>
                  <a:pt x="1456165" y="0"/>
                </a:lnTo>
                <a:close/>
              </a:path>
            </a:pathLst>
          </a:custGeom>
          <a:solidFill>
            <a:srgbClr val="FC7A99">
              <a:alpha val="9999"/>
            </a:srgbClr>
          </a:solidFill>
        </p:spPr>
        <p:txBody>
          <a:bodyPr wrap="square" lIns="0" tIns="0" rIns="0" bIns="0" rtlCol="0"/>
          <a:lstStyle/>
          <a:p>
            <a:endParaRPr sz="2400"/>
          </a:p>
        </p:txBody>
      </p:sp>
      <p:sp>
        <p:nvSpPr>
          <p:cNvPr id="9" name="object 16"/>
          <p:cNvSpPr/>
          <p:nvPr userDrawn="1"/>
        </p:nvSpPr>
        <p:spPr>
          <a:xfrm>
            <a:off x="7278094" y="4662847"/>
            <a:ext cx="2643653" cy="2201140"/>
          </a:xfrm>
          <a:custGeom>
            <a:avLst/>
            <a:gdLst/>
            <a:ahLst/>
            <a:cxnLst/>
            <a:rect l="l" t="t" r="r" b="b"/>
            <a:pathLst>
              <a:path w="4359275" h="3626484">
                <a:moveTo>
                  <a:pt x="2184268" y="0"/>
                </a:moveTo>
                <a:lnTo>
                  <a:pt x="0" y="3626287"/>
                </a:lnTo>
                <a:lnTo>
                  <a:pt x="4359102" y="3626287"/>
                </a:lnTo>
                <a:lnTo>
                  <a:pt x="2184268" y="0"/>
                </a:lnTo>
                <a:close/>
              </a:path>
            </a:pathLst>
          </a:custGeom>
          <a:solidFill>
            <a:srgbClr val="72CCE0">
              <a:alpha val="9999"/>
            </a:srgbClr>
          </a:solidFill>
        </p:spPr>
        <p:txBody>
          <a:bodyPr wrap="square" lIns="0" tIns="0" rIns="0" bIns="0" rtlCol="0"/>
          <a:lstStyle/>
          <a:p>
            <a:endParaRPr sz="2400"/>
          </a:p>
        </p:txBody>
      </p:sp>
      <p:sp>
        <p:nvSpPr>
          <p:cNvPr id="10" name="object 17"/>
          <p:cNvSpPr/>
          <p:nvPr userDrawn="1"/>
        </p:nvSpPr>
        <p:spPr>
          <a:xfrm>
            <a:off x="11684000" y="6019766"/>
            <a:ext cx="508321" cy="844457"/>
          </a:xfrm>
          <a:custGeom>
            <a:avLst/>
            <a:gdLst/>
            <a:ahLst/>
            <a:cxnLst/>
            <a:rect l="l" t="t" r="r" b="b"/>
            <a:pathLst>
              <a:path w="838200" h="1391284">
                <a:moveTo>
                  <a:pt x="837671" y="0"/>
                </a:moveTo>
                <a:lnTo>
                  <a:pt x="0" y="1390698"/>
                </a:lnTo>
                <a:lnTo>
                  <a:pt x="837671" y="1390698"/>
                </a:lnTo>
                <a:lnTo>
                  <a:pt x="837671" y="0"/>
                </a:lnTo>
                <a:close/>
              </a:path>
            </a:pathLst>
          </a:custGeom>
          <a:solidFill>
            <a:srgbClr val="776DBC">
              <a:alpha val="9999"/>
            </a:srgbClr>
          </a:solidFill>
        </p:spPr>
        <p:txBody>
          <a:bodyPr wrap="square" lIns="0" tIns="0" rIns="0" bIns="0" rtlCol="0"/>
          <a:lstStyle/>
          <a:p>
            <a:endParaRPr sz="2400"/>
          </a:p>
        </p:txBody>
      </p:sp>
      <p:sp>
        <p:nvSpPr>
          <p:cNvPr id="11" name="object 18"/>
          <p:cNvSpPr/>
          <p:nvPr userDrawn="1"/>
        </p:nvSpPr>
        <p:spPr>
          <a:xfrm>
            <a:off x="10802825" y="3929179"/>
            <a:ext cx="1389411" cy="1467684"/>
          </a:xfrm>
          <a:custGeom>
            <a:avLst/>
            <a:gdLst/>
            <a:ahLst/>
            <a:cxnLst/>
            <a:rect l="l" t="t" r="r" b="b"/>
            <a:pathLst>
              <a:path w="2291080" h="2418079">
                <a:moveTo>
                  <a:pt x="1456165" y="0"/>
                </a:moveTo>
                <a:lnTo>
                  <a:pt x="0" y="2417518"/>
                </a:lnTo>
                <a:lnTo>
                  <a:pt x="2290691" y="2417518"/>
                </a:lnTo>
                <a:lnTo>
                  <a:pt x="2290691" y="1391469"/>
                </a:lnTo>
                <a:lnTo>
                  <a:pt x="1456165" y="0"/>
                </a:lnTo>
                <a:close/>
              </a:path>
            </a:pathLst>
          </a:custGeom>
          <a:solidFill>
            <a:srgbClr val="05426B">
              <a:alpha val="9999"/>
            </a:srgbClr>
          </a:solidFill>
        </p:spPr>
        <p:txBody>
          <a:bodyPr wrap="square" lIns="0" tIns="0" rIns="0" bIns="0" rtlCol="0"/>
          <a:lstStyle/>
          <a:p>
            <a:endParaRPr sz="2400"/>
          </a:p>
        </p:txBody>
      </p:sp>
      <p:sp>
        <p:nvSpPr>
          <p:cNvPr id="12" name="object 19"/>
          <p:cNvSpPr/>
          <p:nvPr userDrawn="1"/>
        </p:nvSpPr>
        <p:spPr>
          <a:xfrm>
            <a:off x="9639300" y="4427778"/>
            <a:ext cx="1163747" cy="968949"/>
          </a:xfrm>
          <a:custGeom>
            <a:avLst/>
            <a:gdLst/>
            <a:ahLst/>
            <a:cxnLst/>
            <a:rect l="l" t="t" r="r" b="b"/>
            <a:pathLst>
              <a:path w="1918969" h="1596390">
                <a:moveTo>
                  <a:pt x="961363" y="0"/>
                </a:moveTo>
                <a:lnTo>
                  <a:pt x="0" y="1596056"/>
                </a:lnTo>
                <a:lnTo>
                  <a:pt x="1918580" y="1596056"/>
                </a:lnTo>
                <a:lnTo>
                  <a:pt x="961363" y="0"/>
                </a:lnTo>
                <a:close/>
              </a:path>
            </a:pathLst>
          </a:custGeom>
          <a:solidFill>
            <a:srgbClr val="00C6C4">
              <a:alpha val="9999"/>
            </a:srgbClr>
          </a:solidFill>
        </p:spPr>
        <p:txBody>
          <a:bodyPr wrap="square" lIns="0" tIns="0" rIns="0" bIns="0" rtlCol="0"/>
          <a:lstStyle/>
          <a:p>
            <a:endParaRPr sz="2400"/>
          </a:p>
        </p:txBody>
      </p:sp>
      <p:sp>
        <p:nvSpPr>
          <p:cNvPr id="13" name="object 20"/>
          <p:cNvSpPr/>
          <p:nvPr userDrawn="1"/>
        </p:nvSpPr>
        <p:spPr>
          <a:xfrm>
            <a:off x="11684000" y="3085900"/>
            <a:ext cx="508321" cy="843301"/>
          </a:xfrm>
          <a:custGeom>
            <a:avLst/>
            <a:gdLst/>
            <a:ahLst/>
            <a:cxnLst/>
            <a:rect l="l" t="t" r="r" b="b"/>
            <a:pathLst>
              <a:path w="838200" h="1389379">
                <a:moveTo>
                  <a:pt x="836854" y="0"/>
                </a:moveTo>
                <a:lnTo>
                  <a:pt x="0" y="1389339"/>
                </a:lnTo>
                <a:lnTo>
                  <a:pt x="837671" y="1389339"/>
                </a:lnTo>
                <a:lnTo>
                  <a:pt x="837671" y="1363"/>
                </a:lnTo>
                <a:lnTo>
                  <a:pt x="836854" y="0"/>
                </a:lnTo>
                <a:close/>
              </a:path>
            </a:pathLst>
          </a:custGeom>
          <a:solidFill>
            <a:srgbClr val="72CCE0">
              <a:alpha val="9999"/>
            </a:srgbClr>
          </a:solidFill>
        </p:spPr>
        <p:txBody>
          <a:bodyPr wrap="square" lIns="0" tIns="0" rIns="0" bIns="0" rtlCol="0"/>
          <a:lstStyle/>
          <a:p>
            <a:endParaRPr sz="2400"/>
          </a:p>
        </p:txBody>
      </p:sp>
      <p:sp>
        <p:nvSpPr>
          <p:cNvPr id="14" name="object 21"/>
          <p:cNvSpPr/>
          <p:nvPr userDrawn="1"/>
        </p:nvSpPr>
        <p:spPr>
          <a:xfrm>
            <a:off x="10221061" y="3965791"/>
            <a:ext cx="549911" cy="457880"/>
          </a:xfrm>
          <a:custGeom>
            <a:avLst/>
            <a:gdLst/>
            <a:ahLst/>
            <a:cxnLst/>
            <a:rect l="l" t="t" r="r" b="b"/>
            <a:pathLst>
              <a:path w="906780" h="754379">
                <a:moveTo>
                  <a:pt x="454111" y="0"/>
                </a:moveTo>
                <a:lnTo>
                  <a:pt x="0" y="753903"/>
                </a:lnTo>
                <a:lnTo>
                  <a:pt x="906255" y="753903"/>
                </a:lnTo>
                <a:lnTo>
                  <a:pt x="454111" y="0"/>
                </a:lnTo>
                <a:close/>
              </a:path>
            </a:pathLst>
          </a:custGeom>
          <a:solidFill>
            <a:srgbClr val="72CCE0">
              <a:alpha val="9999"/>
            </a:srgbClr>
          </a:solidFill>
        </p:spPr>
        <p:txBody>
          <a:bodyPr wrap="square" lIns="0" tIns="0" rIns="0" bIns="0" rtlCol="0"/>
          <a:lstStyle/>
          <a:p>
            <a:endParaRPr sz="2400"/>
          </a:p>
        </p:txBody>
      </p:sp>
      <p:cxnSp>
        <p:nvCxnSpPr>
          <p:cNvPr id="16" name="Straight Connector 15"/>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81643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529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Lilac">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ECF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13676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Turquois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5FA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363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015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FFEF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6874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and Callout box">
    <p:spTree>
      <p:nvGrpSpPr>
        <p:cNvPr id="1" name=""/>
        <p:cNvGrpSpPr/>
        <p:nvPr/>
      </p:nvGrpSpPr>
      <p:grpSpPr>
        <a:xfrm>
          <a:off x="0" y="0"/>
          <a:ext cx="0" cy="0"/>
          <a:chOff x="0" y="0"/>
          <a:chExt cx="0" cy="0"/>
        </a:xfrm>
      </p:grpSpPr>
      <p:sp>
        <p:nvSpPr>
          <p:cNvPr id="8" name="Rectangle 7"/>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1" name="Picture Placeholder 10"/>
          <p:cNvSpPr>
            <a:spLocks noGrp="1"/>
          </p:cNvSpPr>
          <p:nvPr>
            <p:ph type="pic" sz="quarter" idx="13" hasCustomPrompt="1"/>
          </p:nvPr>
        </p:nvSpPr>
        <p:spPr>
          <a:xfrm>
            <a:off x="3411568" y="897468"/>
            <a:ext cx="8254405" cy="5465233"/>
          </a:xfrm>
          <a:solidFill>
            <a:schemeClr val="bg1"/>
          </a:solidFill>
        </p:spPr>
        <p:txBody>
          <a:bodyPr/>
          <a:lstStyle>
            <a:lvl1pPr>
              <a:defRPr baseline="0"/>
            </a:lvl1pPr>
          </a:lstStyle>
          <a:p>
            <a:r>
              <a:rPr lang="en-US" dirty="0"/>
              <a:t>Click to add photo</a:t>
            </a:r>
          </a:p>
        </p:txBody>
      </p:sp>
      <p:sp>
        <p:nvSpPr>
          <p:cNvPr id="3" name="Content Placeholder 2"/>
          <p:cNvSpPr>
            <a:spLocks noGrp="1"/>
          </p:cNvSpPr>
          <p:nvPr>
            <p:ph idx="1" hasCustomPrompt="1"/>
          </p:nvPr>
        </p:nvSpPr>
        <p:spPr>
          <a:xfrm>
            <a:off x="514272" y="1773503"/>
            <a:ext cx="5200437" cy="3717879"/>
          </a:xfrm>
          <a:solidFill>
            <a:schemeClr val="tx1"/>
          </a:solidFill>
        </p:spPr>
        <p:txBody>
          <a:bodyPr lIns="252000" tIns="252000" rIns="252000" bIns="252000" anchor="ctr"/>
          <a:lstStyle>
            <a:lvl1pPr>
              <a:defRPr sz="2400" baseline="0">
                <a:solidFill>
                  <a:srgbClr val="FFFFFF"/>
                </a:solidFill>
              </a:defRPr>
            </a:lvl1pPr>
          </a:lstStyle>
          <a:p>
            <a:pPr lvl="0"/>
            <a:r>
              <a:rPr lang="en-US" dirty="0"/>
              <a:t>Click to add text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Isosceles Triangle 4"/>
          <p:cNvSpPr/>
          <p:nvPr userDrawn="1"/>
        </p:nvSpPr>
        <p:spPr>
          <a:xfrm>
            <a:off x="5415899" y="4445405"/>
            <a:ext cx="610068" cy="52592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41371236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up Colour block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91F5DE-EE65-EE43-967F-D530E8AA69E7}"/>
              </a:ext>
            </a:extLst>
          </p:cNvPr>
          <p:cNvSpPr/>
          <p:nvPr userDrawn="1"/>
        </p:nvSpPr>
        <p:spPr>
          <a:xfrm>
            <a:off x="1" y="1793680"/>
            <a:ext cx="4044937" cy="50643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1" name="Rectangle 20">
            <a:extLst>
              <a:ext uri="{FF2B5EF4-FFF2-40B4-BE49-F238E27FC236}">
                <a16:creationId xmlns:a16="http://schemas.microsoft.com/office/drawing/2014/main" id="{FDB09662-7320-EF44-971D-6C418034F6C0}"/>
              </a:ext>
            </a:extLst>
          </p:cNvPr>
          <p:cNvSpPr/>
          <p:nvPr userDrawn="1"/>
        </p:nvSpPr>
        <p:spPr>
          <a:xfrm>
            <a:off x="4044778" y="1793680"/>
            <a:ext cx="4102125" cy="50643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Rectangle 21">
            <a:extLst>
              <a:ext uri="{FF2B5EF4-FFF2-40B4-BE49-F238E27FC236}">
                <a16:creationId xmlns:a16="http://schemas.microsoft.com/office/drawing/2014/main" id="{D76097AC-009D-164D-A93E-00907AFD2056}"/>
              </a:ext>
            </a:extLst>
          </p:cNvPr>
          <p:cNvSpPr/>
          <p:nvPr userDrawn="1"/>
        </p:nvSpPr>
        <p:spPr>
          <a:xfrm>
            <a:off x="8146984" y="1793680"/>
            <a:ext cx="4044937"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6" name="Rectangle 15"/>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429187" y="2222309"/>
            <a:ext cx="354467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288733" y="2222309"/>
            <a:ext cx="354491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7671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up Colour blocks grey">
    <p:spTree>
      <p:nvGrpSpPr>
        <p:cNvPr id="1" name=""/>
        <p:cNvGrpSpPr/>
        <p:nvPr/>
      </p:nvGrpSpPr>
      <p:grpSpPr>
        <a:xfrm>
          <a:off x="0" y="0"/>
          <a:ext cx="0" cy="0"/>
          <a:chOff x="0" y="0"/>
          <a:chExt cx="0" cy="0"/>
        </a:xfrm>
      </p:grpSpPr>
      <p:sp>
        <p:nvSpPr>
          <p:cNvPr id="16" name="Rectangle 15"/>
          <p:cNvSpPr/>
          <p:nvPr userDrawn="1"/>
        </p:nvSpPr>
        <p:spPr>
          <a:xfrm>
            <a:off x="0" y="508001"/>
            <a:ext cx="12192000" cy="12856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Rectangle 7"/>
          <p:cNvSpPr/>
          <p:nvPr userDrawn="1"/>
        </p:nvSpPr>
        <p:spPr>
          <a:xfrm>
            <a:off x="1" y="1793680"/>
            <a:ext cx="4186499" cy="506432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Rectangle 4"/>
          <p:cNvSpPr/>
          <p:nvPr userDrawn="1"/>
        </p:nvSpPr>
        <p:spPr>
          <a:xfrm>
            <a:off x="4186499" y="1793680"/>
            <a:ext cx="3833703" cy="5064321"/>
          </a:xfrm>
          <a:prstGeom prst="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p:cNvSpPr/>
          <p:nvPr userDrawn="1"/>
        </p:nvSpPr>
        <p:spPr>
          <a:xfrm>
            <a:off x="8020202" y="1793680"/>
            <a:ext cx="4171799"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500022" y="2222309"/>
            <a:ext cx="368674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020202" y="2222309"/>
            <a:ext cx="368674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0668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12788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 Grey">
    <p:spTree>
      <p:nvGrpSpPr>
        <p:cNvPr id="1" name=""/>
        <p:cNvGrpSpPr/>
        <p:nvPr/>
      </p:nvGrpSpPr>
      <p:grpSpPr>
        <a:xfrm>
          <a:off x="0" y="0"/>
          <a:ext cx="0" cy="0"/>
          <a:chOff x="0" y="0"/>
          <a:chExt cx="0" cy="0"/>
        </a:xfrm>
      </p:grpSpPr>
      <p:sp>
        <p:nvSpPr>
          <p:cNvPr id="7" name="Rectangle 6"/>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0009490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Full page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2780C9-242B-C54A-9240-5568C4F4A438}"/>
              </a:ext>
            </a:extLst>
          </p:cNvPr>
          <p:cNvSpPr>
            <a:spLocks noGrp="1"/>
          </p:cNvSpPr>
          <p:nvPr>
            <p:ph type="pic" sz="quarter" idx="13"/>
          </p:nvPr>
        </p:nvSpPr>
        <p:spPr>
          <a:xfrm>
            <a:off x="0" y="508000"/>
            <a:ext cx="12192000" cy="6350000"/>
          </a:xfrm>
          <a:solidFill>
            <a:schemeClr val="tx1"/>
          </a:solidFill>
        </p:spPr>
        <p:txBody>
          <a:bodyPr/>
          <a:lstStyle/>
          <a:p>
            <a:endParaRPr lang="en-US"/>
          </a:p>
        </p:txBody>
      </p:sp>
      <p:sp>
        <p:nvSpPr>
          <p:cNvPr id="2" name="Title 1"/>
          <p:cNvSpPr>
            <a:spLocks noGrp="1"/>
          </p:cNvSpPr>
          <p:nvPr>
            <p:ph type="title"/>
          </p:nvPr>
        </p:nvSpPr>
        <p:spPr>
          <a:xfrm>
            <a:off x="500021" y="2143323"/>
            <a:ext cx="8388099" cy="1285677"/>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chemeClr val="bg1"/>
                </a:solidFill>
                <a:latin typeface="Aktiv Grotesk XBold"/>
                <a:cs typeface="Aktiv Grotesk XBold"/>
              </a:rPr>
              <a:t>TENT.ORG</a:t>
            </a:r>
            <a:endParaRPr lang="en-US" sz="667" kern="0" spc="27" dirty="0">
              <a:solidFill>
                <a:schemeClr val="bg1"/>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0611281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60"/>
            <a:ext cx="1910955" cy="2481187"/>
          </a:xfrm>
          <a:prstGeom prst="rect">
            <a:avLst/>
          </a:prstGeom>
          <a:solidFill>
            <a:srgbClr val="F0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WHY HIRE REFUGEES</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25853589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2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3236193" y="2550960"/>
            <a:ext cx="1910955" cy="2481187"/>
          </a:xfrm>
          <a:prstGeom prst="rect">
            <a:avLst/>
          </a:prstGeom>
          <a:solidFill>
            <a:srgbClr val="EEEC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3398593"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FINDING REFUGEE CANDIDATES</a:t>
            </a:r>
          </a:p>
          <a:p>
            <a:pPr algn="r">
              <a:lnSpc>
                <a:spcPct val="100000"/>
              </a:lnSpc>
            </a:pPr>
            <a:endParaRPr lang="en-US" sz="1267" spc="-13" dirty="0"/>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27" name="Straight Connector 26">
            <a:extLst>
              <a:ext uri="{FF2B5EF4-FFF2-40B4-BE49-F238E27FC236}">
                <a16:creationId xmlns:a16="http://schemas.microsoft.com/office/drawing/2014/main" id="{5ED77F2F-30E6-3746-A6C7-982992830BF1}"/>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981D4F5-4770-5E43-9F5F-67A8B24C5FC2}"/>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16B1D23-7EF2-3448-874B-03F6E871AE43}"/>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74500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3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5147148" y="2550960"/>
            <a:ext cx="1910955" cy="2481187"/>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ADAPTING YOUR HIRING PROCESS</a:t>
            </a:r>
          </a:p>
          <a:p>
            <a:pPr algn="r">
              <a:lnSpc>
                <a:spcPct val="100000"/>
              </a:lnSpc>
            </a:pPr>
            <a:endParaRPr lang="en-US" sz="1267" spc="-13" dirty="0">
              <a:solidFill>
                <a:schemeClr val="tx2"/>
              </a:solidFill>
            </a:endParaRP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232788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1.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5.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image" Target="../media/image1.pn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theme" Target="../theme/theme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10">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10">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2818670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5">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5">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1510029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25">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25">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3267409559"/>
      </p:ext>
    </p:extLst>
  </p:cSld>
  <p:clrMap bg1="lt1" tx1="dk1" bg2="lt2" tx2="dk2" accent1="accent1" accent2="accent2" accent3="accent3" accent4="accent4" accent5="accent5" accent6="accent6" hlink="hlink" folHlink="folHlink"/>
  <p:sldLayoutIdLst>
    <p:sldLayoutId id="2147483697" r:id="rId1"/>
    <p:sldLayoutId id="214748385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864624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07592784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04126088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8.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ent.org/resources/overcoming-language-barriers/" TargetMode="Externa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4.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8F34F8-5FD7-4EAB-AE68-89342D512DB9}"/>
              </a:ext>
            </a:extLst>
          </p:cNvPr>
          <p:cNvPicPr>
            <a:picLocks noChangeAspect="1"/>
          </p:cNvPicPr>
          <p:nvPr/>
        </p:nvPicPr>
        <p:blipFill rotWithShape="1">
          <a:blip r:embed="rId3"/>
          <a:srcRect t="2294" r="858"/>
          <a:stretch/>
        </p:blipFill>
        <p:spPr>
          <a:xfrm>
            <a:off x="5050352" y="0"/>
            <a:ext cx="7141647" cy="6858000"/>
          </a:xfrm>
          <a:prstGeom prst="rect">
            <a:avLst/>
          </a:prstGeom>
        </p:spPr>
      </p:pic>
      <p:sp>
        <p:nvSpPr>
          <p:cNvPr id="3" name="Title 2">
            <a:extLst>
              <a:ext uri="{FF2B5EF4-FFF2-40B4-BE49-F238E27FC236}">
                <a16:creationId xmlns:a16="http://schemas.microsoft.com/office/drawing/2014/main" id="{8939F16A-B9DA-FC43-B5D7-04458C4AA4A0}"/>
              </a:ext>
            </a:extLst>
          </p:cNvPr>
          <p:cNvSpPr>
            <a:spLocks noGrp="1"/>
          </p:cNvSpPr>
          <p:nvPr>
            <p:ph type="title"/>
          </p:nvPr>
        </p:nvSpPr>
        <p:spPr>
          <a:xfrm>
            <a:off x="522905" y="1885209"/>
            <a:ext cx="4421235" cy="3651991"/>
          </a:xfrm>
        </p:spPr>
        <p:txBody>
          <a:bodyPr/>
          <a:lstStyle/>
          <a:p>
            <a:pPr>
              <a:spcAft>
                <a:spcPts val="1200"/>
              </a:spcAft>
            </a:pPr>
            <a:r>
              <a:rPr lang="en-US" sz="3700" dirty="0">
                <a:latin typeface="Arial Black" panose="020B0A04020102020204" pitchFamily="34" charset="0"/>
              </a:rPr>
              <a:t>How to Overcome Language Barriers and Invest in Immigrant and Refugee Talent</a:t>
            </a:r>
            <a:endParaRPr lang="en-US" sz="3400" b="0" dirty="0">
              <a:latin typeface="Arial Black" panose="020B0A04020102020204" pitchFamily="34" charset="0"/>
            </a:endParaRPr>
          </a:p>
        </p:txBody>
      </p:sp>
      <p:sp>
        <p:nvSpPr>
          <p:cNvPr id="2" name="Slide Number Placeholder 1">
            <a:extLst>
              <a:ext uri="{FF2B5EF4-FFF2-40B4-BE49-F238E27FC236}">
                <a16:creationId xmlns:a16="http://schemas.microsoft.com/office/drawing/2014/main" id="{ED8B5730-5A1B-3348-A8D5-6450A7372B3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a:ln>
                  <a:noFill/>
                </a:ln>
                <a:solidFill>
                  <a:srgbClr val="000000"/>
                </a:solidFill>
                <a:effectLst/>
                <a:uLnTx/>
                <a:uFillTx/>
                <a:latin typeface="Aktiv Grotesk Light"/>
                <a:ea typeface="+mn-ea"/>
                <a:cs typeface="Aktiv Grotesk Light"/>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pic>
        <p:nvPicPr>
          <p:cNvPr id="4" name="Picture 3">
            <a:extLst>
              <a:ext uri="{FF2B5EF4-FFF2-40B4-BE49-F238E27FC236}">
                <a16:creationId xmlns:a16="http://schemas.microsoft.com/office/drawing/2014/main" id="{F47E1700-A35A-4776-B2F7-6A705CBD82CC}"/>
              </a:ext>
            </a:extLst>
          </p:cNvPr>
          <p:cNvPicPr>
            <a:picLocks noChangeAspect="1"/>
          </p:cNvPicPr>
          <p:nvPr/>
        </p:nvPicPr>
        <p:blipFill>
          <a:blip r:embed="rId4"/>
          <a:stretch>
            <a:fillRect/>
          </a:stretch>
        </p:blipFill>
        <p:spPr>
          <a:xfrm>
            <a:off x="1715561" y="551297"/>
            <a:ext cx="720078" cy="769503"/>
          </a:xfrm>
          <a:prstGeom prst="rect">
            <a:avLst/>
          </a:prstGeom>
        </p:spPr>
      </p:pic>
    </p:spTree>
    <p:extLst>
      <p:ext uri="{BB962C8B-B14F-4D97-AF65-F5344CB8AC3E}">
        <p14:creationId xmlns:p14="http://schemas.microsoft.com/office/powerpoint/2010/main" val="2693130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47D38BD-824E-4993-AE7A-EBEA19D424AB}"/>
              </a:ext>
            </a:extLst>
          </p:cNvPr>
          <p:cNvSpPr/>
          <p:nvPr/>
        </p:nvSpPr>
        <p:spPr>
          <a:xfrm>
            <a:off x="7889358" y="2198996"/>
            <a:ext cx="3413051" cy="2693795"/>
          </a:xfrm>
          <a:prstGeom prst="rect">
            <a:avLst/>
          </a:prstGeom>
          <a:solidFill>
            <a:srgbClr val="F5F4F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7DE8329-7EAE-3044-BA4B-C6D8A57D6C1D}"/>
              </a:ext>
            </a:extLst>
          </p:cNvPr>
          <p:cNvSpPr>
            <a:spLocks noGrp="1"/>
          </p:cNvSpPr>
          <p:nvPr>
            <p:ph type="title"/>
          </p:nvPr>
        </p:nvSpPr>
        <p:spPr>
          <a:xfrm>
            <a:off x="500022" y="533054"/>
            <a:ext cx="10720428" cy="1285677"/>
          </a:xfrm>
        </p:spPr>
        <p:txBody>
          <a:bodyPr/>
          <a:lstStyle/>
          <a:p>
            <a:r>
              <a:rPr lang="en-US" dirty="0">
                <a:solidFill>
                  <a:schemeClr val="accent5"/>
                </a:solidFill>
                <a:latin typeface="Arial Black" panose="020B0A04020102020204" pitchFamily="34" charset="0"/>
              </a:rPr>
              <a:t>Challenges to hiring local language learners can be mitigated</a:t>
            </a:r>
          </a:p>
        </p:txBody>
      </p:sp>
      <p:sp>
        <p:nvSpPr>
          <p:cNvPr id="3" name="Slide Number Placeholder 2">
            <a:extLst>
              <a:ext uri="{FF2B5EF4-FFF2-40B4-BE49-F238E27FC236}">
                <a16:creationId xmlns:a16="http://schemas.microsoft.com/office/drawing/2014/main" id="{C42030F3-14D4-094C-93E4-ECD64C5AD2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000000"/>
                </a:solidFill>
                <a:effectLst/>
                <a:uLnTx/>
                <a:uFillTx/>
                <a:latin typeface="Aktiv Grotesk Light"/>
                <a:ea typeface="+mn-ea"/>
                <a:cs typeface="Aktiv Grotesk Ligh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cxnSp>
        <p:nvCxnSpPr>
          <p:cNvPr id="18" name="Straight Connector 17">
            <a:extLst>
              <a:ext uri="{FF2B5EF4-FFF2-40B4-BE49-F238E27FC236}">
                <a16:creationId xmlns:a16="http://schemas.microsoft.com/office/drawing/2014/main" id="{BD7F3F42-FEEB-4636-BCFD-CFE14843A172}"/>
              </a:ext>
            </a:extLst>
          </p:cNvPr>
          <p:cNvCxnSpPr>
            <a:cxnSpLocks/>
          </p:cNvCxnSpPr>
          <p:nvPr/>
        </p:nvCxnSpPr>
        <p:spPr>
          <a:xfrm>
            <a:off x="536395" y="2211241"/>
            <a:ext cx="10766014" cy="0"/>
          </a:xfrm>
          <a:prstGeom prst="line">
            <a:avLst/>
          </a:prstGeom>
          <a:ln w="1905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8855B3C-C7B2-4D23-A3D0-57EC5C04822F}"/>
              </a:ext>
            </a:extLst>
          </p:cNvPr>
          <p:cNvSpPr txBox="1"/>
          <p:nvPr/>
        </p:nvSpPr>
        <p:spPr>
          <a:xfrm>
            <a:off x="500021" y="2419978"/>
            <a:ext cx="7235203" cy="667875"/>
          </a:xfrm>
          <a:prstGeom prst="rect">
            <a:avLst/>
          </a:prstGeom>
          <a:noFill/>
        </p:spPr>
        <p:txBody>
          <a:bodyPr wrap="square">
            <a:spAutoFit/>
          </a:bodyPr>
          <a:lstStyle/>
          <a:p>
            <a:pPr rtl="0">
              <a:spcBef>
                <a:spcPts val="1200"/>
              </a:spcBef>
              <a:spcAft>
                <a:spcPts val="600"/>
              </a:spcAft>
            </a:pPr>
            <a:r>
              <a:rPr lang="en-US" sz="1870" dirty="0">
                <a:solidFill>
                  <a:srgbClr val="000000"/>
                </a:solidFill>
                <a:latin typeface="Arial" panose="020B0604020202020204" pitchFamily="34" charset="0"/>
                <a:ea typeface="Aktiv Grotesk Light" panose="020B0404020202020204" pitchFamily="34" charset="0"/>
                <a:cs typeface="Arial" panose="020B0604020202020204" pitchFamily="34" charset="0"/>
              </a:rPr>
              <a:t>Though companies stand to gain from hiring local language learners, some businesses hesitate to do due to challenges like:</a:t>
            </a:r>
          </a:p>
        </p:txBody>
      </p:sp>
      <p:sp>
        <p:nvSpPr>
          <p:cNvPr id="19" name="Content Placeholder 2">
            <a:extLst>
              <a:ext uri="{FF2B5EF4-FFF2-40B4-BE49-F238E27FC236}">
                <a16:creationId xmlns:a16="http://schemas.microsoft.com/office/drawing/2014/main" id="{C9337949-B9E2-42BA-8D67-1C9C8E1B7D72}"/>
              </a:ext>
            </a:extLst>
          </p:cNvPr>
          <p:cNvSpPr txBox="1">
            <a:spLocks/>
          </p:cNvSpPr>
          <p:nvPr/>
        </p:nvSpPr>
        <p:spPr>
          <a:xfrm>
            <a:off x="500021" y="2753915"/>
            <a:ext cx="6900239" cy="3173170"/>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p>
          <a:p>
            <a:pPr marL="342900" indent="-342900">
              <a:lnSpc>
                <a:spcPct val="100000"/>
              </a:lnSpc>
              <a:spcAft>
                <a:spcPts val="1200"/>
              </a:spcAft>
              <a:buClr>
                <a:schemeClr val="accent5"/>
              </a:buClr>
              <a:buFont typeface="Aktiv Grotesk Light" panose="020B0404020202020204" pitchFamily="34" charset="0"/>
              <a:buChar char="₋"/>
            </a:pPr>
            <a:r>
              <a:rPr lang="en-US" b="1" dirty="0">
                <a:solidFill>
                  <a:schemeClr val="accent5"/>
                </a:solidFill>
                <a:latin typeface="Arial" panose="020B0604020202020204" pitchFamily="34" charset="0"/>
                <a:cs typeface="Arial" panose="020B0604020202020204" pitchFamily="34" charset="0"/>
              </a:rPr>
              <a:t>Safety concerns</a:t>
            </a:r>
          </a:p>
          <a:p>
            <a:pPr marL="342900" indent="-342900">
              <a:lnSpc>
                <a:spcPct val="100000"/>
              </a:lnSpc>
              <a:spcAft>
                <a:spcPts val="1200"/>
              </a:spcAft>
              <a:buClr>
                <a:schemeClr val="accent5"/>
              </a:buClr>
              <a:buFont typeface="Aktiv Grotesk Light" panose="020B0404020202020204" pitchFamily="34" charset="0"/>
              <a:buChar char="₋"/>
            </a:pPr>
            <a:r>
              <a:rPr lang="en-US" b="1" dirty="0">
                <a:solidFill>
                  <a:schemeClr val="accent5"/>
                </a:solidFill>
                <a:latin typeface="Arial" panose="020B0604020202020204" pitchFamily="34" charset="0"/>
                <a:cs typeface="Arial" panose="020B0604020202020204" pitchFamily="34" charset="0"/>
              </a:rPr>
              <a:t>Change management</a:t>
            </a:r>
          </a:p>
          <a:p>
            <a:pPr marL="342900" indent="-342900">
              <a:lnSpc>
                <a:spcPct val="100000"/>
              </a:lnSpc>
              <a:spcAft>
                <a:spcPts val="1200"/>
              </a:spcAft>
              <a:buClr>
                <a:schemeClr val="accent5"/>
              </a:buClr>
              <a:buFont typeface="Aktiv Grotesk Light" panose="020B0404020202020204" pitchFamily="34" charset="0"/>
              <a:buChar char="₋"/>
            </a:pPr>
            <a:r>
              <a:rPr lang="en-US" b="1" dirty="0">
                <a:solidFill>
                  <a:schemeClr val="accent5"/>
                </a:solidFill>
                <a:latin typeface="Arial" panose="020B0604020202020204" pitchFamily="34" charset="0"/>
                <a:cs typeface="Arial" panose="020B0604020202020204" pitchFamily="34" charset="0"/>
              </a:rPr>
              <a:t>Fewer career pathways</a:t>
            </a:r>
          </a:p>
          <a:p>
            <a:pPr marL="342900" indent="-342900">
              <a:lnSpc>
                <a:spcPct val="100000"/>
              </a:lnSpc>
              <a:spcAft>
                <a:spcPts val="1200"/>
              </a:spcAft>
              <a:buClr>
                <a:schemeClr val="accent5"/>
              </a:buClr>
              <a:buFont typeface="Aktiv Grotesk Light" panose="020B0404020202020204" pitchFamily="34" charset="0"/>
              <a:buChar char="₋"/>
            </a:pPr>
            <a:r>
              <a:rPr lang="en-US" b="1" dirty="0">
                <a:solidFill>
                  <a:schemeClr val="accent5"/>
                </a:solidFill>
                <a:latin typeface="Arial" panose="020B0604020202020204" pitchFamily="34" charset="0"/>
                <a:cs typeface="Arial" panose="020B0604020202020204" pitchFamily="34" charset="0"/>
              </a:rPr>
              <a:t>Costs associated with lower language ability</a:t>
            </a:r>
          </a:p>
          <a:p>
            <a:pPr marL="342900" indent="-342900">
              <a:lnSpc>
                <a:spcPct val="100000"/>
              </a:lnSpc>
              <a:spcAft>
                <a:spcPts val="1200"/>
              </a:spcAft>
              <a:buClr>
                <a:schemeClr val="accent5"/>
              </a:buClr>
              <a:buFont typeface="Aktiv Grotesk Light" panose="020B0404020202020204" pitchFamily="34" charset="0"/>
              <a:buChar char="₋"/>
            </a:pPr>
            <a:r>
              <a:rPr lang="en-US" b="1" dirty="0">
                <a:solidFill>
                  <a:schemeClr val="accent5"/>
                </a:solidFill>
                <a:latin typeface="Arial" panose="020B0604020202020204" pitchFamily="34" charset="0"/>
                <a:cs typeface="Arial" panose="020B0604020202020204" pitchFamily="34" charset="0"/>
              </a:rPr>
              <a:t>Difficulty validating skills and credentials</a:t>
            </a:r>
          </a:p>
          <a:p>
            <a:pPr marL="342900" indent="-342900">
              <a:lnSpc>
                <a:spcPct val="100000"/>
              </a:lnSpc>
              <a:spcAft>
                <a:spcPts val="1200"/>
              </a:spcAft>
              <a:buClr>
                <a:schemeClr val="accent1"/>
              </a:buClr>
              <a:buFont typeface="Aktiv Grotesk Light" panose="020B0404020202020204" pitchFamily="34" charset="0"/>
              <a:buChar char="₋"/>
            </a:pPr>
            <a:endParaRPr lang="es-ES" dirty="0">
              <a:solidFill>
                <a:srgbClr val="FF0000"/>
              </a:solidFill>
            </a:endParaRPr>
          </a:p>
        </p:txBody>
      </p:sp>
      <p:sp>
        <p:nvSpPr>
          <p:cNvPr id="21" name="TextBox 20">
            <a:extLst>
              <a:ext uri="{FF2B5EF4-FFF2-40B4-BE49-F238E27FC236}">
                <a16:creationId xmlns:a16="http://schemas.microsoft.com/office/drawing/2014/main" id="{2D45AD6B-C63C-4B36-8DBE-FAC17B871ADB}"/>
              </a:ext>
            </a:extLst>
          </p:cNvPr>
          <p:cNvSpPr txBox="1"/>
          <p:nvPr/>
        </p:nvSpPr>
        <p:spPr>
          <a:xfrm>
            <a:off x="8146034" y="2419978"/>
            <a:ext cx="2745565" cy="2106731"/>
          </a:xfrm>
          <a:prstGeom prst="rect">
            <a:avLst/>
          </a:prstGeom>
          <a:noFill/>
        </p:spPr>
        <p:txBody>
          <a:bodyPr wrap="square">
            <a:spAutoFit/>
          </a:bodyPr>
          <a:lstStyle/>
          <a:p>
            <a:r>
              <a:rPr lang="en-US" sz="1870" dirty="0">
                <a:solidFill>
                  <a:srgbClr val="000000"/>
                </a:solidFill>
                <a:latin typeface="Arial" panose="020B0604020202020204" pitchFamily="34" charset="0"/>
                <a:ea typeface="Aktiv Grotesk Light" panose="020B0404020202020204" pitchFamily="34" charset="0"/>
                <a:cs typeface="Arial" panose="020B0604020202020204" pitchFamily="34" charset="0"/>
              </a:rPr>
              <a:t>In the following slides, we will cover tactics companies can put in place to address these challenges across every stage of the talent management cycle. </a:t>
            </a:r>
            <a:endParaRPr lang="es-E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8BD98600-6352-49A6-90CF-3678D95B579C}"/>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lang="en-US" sz="800" kern="0" spc="80" dirty="0">
                <a:solidFill>
                  <a:srgbClr val="000000"/>
                </a:solidFill>
                <a:latin typeface="Arial" panose="020B0604020202020204" pitchFamily="34" charset="0"/>
                <a:cs typeface="Arial" panose="020B0604020202020204" pitchFamily="34" charset="0"/>
              </a:rPr>
              <a:t>WHY HIRE LOCAL LANGUAGE LEARNERS?</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359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2951-30F0-4418-A3B7-FF02354E089E}"/>
              </a:ext>
            </a:extLst>
          </p:cNvPr>
          <p:cNvSpPr>
            <a:spLocks noGrp="1"/>
          </p:cNvSpPr>
          <p:nvPr>
            <p:ph type="title"/>
          </p:nvPr>
        </p:nvSpPr>
        <p:spPr/>
        <p:txBody>
          <a:bodyPr/>
          <a:lstStyle/>
          <a:p>
            <a:r>
              <a:rPr lang="en-US" dirty="0">
                <a:latin typeface="Arial Black" panose="020B0A04020102020204" pitchFamily="34" charset="0"/>
              </a:rPr>
              <a:t>Contents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6C0FD4E7-137C-460B-9173-D8F4070F73EB}"/>
              </a:ext>
            </a:extLst>
          </p:cNvPr>
          <p:cNvSpPr>
            <a:spLocks noGrp="1"/>
          </p:cNvSpPr>
          <p:nvPr>
            <p:ph type="sldNum" sz="quarter" idx="12"/>
          </p:nvPr>
        </p:nvSpPr>
        <p:spPr/>
        <p:txBody>
          <a:bodyPr/>
          <a:lstStyle/>
          <a:p>
            <a:fld id="{2066355A-084C-D24E-9AD2-7E4FC41EA627}" type="slidenum">
              <a:rPr lang="en-US" smtClean="0"/>
              <a:t>11</a:t>
            </a:fld>
            <a:endParaRPr lang="en-US"/>
          </a:p>
        </p:txBody>
      </p:sp>
      <p:sp>
        <p:nvSpPr>
          <p:cNvPr id="4" name="TextBox 3">
            <a:extLst>
              <a:ext uri="{FF2B5EF4-FFF2-40B4-BE49-F238E27FC236}">
                <a16:creationId xmlns:a16="http://schemas.microsoft.com/office/drawing/2014/main" id="{04980465-A095-3847-838E-D575AF80BCE2}"/>
              </a:ext>
            </a:extLst>
          </p:cNvPr>
          <p:cNvSpPr txBox="1"/>
          <p:nvPr/>
        </p:nvSpPr>
        <p:spPr>
          <a:xfrm>
            <a:off x="6002594" y="4336026"/>
            <a:ext cx="0" cy="0"/>
          </a:xfrm>
          <a:prstGeom prst="rect">
            <a:avLst/>
          </a:prstGeom>
        </p:spPr>
        <p:txBody>
          <a:bodyPr vert="horz" wrap="none" lIns="0" tIns="0" rIns="0" bIns="0" rtlCol="0">
            <a:noAutofit/>
          </a:bodyPr>
          <a:lstStyle/>
          <a:p>
            <a:pPr>
              <a:lnSpc>
                <a:spcPct val="120000"/>
              </a:lnSpc>
              <a:spcBef>
                <a:spcPts val="0"/>
              </a:spcBef>
              <a:spcAft>
                <a:spcPts val="400"/>
              </a:spcAft>
            </a:pPr>
            <a:endParaRPr lang="en-US" sz="1150" dirty="0" err="1">
              <a:latin typeface="Aktiv Grotesk"/>
              <a:cs typeface="Aktiv Grotesk"/>
            </a:endParaRPr>
          </a:p>
        </p:txBody>
      </p:sp>
    </p:spTree>
    <p:extLst>
      <p:ext uri="{BB962C8B-B14F-4D97-AF65-F5344CB8AC3E}">
        <p14:creationId xmlns:p14="http://schemas.microsoft.com/office/powerpoint/2010/main" val="2809791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E820463-4306-4E4D-A865-1F239B012B15}"/>
              </a:ext>
            </a:extLst>
          </p:cNvPr>
          <p:cNvPicPr>
            <a:picLocks noGrp="1" noChangeAspect="1"/>
          </p:cNvPicPr>
          <p:nvPr>
            <p:ph type="pic" sz="quarter" idx="14"/>
          </p:nvPr>
        </p:nvPicPr>
        <p:blipFill rotWithShape="1">
          <a:blip r:embed="rId2"/>
          <a:srcRect t="680" b="680"/>
          <a:stretch/>
        </p:blipFill>
        <p:spPr>
          <a:xfrm>
            <a:off x="7249573" y="508000"/>
            <a:ext cx="4942415" cy="6363337"/>
          </a:xfrm>
        </p:spPr>
      </p:pic>
      <p:sp>
        <p:nvSpPr>
          <p:cNvPr id="2" name="Title 1">
            <a:extLst>
              <a:ext uri="{FF2B5EF4-FFF2-40B4-BE49-F238E27FC236}">
                <a16:creationId xmlns:a16="http://schemas.microsoft.com/office/drawing/2014/main" id="{74C21DA0-DC13-46B6-99BF-3433D366F877}"/>
              </a:ext>
            </a:extLst>
          </p:cNvPr>
          <p:cNvSpPr>
            <a:spLocks noGrp="1"/>
          </p:cNvSpPr>
          <p:nvPr>
            <p:ph type="title"/>
          </p:nvPr>
        </p:nvSpPr>
        <p:spPr>
          <a:xfrm>
            <a:off x="500022" y="508002"/>
            <a:ext cx="5050173" cy="1285677"/>
          </a:xfrm>
        </p:spPr>
        <p:txBody>
          <a:bodyPr/>
          <a:lstStyle/>
          <a:p>
            <a:r>
              <a:rPr lang="en-US" dirty="0">
                <a:solidFill>
                  <a:schemeClr val="accent1"/>
                </a:solidFill>
                <a:latin typeface="Arial Black" panose="020B0A04020102020204" pitchFamily="34" charset="0"/>
              </a:rPr>
              <a:t>Moving beyond language training with bridge solutions</a:t>
            </a:r>
            <a:endParaRPr lang="es-ES" dirty="0">
              <a:solidFill>
                <a:schemeClr val="accent1"/>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950409E5-37A8-4F68-A370-CE4EB91E16DC}"/>
              </a:ext>
            </a:extLst>
          </p:cNvPr>
          <p:cNvSpPr>
            <a:spLocks noGrp="1"/>
          </p:cNvSpPr>
          <p:nvPr>
            <p:ph type="sldNum" sz="quarter" idx="12"/>
          </p:nvPr>
        </p:nvSpPr>
        <p:spPr/>
        <p:txBody>
          <a:bodyPr/>
          <a:lstStyle/>
          <a:p>
            <a:fld id="{2066355A-084C-D24E-9AD2-7E4FC41EA627}" type="slidenum">
              <a:rPr lang="en-US" smtClean="0"/>
              <a:t>12</a:t>
            </a:fld>
            <a:endParaRPr lang="en-US"/>
          </a:p>
        </p:txBody>
      </p:sp>
      <p:sp>
        <p:nvSpPr>
          <p:cNvPr id="8" name="Content Placeholder 2">
            <a:extLst>
              <a:ext uri="{FF2B5EF4-FFF2-40B4-BE49-F238E27FC236}">
                <a16:creationId xmlns:a16="http://schemas.microsoft.com/office/drawing/2014/main" id="{C2AB0E10-3441-4AF5-80EC-3E0959613E2A}"/>
              </a:ext>
            </a:extLst>
          </p:cNvPr>
          <p:cNvSpPr txBox="1">
            <a:spLocks/>
          </p:cNvSpPr>
          <p:nvPr/>
        </p:nvSpPr>
        <p:spPr>
          <a:xfrm>
            <a:off x="500023" y="1793679"/>
            <a:ext cx="6368610"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p>
          <a:p>
            <a:pPr>
              <a:lnSpc>
                <a:spcPct val="100000"/>
              </a:lnSpc>
              <a:spcAft>
                <a:spcPts val="1200"/>
              </a:spcAft>
              <a:buClr>
                <a:schemeClr val="accent1"/>
              </a:buClr>
            </a:pPr>
            <a:r>
              <a:rPr lang="en-US" sz="1800" dirty="0">
                <a:solidFill>
                  <a:srgbClr val="000000"/>
                </a:solidFill>
                <a:latin typeface="Arial" panose="020B0604020202020204" pitchFamily="34" charset="0"/>
                <a:cs typeface="Arial" panose="020B0604020202020204" pitchFamily="34" charset="0"/>
              </a:rPr>
              <a:t>Companies often think investing in local language learners only means providing language training. While this is important, </a:t>
            </a:r>
            <a:r>
              <a:rPr lang="en-US" sz="1800" b="1" dirty="0">
                <a:solidFill>
                  <a:srgbClr val="000000"/>
                </a:solidFill>
                <a:latin typeface="Arial" panose="020B0604020202020204" pitchFamily="34" charset="0"/>
                <a:cs typeface="Arial" panose="020B0604020202020204" pitchFamily="34" charset="0"/>
              </a:rPr>
              <a:t>there are many other strategies companies can use to support local language learners.</a:t>
            </a:r>
            <a:endParaRPr lang="es-ES" sz="1600" b="1" dirty="0">
              <a:solidFill>
                <a:srgbClr val="FF0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1186248A-AD36-4F85-BFDB-3578A2E7E322}"/>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5" name="Graphic 4" descr="Lightbulb and gear with solid fill">
            <a:extLst>
              <a:ext uri="{FF2B5EF4-FFF2-40B4-BE49-F238E27FC236}">
                <a16:creationId xmlns:a16="http://schemas.microsoft.com/office/drawing/2014/main" id="{7D538DD7-C744-47D3-AE7F-465FE2B65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7172" y="3906638"/>
            <a:ext cx="2207666" cy="2207666"/>
          </a:xfrm>
          <a:prstGeom prst="rect">
            <a:avLst/>
          </a:prstGeom>
        </p:spPr>
      </p:pic>
      <p:sp>
        <p:nvSpPr>
          <p:cNvPr id="9" name="Slide Number Placeholder 5">
            <a:extLst>
              <a:ext uri="{FF2B5EF4-FFF2-40B4-BE49-F238E27FC236}">
                <a16:creationId xmlns:a16="http://schemas.microsoft.com/office/drawing/2014/main" id="{A6EE7D1B-2E9C-41C7-9708-63C6B38E7FFC}"/>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1204372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4404E6-1675-4466-B5DC-8ACD97371A86}"/>
              </a:ext>
            </a:extLst>
          </p:cNvPr>
          <p:cNvSpPr/>
          <p:nvPr/>
        </p:nvSpPr>
        <p:spPr>
          <a:xfrm>
            <a:off x="444968" y="2162266"/>
            <a:ext cx="3340223" cy="2247154"/>
          </a:xfrm>
          <a:prstGeom prst="rect">
            <a:avLst/>
          </a:prstGeom>
          <a:solidFill>
            <a:srgbClr val="E9F9F9"/>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A49DB55A-A301-554E-9995-1ABC195E6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000000"/>
                </a:solidFill>
                <a:effectLst/>
                <a:uLnTx/>
                <a:uFillTx/>
                <a:latin typeface="Aktiv Grotesk Light"/>
                <a:ea typeface="+mn-ea"/>
                <a:cs typeface="Aktiv Grotesk Light"/>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sp>
        <p:nvSpPr>
          <p:cNvPr id="7" name="TextBox 6">
            <a:extLst>
              <a:ext uri="{FF2B5EF4-FFF2-40B4-BE49-F238E27FC236}">
                <a16:creationId xmlns:a16="http://schemas.microsoft.com/office/drawing/2014/main" id="{FA802674-3DAA-944F-9E66-830B3EC0F598}"/>
              </a:ext>
            </a:extLst>
          </p:cNvPr>
          <p:cNvSpPr txBox="1"/>
          <p:nvPr/>
        </p:nvSpPr>
        <p:spPr>
          <a:xfrm>
            <a:off x="8404275" y="2162266"/>
            <a:ext cx="2724150" cy="1898442"/>
          </a:xfrm>
          <a:prstGeom prst="rect">
            <a:avLst/>
          </a:prstGeom>
        </p:spPr>
        <p:txBody>
          <a:bodyPr vert="horz" wrap="square" lIns="0" tIns="0" rIns="0" bIns="0" rtlCol="0" anchor="ctr">
            <a:noAutofit/>
          </a:bodyPr>
          <a:lstStyle/>
          <a:p>
            <a:pPr lvl="0">
              <a:spcAft>
                <a:spcPts val="1200"/>
              </a:spcAft>
            </a:pPr>
            <a:endParaRPr kumimoji="0" lang="en-US" sz="1870" b="0" i="0" u="none" strike="noStrike" kern="1200" cap="none" spc="0" normalizeH="0" baseline="0" noProof="0" dirty="0">
              <a:ln>
                <a:noFill/>
              </a:ln>
              <a:solidFill>
                <a:srgbClr val="EAEAEA">
                  <a:lumMod val="25000"/>
                </a:srgbClr>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
        <p:nvSpPr>
          <p:cNvPr id="9" name="Title 1">
            <a:extLst>
              <a:ext uri="{FF2B5EF4-FFF2-40B4-BE49-F238E27FC236}">
                <a16:creationId xmlns:a16="http://schemas.microsoft.com/office/drawing/2014/main" id="{4FB521E6-C78B-42C4-86F3-BBE6F0074D94}"/>
              </a:ext>
            </a:extLst>
          </p:cNvPr>
          <p:cNvSpPr txBox="1">
            <a:spLocks/>
          </p:cNvSpPr>
          <p:nvPr/>
        </p:nvSpPr>
        <p:spPr>
          <a:xfrm>
            <a:off x="459080" y="501200"/>
            <a:ext cx="7462176" cy="1285677"/>
          </a:xfrm>
          <a:prstGeom prst="rect">
            <a:avLst/>
          </a:prstGeom>
        </p:spPr>
        <p:txBody>
          <a:bodyPr vert="horz" lIns="0" tIns="0" rIns="0" bIns="0" rtlCol="0" anchor="ctr">
            <a:noAutofit/>
          </a:bodyPr>
          <a:lst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r>
              <a:rPr lang="en-US" dirty="0">
                <a:solidFill>
                  <a:schemeClr val="accent1"/>
                </a:solidFill>
                <a:latin typeface="Arial Black" panose="020B0A04020102020204" pitchFamily="34" charset="0"/>
              </a:rPr>
              <a:t>Companies can adopt “bridge solutions” to support local language learners</a:t>
            </a:r>
          </a:p>
        </p:txBody>
      </p:sp>
      <p:sp>
        <p:nvSpPr>
          <p:cNvPr id="13" name="Content Placeholder 2">
            <a:extLst>
              <a:ext uri="{FF2B5EF4-FFF2-40B4-BE49-F238E27FC236}">
                <a16:creationId xmlns:a16="http://schemas.microsoft.com/office/drawing/2014/main" id="{0C5CD0E8-4C41-4E0F-AE60-BF5CB0AA1893}"/>
              </a:ext>
            </a:extLst>
          </p:cNvPr>
          <p:cNvSpPr txBox="1">
            <a:spLocks/>
          </p:cNvSpPr>
          <p:nvPr/>
        </p:nvSpPr>
        <p:spPr>
          <a:xfrm>
            <a:off x="4116729" y="2265404"/>
            <a:ext cx="6792276" cy="298053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1"/>
              </a:buClr>
            </a:pPr>
            <a:r>
              <a:rPr lang="en-US" dirty="0">
                <a:latin typeface="Arial" panose="020B0604020202020204" pitchFamily="34" charset="0"/>
                <a:cs typeface="Arial" panose="020B0604020202020204" pitchFamily="34" charset="0"/>
              </a:rPr>
              <a:t>Bridge solutions should be implemented alongside language training. This means local language learners can improve their local language proficiency while allowing companies to develop their talent and create advancement opportunities for their workers. </a:t>
            </a:r>
          </a:p>
        </p:txBody>
      </p:sp>
      <p:sp>
        <p:nvSpPr>
          <p:cNvPr id="11" name="TextBox 10">
            <a:extLst>
              <a:ext uri="{FF2B5EF4-FFF2-40B4-BE49-F238E27FC236}">
                <a16:creationId xmlns:a16="http://schemas.microsoft.com/office/drawing/2014/main" id="{67F4EA33-6C1C-4C51-A62C-99397165C653}"/>
              </a:ext>
            </a:extLst>
          </p:cNvPr>
          <p:cNvSpPr txBox="1"/>
          <p:nvPr/>
        </p:nvSpPr>
        <p:spPr>
          <a:xfrm>
            <a:off x="658210" y="1890752"/>
            <a:ext cx="3126981" cy="2247154"/>
          </a:xfrm>
          <a:prstGeom prst="rect">
            <a:avLst/>
          </a:prstGeom>
          <a:noFill/>
        </p:spPr>
        <p:txBody>
          <a:bodyPr wrap="square">
            <a:spAutoFit/>
          </a:body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a:lnSpc>
                <a:spcPct val="100000"/>
              </a:lnSpc>
              <a:spcAft>
                <a:spcPts val="1200"/>
              </a:spcAft>
              <a:buClr>
                <a:schemeClr val="accent1"/>
              </a:buClr>
            </a:pPr>
            <a:r>
              <a:rPr lang="en-US" sz="1867" b="1" dirty="0">
                <a:solidFill>
                  <a:srgbClr val="000000"/>
                </a:solidFill>
                <a:latin typeface="Arial" panose="020B0604020202020204" pitchFamily="34" charset="0"/>
                <a:ea typeface="Aktiv Grotesk Light" panose="020B0404020202020204" pitchFamily="34" charset="0"/>
                <a:cs typeface="Arial" panose="020B0604020202020204" pitchFamily="34" charset="0"/>
              </a:rPr>
              <a:t>Bridge solutions </a:t>
            </a:r>
            <a:r>
              <a:rPr lang="en-US" sz="1867" dirty="0">
                <a:solidFill>
                  <a:srgbClr val="000000"/>
                </a:solidFill>
                <a:latin typeface="Arial" panose="020B0604020202020204" pitchFamily="34" charset="0"/>
                <a:ea typeface="Aktiv Grotesk Light" panose="020B0404020202020204" pitchFamily="34" charset="0"/>
                <a:cs typeface="Arial" panose="020B0604020202020204" pitchFamily="34" charset="0"/>
              </a:rPr>
              <a:t>are ways that companies can get local language learners into jobs faster while they work toward greater language proficiency.</a:t>
            </a:r>
          </a:p>
        </p:txBody>
      </p:sp>
      <p:sp>
        <p:nvSpPr>
          <p:cNvPr id="15" name="TextBox 14">
            <a:extLst>
              <a:ext uri="{FF2B5EF4-FFF2-40B4-BE49-F238E27FC236}">
                <a16:creationId xmlns:a16="http://schemas.microsoft.com/office/drawing/2014/main" id="{A2716D38-62E6-4B2A-BECC-8EDFEEA4F606}"/>
              </a:ext>
            </a:extLst>
          </p:cNvPr>
          <p:cNvSpPr txBox="1"/>
          <p:nvPr/>
        </p:nvSpPr>
        <p:spPr>
          <a:xfrm>
            <a:off x="4127260" y="3862363"/>
            <a:ext cx="6505298" cy="666977"/>
          </a:xfrm>
          <a:prstGeom prst="rect">
            <a:avLst/>
          </a:prstGeom>
          <a:noFill/>
        </p:spPr>
        <p:txBody>
          <a:bodyPr wrap="square">
            <a:spAutoFit/>
          </a:bodyPr>
          <a:lstStyle/>
          <a:p>
            <a:pPr marL="342900" indent="-342900">
              <a:buFont typeface="Wingdings" panose="05000000000000000000" pitchFamily="2" charset="2"/>
              <a:buChar char="Ø"/>
            </a:pPr>
            <a:r>
              <a:rPr lang="en-US" sz="1867" i="1" dirty="0">
                <a:solidFill>
                  <a:schemeClr val="accent1"/>
                </a:solidFill>
                <a:latin typeface="Arial" panose="020B0604020202020204" pitchFamily="34" charset="0"/>
                <a:ea typeface="Aktiv Grotesk Light" panose="020B0404020202020204" pitchFamily="34" charset="0"/>
                <a:cs typeface="Arial" panose="020B0604020202020204" pitchFamily="34" charset="0"/>
              </a:rPr>
              <a:t>See p. 25 of the </a:t>
            </a:r>
            <a:r>
              <a:rPr lang="en-US" sz="1867" b="1" i="1" u="sng" dirty="0">
                <a:solidFill>
                  <a:schemeClr val="accent1"/>
                </a:solidFill>
                <a:latin typeface="Arial" panose="020B0604020202020204" pitchFamily="34" charset="0"/>
                <a:ea typeface="Aktiv Grotesk Light" panose="020B0404020202020204" pitchFamily="34" charset="0"/>
                <a:cs typeface="Arial" panose="020B0604020202020204" pitchFamily="34" charset="0"/>
              </a:rPr>
              <a:t>guide</a:t>
            </a:r>
            <a:r>
              <a:rPr lang="en-US" sz="1867" i="1" dirty="0">
                <a:solidFill>
                  <a:schemeClr val="accent1"/>
                </a:solidFill>
                <a:latin typeface="Arial" panose="020B0604020202020204" pitchFamily="34" charset="0"/>
                <a:ea typeface="Aktiv Grotesk Light" panose="020B0404020202020204" pitchFamily="34" charset="0"/>
                <a:cs typeface="Arial" panose="020B0604020202020204" pitchFamily="34" charset="0"/>
              </a:rPr>
              <a:t> for best practices on language training programs.</a:t>
            </a:r>
          </a:p>
        </p:txBody>
      </p:sp>
      <p:sp>
        <p:nvSpPr>
          <p:cNvPr id="6" name="Arrow: Pentagon 5">
            <a:extLst>
              <a:ext uri="{FF2B5EF4-FFF2-40B4-BE49-F238E27FC236}">
                <a16:creationId xmlns:a16="http://schemas.microsoft.com/office/drawing/2014/main" id="{1FCCB013-02FC-4E48-B2ED-76FC45138207}"/>
              </a:ext>
            </a:extLst>
          </p:cNvPr>
          <p:cNvSpPr/>
          <p:nvPr/>
        </p:nvSpPr>
        <p:spPr>
          <a:xfrm>
            <a:off x="4294059" y="4798925"/>
            <a:ext cx="2806995" cy="602519"/>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sp>
        <p:nvSpPr>
          <p:cNvPr id="16" name="Arrow: Pentagon 15">
            <a:extLst>
              <a:ext uri="{FF2B5EF4-FFF2-40B4-BE49-F238E27FC236}">
                <a16:creationId xmlns:a16="http://schemas.microsoft.com/office/drawing/2014/main" id="{E100967D-43DD-40C3-8B46-5787C8543B14}"/>
              </a:ext>
            </a:extLst>
          </p:cNvPr>
          <p:cNvSpPr/>
          <p:nvPr/>
        </p:nvSpPr>
        <p:spPr>
          <a:xfrm>
            <a:off x="4294058" y="5546740"/>
            <a:ext cx="2806995" cy="602519"/>
          </a:xfrm>
          <a:prstGeom prst="homePlate">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Arrow: Chevron 7">
            <a:extLst>
              <a:ext uri="{FF2B5EF4-FFF2-40B4-BE49-F238E27FC236}">
                <a16:creationId xmlns:a16="http://schemas.microsoft.com/office/drawing/2014/main" id="{61E7350D-F2E1-43C4-9113-DCEAFBDE084A}"/>
              </a:ext>
            </a:extLst>
          </p:cNvPr>
          <p:cNvSpPr/>
          <p:nvPr/>
        </p:nvSpPr>
        <p:spPr>
          <a:xfrm>
            <a:off x="7044831" y="4798925"/>
            <a:ext cx="3340223" cy="1350334"/>
          </a:xfrm>
          <a:prstGeom prst="chevr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solidFill>
            </a:endParaRPr>
          </a:p>
        </p:txBody>
      </p:sp>
      <p:sp>
        <p:nvSpPr>
          <p:cNvPr id="21" name="TextBox 20">
            <a:extLst>
              <a:ext uri="{FF2B5EF4-FFF2-40B4-BE49-F238E27FC236}">
                <a16:creationId xmlns:a16="http://schemas.microsoft.com/office/drawing/2014/main" id="{022A30F5-9438-4E29-8163-0F9BF7AD9A93}"/>
              </a:ext>
            </a:extLst>
          </p:cNvPr>
          <p:cNvSpPr txBox="1"/>
          <p:nvPr/>
        </p:nvSpPr>
        <p:spPr>
          <a:xfrm>
            <a:off x="7534425" y="4935483"/>
            <a:ext cx="2204998" cy="1077218"/>
          </a:xfrm>
          <a:prstGeom prst="rect">
            <a:avLst/>
          </a:prstGeom>
          <a:noFill/>
        </p:spPr>
        <p:txBody>
          <a:bodyPr wrap="square">
            <a:spAutoFit/>
          </a:bodyPr>
          <a:lstStyle/>
          <a:p>
            <a:pPr algn="ctr"/>
            <a:r>
              <a:rPr lang="en-US" sz="1600" b="1" dirty="0">
                <a:solidFill>
                  <a:schemeClr val="bg1"/>
                </a:solidFill>
                <a:latin typeface="Arial" panose="020B0604020202020204" pitchFamily="34" charset="0"/>
                <a:ea typeface="Aktiv Grotesk Light" panose="020B0404020202020204" pitchFamily="34" charset="0"/>
                <a:cs typeface="Arial" panose="020B0604020202020204" pitchFamily="34" charset="0"/>
              </a:rPr>
              <a:t>Access to education and career advancement opportunities</a:t>
            </a:r>
            <a:endParaRPr lang="es-ES" sz="16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61204B5-4DF0-4343-A826-FBB7270B0876}"/>
              </a:ext>
            </a:extLst>
          </p:cNvPr>
          <p:cNvSpPr txBox="1"/>
          <p:nvPr/>
        </p:nvSpPr>
        <p:spPr>
          <a:xfrm>
            <a:off x="4492601" y="4935483"/>
            <a:ext cx="2209454" cy="338554"/>
          </a:xfrm>
          <a:prstGeom prst="rect">
            <a:avLst/>
          </a:prstGeom>
          <a:noFill/>
        </p:spPr>
        <p:txBody>
          <a:bodyPr wrap="square">
            <a:spAutoFit/>
          </a:bodyPr>
          <a:lstStyle/>
          <a:p>
            <a:pPr algn="ctr"/>
            <a:r>
              <a:rPr lang="en-US" sz="1600" b="1" dirty="0">
                <a:solidFill>
                  <a:schemeClr val="bg1"/>
                </a:solidFill>
                <a:latin typeface="Arial" panose="020B0604020202020204" pitchFamily="34" charset="0"/>
                <a:ea typeface="Aktiv Grotesk Light" panose="020B0404020202020204" pitchFamily="34" charset="0"/>
                <a:cs typeface="Arial" panose="020B0604020202020204" pitchFamily="34" charset="0"/>
              </a:rPr>
              <a:t>Bridge solutions</a:t>
            </a:r>
            <a:endParaRPr lang="es-ES" sz="1600" b="1"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92D4428-F5E0-4B3C-BBD1-291DDD690A0A}"/>
              </a:ext>
            </a:extLst>
          </p:cNvPr>
          <p:cNvSpPr txBox="1"/>
          <p:nvPr/>
        </p:nvSpPr>
        <p:spPr>
          <a:xfrm>
            <a:off x="4492601" y="5671029"/>
            <a:ext cx="2209454" cy="338554"/>
          </a:xfrm>
          <a:prstGeom prst="rect">
            <a:avLst/>
          </a:prstGeom>
          <a:noFill/>
        </p:spPr>
        <p:txBody>
          <a:bodyPr wrap="square">
            <a:spAutoFit/>
          </a:bodyPr>
          <a:lstStyle/>
          <a:p>
            <a:pPr algn="ctr"/>
            <a:r>
              <a:rPr lang="en-US" sz="1600" b="1" dirty="0">
                <a:solidFill>
                  <a:schemeClr val="bg1"/>
                </a:solidFill>
                <a:latin typeface="Arial" panose="020B0604020202020204" pitchFamily="34" charset="0"/>
                <a:ea typeface="Aktiv Grotesk Light" panose="020B0404020202020204" pitchFamily="34" charset="0"/>
                <a:cs typeface="Arial" panose="020B0604020202020204" pitchFamily="34" charset="0"/>
              </a:rPr>
              <a:t>Language training</a:t>
            </a:r>
            <a:endParaRPr lang="es-ES" sz="1600" b="1"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p:txBody>
      </p:sp>
      <p:sp>
        <p:nvSpPr>
          <p:cNvPr id="17" name="Slide Number Placeholder 5">
            <a:extLst>
              <a:ext uri="{FF2B5EF4-FFF2-40B4-BE49-F238E27FC236}">
                <a16:creationId xmlns:a16="http://schemas.microsoft.com/office/drawing/2014/main" id="{C2A88567-6273-4955-885D-FCBEAB2B6114}"/>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4223406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53FD403-9968-48AB-88B0-7D3A5275BC86}"/>
              </a:ext>
            </a:extLst>
          </p:cNvPr>
          <p:cNvSpPr/>
          <p:nvPr/>
        </p:nvSpPr>
        <p:spPr>
          <a:xfrm>
            <a:off x="6096000" y="5130793"/>
            <a:ext cx="4945799" cy="1151954"/>
          </a:xfrm>
          <a:prstGeom prst="rect">
            <a:avLst/>
          </a:prstGeom>
          <a:solidFill>
            <a:srgbClr val="E1F1F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EF1866D1-891A-4DBE-AA6A-2F579D2E7384}"/>
              </a:ext>
            </a:extLst>
          </p:cNvPr>
          <p:cNvSpPr/>
          <p:nvPr/>
        </p:nvSpPr>
        <p:spPr>
          <a:xfrm>
            <a:off x="6096000" y="3770457"/>
            <a:ext cx="4945799" cy="1151954"/>
          </a:xfrm>
          <a:prstGeom prst="rect">
            <a:avLst/>
          </a:prstGeom>
          <a:solidFill>
            <a:srgbClr val="E1F1F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0DE9634-83F4-433D-BB64-72F93545971F}"/>
              </a:ext>
            </a:extLst>
          </p:cNvPr>
          <p:cNvSpPr/>
          <p:nvPr/>
        </p:nvSpPr>
        <p:spPr>
          <a:xfrm>
            <a:off x="529968" y="5130793"/>
            <a:ext cx="4945799" cy="1151954"/>
          </a:xfrm>
          <a:prstGeom prst="rect">
            <a:avLst/>
          </a:prstGeom>
          <a:solidFill>
            <a:srgbClr val="E1F1F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E496354-0D90-4CB0-AED0-1603249B4CBB}"/>
              </a:ext>
            </a:extLst>
          </p:cNvPr>
          <p:cNvSpPr/>
          <p:nvPr/>
        </p:nvSpPr>
        <p:spPr>
          <a:xfrm>
            <a:off x="529968" y="3782699"/>
            <a:ext cx="4945799" cy="1151954"/>
          </a:xfrm>
          <a:prstGeom prst="rect">
            <a:avLst/>
          </a:prstGeom>
          <a:solidFill>
            <a:srgbClr val="E1F1F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96A5BA7-9F87-46F8-AFFC-5BBBB4C01E93}"/>
              </a:ext>
            </a:extLst>
          </p:cNvPr>
          <p:cNvSpPr/>
          <p:nvPr/>
        </p:nvSpPr>
        <p:spPr>
          <a:xfrm>
            <a:off x="349425" y="2034498"/>
            <a:ext cx="11245422" cy="878824"/>
          </a:xfrm>
          <a:prstGeom prst="rect">
            <a:avLst/>
          </a:prstGeom>
          <a:solidFill>
            <a:srgbClr val="E9F9F9"/>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a:xfrm>
            <a:off x="500021" y="508002"/>
            <a:ext cx="10541778" cy="1285677"/>
          </a:xfrm>
        </p:spPr>
        <p:txBody>
          <a:bodyPr/>
          <a:lstStyle/>
          <a:p>
            <a:r>
              <a:rPr lang="en-US" dirty="0">
                <a:solidFill>
                  <a:schemeClr val="accent1"/>
                </a:solidFill>
                <a:latin typeface="Arial Black" panose="020B0A04020102020204" pitchFamily="34" charset="0"/>
              </a:rPr>
              <a:t>Implementing bridge solutions across the talent management cycle</a:t>
            </a:r>
            <a:endParaRPr lang="es-ES" dirty="0">
              <a:solidFill>
                <a:schemeClr val="accent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514272" y="2221780"/>
            <a:ext cx="10915728" cy="1648472"/>
          </a:xfrm>
        </p:spPr>
        <p:txBody>
          <a:bodyPr/>
          <a:lstStyle/>
          <a:p>
            <a:pPr>
              <a:lnSpc>
                <a:spcPct val="100000"/>
              </a:lnSpc>
              <a:spcBef>
                <a:spcPts val="1200"/>
              </a:spcBef>
              <a:spcAft>
                <a:spcPts val="600"/>
              </a:spcAft>
            </a:pPr>
            <a:r>
              <a:rPr lang="en-US" b="1" dirty="0">
                <a:latin typeface="Arial" panose="020B0604020202020204" pitchFamily="34" charset="0"/>
                <a:cs typeface="Arial" panose="020B0604020202020204" pitchFamily="34" charset="0"/>
              </a:rPr>
              <a:t>Companies can embed bridge solutions across business units (e.g. HR, operations, CSR, etc.) to create a stronger sense of engagement and accountability within the company.</a:t>
            </a:r>
          </a:p>
          <a:p>
            <a:pPr>
              <a:lnSpc>
                <a:spcPct val="100000"/>
              </a:lnSpc>
              <a:spcBef>
                <a:spcPts val="1200"/>
              </a:spcBef>
              <a:spcAft>
                <a:spcPts val="600"/>
              </a:spcAft>
            </a:pPr>
            <a:r>
              <a:rPr lang="en-US" dirty="0">
                <a:latin typeface="Arial" panose="020B0604020202020204" pitchFamily="34" charset="0"/>
                <a:cs typeface="Arial" panose="020B0604020202020204" pitchFamily="34" charset="0"/>
              </a:rPr>
              <a:t>Bridge solutions can be organized into four categories aligned with traditional elements of corporate talent strategy: </a:t>
            </a:r>
          </a:p>
          <a:p>
            <a:endParaRPr lang="es-ES" dirty="0"/>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14</a:t>
            </a:fld>
            <a:endParaRPr lang="en-US"/>
          </a:p>
        </p:txBody>
      </p:sp>
      <p:sp>
        <p:nvSpPr>
          <p:cNvPr id="6" name="TextBox 5">
            <a:extLst>
              <a:ext uri="{FF2B5EF4-FFF2-40B4-BE49-F238E27FC236}">
                <a16:creationId xmlns:a16="http://schemas.microsoft.com/office/drawing/2014/main" id="{C95841CD-B4EB-4E89-A43D-E27D95276F01}"/>
              </a:ext>
            </a:extLst>
          </p:cNvPr>
          <p:cNvSpPr txBox="1"/>
          <p:nvPr/>
        </p:nvSpPr>
        <p:spPr>
          <a:xfrm>
            <a:off x="2168052" y="4179895"/>
            <a:ext cx="2901795" cy="379656"/>
          </a:xfrm>
          <a:prstGeom prst="rect">
            <a:avLst/>
          </a:prstGeom>
          <a:noFill/>
        </p:spPr>
        <p:txBody>
          <a:bodyPr wrap="square">
            <a:spAutoFit/>
          </a:bodyPr>
          <a:lstStyle/>
          <a:p>
            <a:r>
              <a:rPr lang="es-ES" sz="1867" dirty="0">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Talent </a:t>
            </a:r>
            <a:r>
              <a:rPr lang="es-ES" sz="1867" dirty="0" err="1">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Acquisition</a:t>
            </a:r>
            <a:endParaRPr lang="es-ES" sz="1867" dirty="0">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endParaRPr>
          </a:p>
        </p:txBody>
      </p:sp>
      <p:pic>
        <p:nvPicPr>
          <p:cNvPr id="9" name="Picture 8">
            <a:extLst>
              <a:ext uri="{FF2B5EF4-FFF2-40B4-BE49-F238E27FC236}">
                <a16:creationId xmlns:a16="http://schemas.microsoft.com/office/drawing/2014/main" id="{566BCB55-C99B-4EE1-AC8F-3708E988AED4}"/>
              </a:ext>
            </a:extLst>
          </p:cNvPr>
          <p:cNvPicPr>
            <a:picLocks noChangeAspect="1"/>
          </p:cNvPicPr>
          <p:nvPr/>
        </p:nvPicPr>
        <p:blipFill>
          <a:blip r:embed="rId3"/>
          <a:stretch>
            <a:fillRect/>
          </a:stretch>
        </p:blipFill>
        <p:spPr>
          <a:xfrm>
            <a:off x="604399" y="3791982"/>
            <a:ext cx="1093270" cy="1132038"/>
          </a:xfrm>
          <a:prstGeom prst="rect">
            <a:avLst/>
          </a:prstGeom>
        </p:spPr>
      </p:pic>
      <p:pic>
        <p:nvPicPr>
          <p:cNvPr id="11" name="Picture 10">
            <a:extLst>
              <a:ext uri="{FF2B5EF4-FFF2-40B4-BE49-F238E27FC236}">
                <a16:creationId xmlns:a16="http://schemas.microsoft.com/office/drawing/2014/main" id="{E6F65B82-393A-4A53-8EB9-9264C917DCC4}"/>
              </a:ext>
            </a:extLst>
          </p:cNvPr>
          <p:cNvPicPr>
            <a:picLocks noChangeAspect="1"/>
          </p:cNvPicPr>
          <p:nvPr/>
        </p:nvPicPr>
        <p:blipFill>
          <a:blip r:embed="rId4"/>
          <a:stretch>
            <a:fillRect/>
          </a:stretch>
        </p:blipFill>
        <p:spPr>
          <a:xfrm>
            <a:off x="572500" y="5250360"/>
            <a:ext cx="1093270" cy="997884"/>
          </a:xfrm>
          <a:prstGeom prst="rect">
            <a:avLst/>
          </a:prstGeom>
        </p:spPr>
      </p:pic>
      <p:pic>
        <p:nvPicPr>
          <p:cNvPr id="13" name="Picture 12">
            <a:extLst>
              <a:ext uri="{FF2B5EF4-FFF2-40B4-BE49-F238E27FC236}">
                <a16:creationId xmlns:a16="http://schemas.microsoft.com/office/drawing/2014/main" id="{996052FC-CF04-49EF-BD39-2706FC6CCFAB}"/>
              </a:ext>
            </a:extLst>
          </p:cNvPr>
          <p:cNvPicPr>
            <a:picLocks noChangeAspect="1"/>
          </p:cNvPicPr>
          <p:nvPr/>
        </p:nvPicPr>
        <p:blipFill>
          <a:blip r:embed="rId5"/>
          <a:stretch>
            <a:fillRect/>
          </a:stretch>
        </p:blipFill>
        <p:spPr>
          <a:xfrm>
            <a:off x="6181064" y="3890591"/>
            <a:ext cx="1044649" cy="1013924"/>
          </a:xfrm>
          <a:prstGeom prst="rect">
            <a:avLst/>
          </a:prstGeom>
        </p:spPr>
      </p:pic>
      <p:pic>
        <p:nvPicPr>
          <p:cNvPr id="15" name="Picture 14">
            <a:extLst>
              <a:ext uri="{FF2B5EF4-FFF2-40B4-BE49-F238E27FC236}">
                <a16:creationId xmlns:a16="http://schemas.microsoft.com/office/drawing/2014/main" id="{7E21BF30-205E-451D-B49F-2F584F36FF15}"/>
              </a:ext>
            </a:extLst>
          </p:cNvPr>
          <p:cNvPicPr>
            <a:picLocks noChangeAspect="1"/>
          </p:cNvPicPr>
          <p:nvPr/>
        </p:nvPicPr>
        <p:blipFill>
          <a:blip r:embed="rId6"/>
          <a:stretch>
            <a:fillRect/>
          </a:stretch>
        </p:blipFill>
        <p:spPr>
          <a:xfrm>
            <a:off x="6191697" y="5223491"/>
            <a:ext cx="1044649" cy="1052164"/>
          </a:xfrm>
          <a:prstGeom prst="rect">
            <a:avLst/>
          </a:prstGeom>
        </p:spPr>
      </p:pic>
      <p:sp>
        <p:nvSpPr>
          <p:cNvPr id="18" name="TextBox 17">
            <a:extLst>
              <a:ext uri="{FF2B5EF4-FFF2-40B4-BE49-F238E27FC236}">
                <a16:creationId xmlns:a16="http://schemas.microsoft.com/office/drawing/2014/main" id="{EECC2433-7573-415E-BE66-24CD5AFD5CF3}"/>
              </a:ext>
            </a:extLst>
          </p:cNvPr>
          <p:cNvSpPr txBox="1"/>
          <p:nvPr/>
        </p:nvSpPr>
        <p:spPr>
          <a:xfrm>
            <a:off x="2168052" y="5534853"/>
            <a:ext cx="7870393" cy="369332"/>
          </a:xfrm>
          <a:prstGeom prst="rect">
            <a:avLst/>
          </a:prstGeom>
          <a:noFill/>
        </p:spPr>
        <p:txBody>
          <a:bodyPr wrap="square">
            <a:spAutoFit/>
          </a:bodyPr>
          <a:lstStyle/>
          <a:p>
            <a:r>
              <a:rPr lang="es-ES" sz="1800" dirty="0">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Talent </a:t>
            </a:r>
            <a:r>
              <a:rPr lang="es-ES" dirty="0" err="1">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D</a:t>
            </a:r>
            <a:r>
              <a:rPr lang="es-ES" sz="1800" dirty="0" err="1">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evelopment</a:t>
            </a:r>
            <a:endParaRPr lang="es-ES" sz="1800" dirty="0">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endParaRPr>
          </a:p>
        </p:txBody>
      </p:sp>
      <p:sp>
        <p:nvSpPr>
          <p:cNvPr id="20" name="TextBox 19">
            <a:extLst>
              <a:ext uri="{FF2B5EF4-FFF2-40B4-BE49-F238E27FC236}">
                <a16:creationId xmlns:a16="http://schemas.microsoft.com/office/drawing/2014/main" id="{FDE2FDC3-592D-4762-91B9-44C3A35A5F0E}"/>
              </a:ext>
            </a:extLst>
          </p:cNvPr>
          <p:cNvSpPr txBox="1"/>
          <p:nvPr/>
        </p:nvSpPr>
        <p:spPr>
          <a:xfrm>
            <a:off x="7727997" y="4162664"/>
            <a:ext cx="2531144" cy="369332"/>
          </a:xfrm>
          <a:prstGeom prst="rect">
            <a:avLst/>
          </a:prstGeom>
          <a:noFill/>
        </p:spPr>
        <p:txBody>
          <a:bodyPr wrap="square">
            <a:spAutoFit/>
          </a:bodyPr>
          <a:lstStyle/>
          <a:p>
            <a:r>
              <a:rPr lang="es-ES" sz="1800" dirty="0">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Total </a:t>
            </a:r>
            <a:r>
              <a:rPr lang="es-ES" dirty="0" err="1">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R</a:t>
            </a:r>
            <a:r>
              <a:rPr lang="es-ES" sz="1800" dirty="0" err="1">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ewards</a:t>
            </a:r>
            <a:endParaRPr lang="es-ES" sz="1800" dirty="0">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endParaRPr>
          </a:p>
        </p:txBody>
      </p:sp>
      <p:sp>
        <p:nvSpPr>
          <p:cNvPr id="22" name="TextBox 21">
            <a:extLst>
              <a:ext uri="{FF2B5EF4-FFF2-40B4-BE49-F238E27FC236}">
                <a16:creationId xmlns:a16="http://schemas.microsoft.com/office/drawing/2014/main" id="{4C835798-9E89-4634-9FB1-FA548653F55D}"/>
              </a:ext>
            </a:extLst>
          </p:cNvPr>
          <p:cNvSpPr txBox="1"/>
          <p:nvPr/>
        </p:nvSpPr>
        <p:spPr>
          <a:xfrm>
            <a:off x="7708604" y="5525623"/>
            <a:ext cx="4662901" cy="369332"/>
          </a:xfrm>
          <a:prstGeom prst="rect">
            <a:avLst/>
          </a:prstGeom>
          <a:noFill/>
        </p:spPr>
        <p:txBody>
          <a:bodyPr wrap="square">
            <a:spAutoFit/>
          </a:bodyPr>
          <a:lstStyle/>
          <a:p>
            <a:r>
              <a:rPr lang="es-ES" sz="1800" dirty="0" err="1">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Corporate</a:t>
            </a:r>
            <a:r>
              <a:rPr lang="es-ES" sz="1800" dirty="0">
                <a:solidFill>
                  <a:schemeClr val="accent1"/>
                </a:solidFill>
                <a:latin typeface="Arial Black" panose="020B0A04020102020204" pitchFamily="34" charset="0"/>
                <a:ea typeface="Aktiv Grotesk Light" panose="020B0404020202020204" pitchFamily="34" charset="0"/>
                <a:cs typeface="Aktiv Grotesk XBold" panose="020B0804020202020204" pitchFamily="34" charset="0"/>
              </a:rPr>
              <a:t> Culture</a:t>
            </a:r>
          </a:p>
        </p:txBody>
      </p:sp>
      <p:cxnSp>
        <p:nvCxnSpPr>
          <p:cNvPr id="26" name="Straight Connector 25">
            <a:extLst>
              <a:ext uri="{FF2B5EF4-FFF2-40B4-BE49-F238E27FC236}">
                <a16:creationId xmlns:a16="http://schemas.microsoft.com/office/drawing/2014/main" id="{1E6D6C9B-5628-4A2C-BB57-CC0F8001ED82}"/>
              </a:ext>
            </a:extLst>
          </p:cNvPr>
          <p:cNvCxnSpPr>
            <a:cxnSpLocks/>
          </p:cNvCxnSpPr>
          <p:nvPr/>
        </p:nvCxnSpPr>
        <p:spPr>
          <a:xfrm>
            <a:off x="1932860" y="5326912"/>
            <a:ext cx="0" cy="754912"/>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DA75CE7-BB7E-455F-9171-3E6DF7426600}"/>
              </a:ext>
            </a:extLst>
          </p:cNvPr>
          <p:cNvCxnSpPr>
            <a:cxnSpLocks/>
          </p:cNvCxnSpPr>
          <p:nvPr/>
        </p:nvCxnSpPr>
        <p:spPr>
          <a:xfrm>
            <a:off x="1932860" y="3989870"/>
            <a:ext cx="0" cy="754912"/>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65ED708-2FF6-4590-B77C-ACC2C748406A}"/>
              </a:ext>
            </a:extLst>
          </p:cNvPr>
          <p:cNvCxnSpPr>
            <a:cxnSpLocks/>
          </p:cNvCxnSpPr>
          <p:nvPr/>
        </p:nvCxnSpPr>
        <p:spPr>
          <a:xfrm>
            <a:off x="7465334" y="3989870"/>
            <a:ext cx="0" cy="754912"/>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1D3CB63-D2C5-4A4E-8357-A61C89D58D47}"/>
              </a:ext>
            </a:extLst>
          </p:cNvPr>
          <p:cNvCxnSpPr>
            <a:cxnSpLocks/>
          </p:cNvCxnSpPr>
          <p:nvPr/>
        </p:nvCxnSpPr>
        <p:spPr>
          <a:xfrm>
            <a:off x="7465334" y="5348178"/>
            <a:ext cx="0" cy="754912"/>
          </a:xfrm>
          <a:prstGeom prst="line">
            <a:avLst/>
          </a:prstGeom>
          <a:ln w="285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7" name="Slide Number Placeholder 5">
            <a:extLst>
              <a:ext uri="{FF2B5EF4-FFF2-40B4-BE49-F238E27FC236}">
                <a16:creationId xmlns:a16="http://schemas.microsoft.com/office/drawing/2014/main" id="{80C80E3E-3241-4C5C-BBB2-1AB2DB883DD8}"/>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124728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E213154E-1B1F-40F1-857B-9FF39010665C}"/>
              </a:ext>
            </a:extLst>
          </p:cNvPr>
          <p:cNvSpPr txBox="1">
            <a:spLocks/>
          </p:cNvSpPr>
          <p:nvPr/>
        </p:nvSpPr>
        <p:spPr>
          <a:xfrm>
            <a:off x="1182190" y="2235211"/>
            <a:ext cx="10151567" cy="166589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Develop partnerships with organizations focused on securing jobs for immigrants and refugees (resettlement agencies, local NGOs) to help candidates translate application documents and prepare them for interviews.</a:t>
            </a:r>
            <a:br>
              <a:rPr lang="en-US" sz="1800" dirty="0">
                <a:latin typeface="Arial" panose="020B0604020202020204" pitchFamily="34" charset="0"/>
                <a:cs typeface="Arial" panose="020B0604020202020204" pitchFamily="34" charset="0"/>
              </a:rPr>
            </a:br>
            <a:endParaRPr lang="es-ES" sz="1800" dirty="0">
              <a:solidFill>
                <a:srgbClr val="FF000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4D3C9382-95AE-4693-90C6-7185ABEC2141}"/>
              </a:ext>
            </a:extLst>
          </p:cNvPr>
          <p:cNvSpPr/>
          <p:nvPr/>
        </p:nvSpPr>
        <p:spPr>
          <a:xfrm>
            <a:off x="500021" y="2272458"/>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Talent </a:t>
            </a:r>
            <a:r>
              <a:rPr lang="es-ES" dirty="0" err="1">
                <a:solidFill>
                  <a:schemeClr val="accent1">
                    <a:lumMod val="50000"/>
                  </a:schemeClr>
                </a:solidFill>
                <a:latin typeface="Arial Black" panose="020B0A04020102020204" pitchFamily="34" charset="0"/>
              </a:rPr>
              <a:t>Acquisition</a:t>
            </a:r>
            <a:r>
              <a:rPr lang="es-ES" dirty="0">
                <a:solidFill>
                  <a:schemeClr val="accent1">
                    <a:lumMod val="50000"/>
                  </a:schemeClr>
                </a:solidFill>
                <a:latin typeface="Arial Black" panose="020B0A04020102020204" pitchFamily="34" charset="0"/>
              </a:rPr>
              <a:t> </a:t>
            </a: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1580416" y="2272458"/>
            <a:ext cx="10111563" cy="526338"/>
          </a:xfrm>
        </p:spPr>
        <p:txBody>
          <a:bodyPr/>
          <a:lstStyle/>
          <a:p>
            <a:pPr>
              <a:lnSpc>
                <a:spcPct val="100000"/>
              </a:lnSpc>
            </a:pPr>
            <a:r>
              <a:rPr lang="en-US" b="1" dirty="0">
                <a:latin typeface="Arial" panose="020B0604020202020204" pitchFamily="34" charset="0"/>
                <a:cs typeface="Arial" panose="020B0604020202020204" pitchFamily="34" charset="0"/>
              </a:rPr>
              <a:t>Diversify talent pipelines through partnerships</a:t>
            </a:r>
          </a:p>
          <a:p>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15</a:t>
            </a:fld>
            <a:endParaRPr lang="en-US"/>
          </a:p>
        </p:txBody>
      </p:sp>
      <p:sp>
        <p:nvSpPr>
          <p:cNvPr id="5" name="TextBox 4">
            <a:extLst>
              <a:ext uri="{FF2B5EF4-FFF2-40B4-BE49-F238E27FC236}">
                <a16:creationId xmlns:a16="http://schemas.microsoft.com/office/drawing/2014/main" id="{FA32C778-4E1E-429E-AB39-B873E604F279}"/>
              </a:ext>
            </a:extLst>
          </p:cNvPr>
          <p:cNvSpPr txBox="1"/>
          <p:nvPr/>
        </p:nvSpPr>
        <p:spPr>
          <a:xfrm>
            <a:off x="685755" y="2256477"/>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rial" panose="020B0604020202020204" pitchFamily="34" charset="0"/>
              </a:rPr>
              <a:t>1</a:t>
            </a:r>
            <a:endParaRPr lang="es-ES" sz="4000" dirty="0" err="1">
              <a:solidFill>
                <a:schemeClr val="bg1"/>
              </a:solidFill>
              <a:latin typeface="Arial Black" panose="020B0A04020102020204" pitchFamily="34" charset="0"/>
              <a:cs typeface="Arial" panose="020B0604020202020204" pitchFamily="34" charset="0"/>
            </a:endParaRPr>
          </a:p>
        </p:txBody>
      </p:sp>
      <p:sp>
        <p:nvSpPr>
          <p:cNvPr id="30" name="Content Placeholder 2">
            <a:extLst>
              <a:ext uri="{FF2B5EF4-FFF2-40B4-BE49-F238E27FC236}">
                <a16:creationId xmlns:a16="http://schemas.microsoft.com/office/drawing/2014/main" id="{0741833A-45D2-4324-A57E-E288B6AF901A}"/>
              </a:ext>
            </a:extLst>
          </p:cNvPr>
          <p:cNvSpPr txBox="1">
            <a:spLocks/>
          </p:cNvSpPr>
          <p:nvPr/>
        </p:nvSpPr>
        <p:spPr>
          <a:xfrm>
            <a:off x="1182191" y="4009244"/>
            <a:ext cx="10111562"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r>
              <a:rPr lang="en-US" dirty="0">
                <a:latin typeface="Arial" panose="020B0604020202020204" pitchFamily="34" charset="0"/>
                <a:cs typeface="Arial" panose="020B0604020202020204" pitchFamily="34" charset="0"/>
              </a:rPr>
              <a:t>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Make local language learners community ambassadors. By creating a financial incentive for these ambassadors to refer others from their community to open roles, companies can source diverse talent for the company. These referrals can also happen informally through word of mouth. </a:t>
            </a:r>
            <a:br>
              <a:rPr lang="en-US" sz="1800" dirty="0">
                <a:latin typeface="Arial" panose="020B0604020202020204" pitchFamily="34" charset="0"/>
                <a:cs typeface="Arial" panose="020B0604020202020204" pitchFamily="34" charset="0"/>
              </a:rPr>
            </a:br>
            <a:endParaRPr lang="es-ES" sz="1800" dirty="0">
              <a:solidFill>
                <a:srgbClr val="FF0000"/>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E6EDEEC3-2AD6-4010-8AA1-25EC82276C69}"/>
              </a:ext>
            </a:extLst>
          </p:cNvPr>
          <p:cNvSpPr txBox="1">
            <a:spLocks/>
          </p:cNvSpPr>
          <p:nvPr/>
        </p:nvSpPr>
        <p:spPr>
          <a:xfrm>
            <a:off x="1561789" y="3996705"/>
            <a:ext cx="10111563" cy="526338"/>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Make local language learners community ambassadors</a:t>
            </a:r>
            <a:endParaRPr lang="es-ES" b="1" dirty="0">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F26E6EAA-8AF0-41B4-969B-831143734835}"/>
              </a:ext>
            </a:extLst>
          </p:cNvPr>
          <p:cNvSpPr/>
          <p:nvPr/>
        </p:nvSpPr>
        <p:spPr>
          <a:xfrm>
            <a:off x="500021" y="3996705"/>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4156DD3D-7FFD-435B-8F77-AAA78EBE499F}"/>
              </a:ext>
            </a:extLst>
          </p:cNvPr>
          <p:cNvSpPr txBox="1"/>
          <p:nvPr/>
        </p:nvSpPr>
        <p:spPr>
          <a:xfrm>
            <a:off x="696388" y="3970091"/>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rial" panose="020B0604020202020204" pitchFamily="34" charset="0"/>
              </a:rPr>
              <a:t>2</a:t>
            </a:r>
            <a:endParaRPr lang="es-ES" sz="4000" dirty="0" err="1">
              <a:solidFill>
                <a:schemeClr val="bg1"/>
              </a:solidFill>
              <a:latin typeface="Arial Black" panose="020B0A040201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9EEAF760-C309-4FF5-BE01-8F67BC009849}"/>
              </a:ext>
            </a:extLst>
          </p:cNvPr>
          <p:cNvCxnSpPr>
            <a:cxnSpLocks/>
          </p:cNvCxnSpPr>
          <p:nvPr/>
        </p:nvCxnSpPr>
        <p:spPr>
          <a:xfrm flipH="1">
            <a:off x="1153039" y="4369142"/>
            <a:ext cx="10180719"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AC05A08-FD61-40EF-913B-342A4774020C}"/>
              </a:ext>
            </a:extLst>
          </p:cNvPr>
          <p:cNvCxnSpPr>
            <a:cxnSpLocks/>
            <a:endCxn id="17" idx="6"/>
          </p:cNvCxnSpPr>
          <p:nvPr/>
        </p:nvCxnSpPr>
        <p:spPr>
          <a:xfrm flipH="1" flipV="1">
            <a:off x="1217562" y="2631229"/>
            <a:ext cx="10116196" cy="2493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5" name="Graphic 14" descr="Star with solid fill">
            <a:extLst>
              <a:ext uri="{FF2B5EF4-FFF2-40B4-BE49-F238E27FC236}">
                <a16:creationId xmlns:a16="http://schemas.microsoft.com/office/drawing/2014/main" id="{9F1848D1-F11E-4E0C-8A23-AFA343E039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7298" y="2098598"/>
            <a:ext cx="536299" cy="536299"/>
          </a:xfrm>
          <a:prstGeom prst="rect">
            <a:avLst/>
          </a:prstGeom>
        </p:spPr>
      </p:pic>
      <p:sp>
        <p:nvSpPr>
          <p:cNvPr id="16" name="Slide Number Placeholder 5">
            <a:extLst>
              <a:ext uri="{FF2B5EF4-FFF2-40B4-BE49-F238E27FC236}">
                <a16:creationId xmlns:a16="http://schemas.microsoft.com/office/drawing/2014/main" id="{A21A6CB1-89F1-4596-8C7C-14762BE31A12}"/>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2760644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E213154E-1B1F-40F1-857B-9FF39010665C}"/>
              </a:ext>
            </a:extLst>
          </p:cNvPr>
          <p:cNvSpPr txBox="1">
            <a:spLocks/>
          </p:cNvSpPr>
          <p:nvPr/>
        </p:nvSpPr>
        <p:spPr>
          <a:xfrm>
            <a:off x="1182190" y="1957928"/>
            <a:ext cx="10151567" cy="166589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Use visuals or videos as alternatives to written job descriptions to show local language learners what the company does, where they will work, and who their colleagues will be.</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Provide tours of work sites during the recruiting and hiring process, to allow candidates to become familiar with their potential work environment and the scope of responsibilities. </a:t>
            </a:r>
            <a:br>
              <a:rPr lang="en-US" sz="1800" dirty="0">
                <a:latin typeface="Arial" panose="020B0604020202020204" pitchFamily="34" charset="0"/>
                <a:cs typeface="Arial" panose="020B0604020202020204" pitchFamily="34" charset="0"/>
              </a:rPr>
            </a:br>
            <a:endParaRPr lang="es-ES" sz="1800" dirty="0">
              <a:solidFill>
                <a:srgbClr val="FF000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4D3C9382-95AE-4693-90C6-7185ABEC2141}"/>
              </a:ext>
            </a:extLst>
          </p:cNvPr>
          <p:cNvSpPr/>
          <p:nvPr/>
        </p:nvSpPr>
        <p:spPr>
          <a:xfrm>
            <a:off x="500021" y="1995175"/>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Talent </a:t>
            </a:r>
            <a:r>
              <a:rPr lang="es-ES" dirty="0" err="1">
                <a:solidFill>
                  <a:schemeClr val="accent1">
                    <a:lumMod val="50000"/>
                  </a:schemeClr>
                </a:solidFill>
                <a:latin typeface="Arial Black" panose="020B0A04020102020204" pitchFamily="34" charset="0"/>
              </a:rPr>
              <a:t>Acquisition</a:t>
            </a:r>
            <a:r>
              <a:rPr lang="es-ES" dirty="0">
                <a:solidFill>
                  <a:schemeClr val="accent1">
                    <a:lumMod val="50000"/>
                  </a:schemeClr>
                </a:solidFill>
                <a:latin typeface="Arial Black" panose="020B0A04020102020204" pitchFamily="34" charset="0"/>
              </a:rPr>
              <a:t> </a:t>
            </a: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1580416" y="1995175"/>
            <a:ext cx="10111563" cy="526338"/>
          </a:xfrm>
        </p:spPr>
        <p:txBody>
          <a:bodyPr/>
          <a:lstStyle/>
          <a:p>
            <a:pPr>
              <a:lnSpc>
                <a:spcPct val="100000"/>
              </a:lnSpc>
            </a:pPr>
            <a:r>
              <a:rPr lang="en-US" b="1" dirty="0">
                <a:latin typeface="Arial" panose="020B0604020202020204" pitchFamily="34" charset="0"/>
                <a:cs typeface="Arial" panose="020B0604020202020204" pitchFamily="34" charset="0"/>
              </a:rPr>
              <a:t>Showcase the company in creative ways</a:t>
            </a:r>
          </a:p>
          <a:p>
            <a:pPr>
              <a:lnSpc>
                <a:spcPct val="100000"/>
              </a:lnSpc>
            </a:pPr>
            <a:endParaRPr lang="en-US" b="1"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16</a:t>
            </a:fld>
            <a:endParaRPr lang="en-US"/>
          </a:p>
        </p:txBody>
      </p:sp>
      <p:sp>
        <p:nvSpPr>
          <p:cNvPr id="5" name="TextBox 4">
            <a:extLst>
              <a:ext uri="{FF2B5EF4-FFF2-40B4-BE49-F238E27FC236}">
                <a16:creationId xmlns:a16="http://schemas.microsoft.com/office/drawing/2014/main" id="{FA32C778-4E1E-429E-AB39-B873E604F279}"/>
              </a:ext>
            </a:extLst>
          </p:cNvPr>
          <p:cNvSpPr txBox="1"/>
          <p:nvPr/>
        </p:nvSpPr>
        <p:spPr>
          <a:xfrm>
            <a:off x="696388" y="1968561"/>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3</a:t>
            </a:r>
            <a:endParaRPr lang="es-ES" sz="4000" dirty="0" err="1">
              <a:solidFill>
                <a:schemeClr val="bg1"/>
              </a:solidFill>
              <a:latin typeface="Arial Black" panose="020B0A04020102020204" pitchFamily="34" charset="0"/>
              <a:cs typeface="Aktiv Grotesk XBold" panose="020B0804020202020204" pitchFamily="34" charset="0"/>
            </a:endParaRPr>
          </a:p>
        </p:txBody>
      </p:sp>
      <p:sp>
        <p:nvSpPr>
          <p:cNvPr id="30" name="Content Placeholder 2">
            <a:extLst>
              <a:ext uri="{FF2B5EF4-FFF2-40B4-BE49-F238E27FC236}">
                <a16:creationId xmlns:a16="http://schemas.microsoft.com/office/drawing/2014/main" id="{0741833A-45D2-4324-A57E-E288B6AF901A}"/>
              </a:ext>
            </a:extLst>
          </p:cNvPr>
          <p:cNvSpPr txBox="1">
            <a:spLocks/>
          </p:cNvSpPr>
          <p:nvPr/>
        </p:nvSpPr>
        <p:spPr>
          <a:xfrm>
            <a:off x="1153038" y="3945106"/>
            <a:ext cx="10342573" cy="1446038"/>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r>
              <a:rPr lang="en-US" dirty="0">
                <a:latin typeface="Arial" panose="020B0604020202020204" pitchFamily="34" charset="0"/>
                <a:cs typeface="Arial" panose="020B0604020202020204" pitchFamily="34" charset="0"/>
              </a:rPr>
              <a:t>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Conduct interviews in non-local languages in areas that have a significant population of local language learners.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This helps candidates focus on their responses rather than on the need to be articulate in a language they are still learning.</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This bridge solution requires companies to have interviewers who are bilingual or to have interpreters present during interviews.</a:t>
            </a:r>
            <a:br>
              <a:rPr lang="en-US" sz="1800" dirty="0">
                <a:latin typeface="Arial" panose="020B0604020202020204" pitchFamily="34" charset="0"/>
                <a:cs typeface="Arial" panose="020B0604020202020204" pitchFamily="34" charset="0"/>
              </a:rPr>
            </a:br>
            <a:endParaRPr lang="es-ES" sz="1800" dirty="0">
              <a:solidFill>
                <a:srgbClr val="FF0000"/>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E6EDEEC3-2AD6-4010-8AA1-25EC82276C69}"/>
              </a:ext>
            </a:extLst>
          </p:cNvPr>
          <p:cNvSpPr txBox="1">
            <a:spLocks/>
          </p:cNvSpPr>
          <p:nvPr/>
        </p:nvSpPr>
        <p:spPr>
          <a:xfrm>
            <a:off x="1561789" y="3974625"/>
            <a:ext cx="10111563" cy="526338"/>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Conduct interviews in the candidate’s preferred language</a:t>
            </a:r>
          </a:p>
        </p:txBody>
      </p:sp>
      <p:sp>
        <p:nvSpPr>
          <p:cNvPr id="35" name="Flowchart: Connector 34">
            <a:extLst>
              <a:ext uri="{FF2B5EF4-FFF2-40B4-BE49-F238E27FC236}">
                <a16:creationId xmlns:a16="http://schemas.microsoft.com/office/drawing/2014/main" id="{F26E6EAA-8AF0-41B4-969B-831143734835}"/>
              </a:ext>
            </a:extLst>
          </p:cNvPr>
          <p:cNvSpPr/>
          <p:nvPr/>
        </p:nvSpPr>
        <p:spPr>
          <a:xfrm>
            <a:off x="500021" y="3974625"/>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4156DD3D-7FFD-435B-8F77-AAA78EBE499F}"/>
              </a:ext>
            </a:extLst>
          </p:cNvPr>
          <p:cNvSpPr txBox="1"/>
          <p:nvPr/>
        </p:nvSpPr>
        <p:spPr>
          <a:xfrm>
            <a:off x="696388" y="3948011"/>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4</a:t>
            </a:r>
            <a:endParaRPr lang="es-ES" sz="4000" dirty="0" err="1">
              <a:solidFill>
                <a:schemeClr val="bg1"/>
              </a:solidFill>
              <a:latin typeface="Arial Black" panose="020B0A04020102020204" pitchFamily="34" charset="0"/>
              <a:cs typeface="Aktiv Grotesk XBold" panose="020B0804020202020204" pitchFamily="34" charset="0"/>
            </a:endParaRPr>
          </a:p>
        </p:txBody>
      </p:sp>
      <p:cxnSp>
        <p:nvCxnSpPr>
          <p:cNvPr id="37" name="Straight Connector 36">
            <a:extLst>
              <a:ext uri="{FF2B5EF4-FFF2-40B4-BE49-F238E27FC236}">
                <a16:creationId xmlns:a16="http://schemas.microsoft.com/office/drawing/2014/main" id="{9EEAF760-C309-4FF5-BE01-8F67BC009849}"/>
              </a:ext>
            </a:extLst>
          </p:cNvPr>
          <p:cNvCxnSpPr>
            <a:cxnSpLocks/>
          </p:cNvCxnSpPr>
          <p:nvPr/>
        </p:nvCxnSpPr>
        <p:spPr>
          <a:xfrm flipH="1">
            <a:off x="1153039" y="4347061"/>
            <a:ext cx="10180719"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AC05A08-FD61-40EF-913B-342A4774020C}"/>
              </a:ext>
            </a:extLst>
          </p:cNvPr>
          <p:cNvCxnSpPr>
            <a:cxnSpLocks/>
            <a:endCxn id="17" idx="6"/>
          </p:cNvCxnSpPr>
          <p:nvPr/>
        </p:nvCxnSpPr>
        <p:spPr>
          <a:xfrm flipH="1" flipV="1">
            <a:off x="1217562" y="2353946"/>
            <a:ext cx="10116196" cy="2493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91F3E3C5-DBDC-414F-85E0-88C139127253}"/>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1775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E213154E-1B1F-40F1-857B-9FF39010665C}"/>
              </a:ext>
            </a:extLst>
          </p:cNvPr>
          <p:cNvSpPr txBox="1">
            <a:spLocks/>
          </p:cNvSpPr>
          <p:nvPr/>
        </p:nvSpPr>
        <p:spPr>
          <a:xfrm>
            <a:off x="1182190" y="2071668"/>
            <a:ext cx="10491162" cy="166589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Use trial periods ranging from one week to 90 days to assess the candidate’s suitability for the job.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Local language learners should be  compensated for their work during the trial period and supported with training and onboarding to maximize their ability to succeed. </a:t>
            </a:r>
            <a:br>
              <a:rPr lang="en-US" sz="1800" dirty="0">
                <a:latin typeface="Arial" panose="020B0604020202020204" pitchFamily="34" charset="0"/>
                <a:cs typeface="Arial" panose="020B0604020202020204" pitchFamily="34" charset="0"/>
              </a:rPr>
            </a:br>
            <a:endParaRPr lang="es-ES" sz="1800" dirty="0">
              <a:solidFill>
                <a:srgbClr val="FF000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4D3C9382-95AE-4693-90C6-7185ABEC2141}"/>
              </a:ext>
            </a:extLst>
          </p:cNvPr>
          <p:cNvSpPr/>
          <p:nvPr/>
        </p:nvSpPr>
        <p:spPr>
          <a:xfrm>
            <a:off x="500021" y="2108915"/>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Talent </a:t>
            </a:r>
            <a:r>
              <a:rPr lang="es-ES" dirty="0" err="1">
                <a:solidFill>
                  <a:schemeClr val="accent1">
                    <a:lumMod val="50000"/>
                  </a:schemeClr>
                </a:solidFill>
                <a:latin typeface="Arial Black" panose="020B0A04020102020204" pitchFamily="34" charset="0"/>
              </a:rPr>
              <a:t>Acquisition</a:t>
            </a:r>
            <a:r>
              <a:rPr lang="es-ES" dirty="0">
                <a:solidFill>
                  <a:schemeClr val="accent1">
                    <a:lumMod val="50000"/>
                  </a:schemeClr>
                </a:solidFill>
                <a:latin typeface="Arial Black" panose="020B0A04020102020204" pitchFamily="34" charset="0"/>
              </a:rPr>
              <a:t> </a:t>
            </a: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1580416" y="2108915"/>
            <a:ext cx="10111563" cy="526338"/>
          </a:xfrm>
        </p:spPr>
        <p:txBody>
          <a:bodyPr/>
          <a:lstStyle/>
          <a:p>
            <a:pPr>
              <a:lnSpc>
                <a:spcPct val="100000"/>
              </a:lnSpc>
            </a:pPr>
            <a:r>
              <a:rPr lang="en-US" b="1" dirty="0">
                <a:latin typeface="Arial" panose="020B0604020202020204" pitchFamily="34" charset="0"/>
                <a:cs typeface="Arial" panose="020B0604020202020204" pitchFamily="34" charset="0"/>
              </a:rPr>
              <a:t>Evaluate and hire based on trial performance</a:t>
            </a:r>
          </a:p>
          <a:p>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17</a:t>
            </a:fld>
            <a:endParaRPr lang="en-US"/>
          </a:p>
        </p:txBody>
      </p:sp>
      <p:sp>
        <p:nvSpPr>
          <p:cNvPr id="5" name="TextBox 4">
            <a:extLst>
              <a:ext uri="{FF2B5EF4-FFF2-40B4-BE49-F238E27FC236}">
                <a16:creationId xmlns:a16="http://schemas.microsoft.com/office/drawing/2014/main" id="{FA32C778-4E1E-429E-AB39-B873E604F279}"/>
              </a:ext>
            </a:extLst>
          </p:cNvPr>
          <p:cNvSpPr txBox="1"/>
          <p:nvPr/>
        </p:nvSpPr>
        <p:spPr>
          <a:xfrm>
            <a:off x="696388" y="2082301"/>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5</a:t>
            </a:r>
            <a:endParaRPr lang="es-ES" sz="4000" dirty="0" err="1">
              <a:solidFill>
                <a:schemeClr val="bg1"/>
              </a:solidFill>
              <a:latin typeface="Arial Black" panose="020B0A04020102020204" pitchFamily="34" charset="0"/>
              <a:cs typeface="Aktiv Grotesk XBold" panose="020B0804020202020204" pitchFamily="34" charset="0"/>
            </a:endParaRPr>
          </a:p>
        </p:txBody>
      </p:sp>
      <p:sp>
        <p:nvSpPr>
          <p:cNvPr id="30" name="Content Placeholder 2">
            <a:extLst>
              <a:ext uri="{FF2B5EF4-FFF2-40B4-BE49-F238E27FC236}">
                <a16:creationId xmlns:a16="http://schemas.microsoft.com/office/drawing/2014/main" id="{0741833A-45D2-4324-A57E-E288B6AF901A}"/>
              </a:ext>
            </a:extLst>
          </p:cNvPr>
          <p:cNvSpPr txBox="1">
            <a:spLocks/>
          </p:cNvSpPr>
          <p:nvPr/>
        </p:nvSpPr>
        <p:spPr>
          <a:xfrm>
            <a:off x="1182191" y="4038721"/>
            <a:ext cx="10111562"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Translate key documents, such as job applications, company policies, and other HR info into the most common languages in their communities.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It is best not to rely exclusively on translation to support local language learners, in part because some local language learners are not able to read or write their native language. </a:t>
            </a:r>
          </a:p>
          <a:p>
            <a:pPr marL="342900" indent="-342900">
              <a:lnSpc>
                <a:spcPct val="100000"/>
              </a:lnSpc>
              <a:spcAft>
                <a:spcPts val="1200"/>
              </a:spcAft>
              <a:buClr>
                <a:schemeClr val="accent1"/>
              </a:buClr>
              <a:buFont typeface="Aktiv Grotesk Light" panose="020B0404020202020204" pitchFamily="34" charset="0"/>
              <a:buChar char="₋"/>
            </a:pPr>
            <a:endParaRPr lang="en-US" sz="1800" dirty="0">
              <a:solidFill>
                <a:srgbClr val="000000"/>
              </a:solidFill>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endParaRPr lang="es-ES" sz="1800" dirty="0">
              <a:solidFill>
                <a:srgbClr val="FF0000"/>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E6EDEEC3-2AD6-4010-8AA1-25EC82276C69}"/>
              </a:ext>
            </a:extLst>
          </p:cNvPr>
          <p:cNvSpPr txBox="1">
            <a:spLocks/>
          </p:cNvSpPr>
          <p:nvPr/>
        </p:nvSpPr>
        <p:spPr>
          <a:xfrm>
            <a:off x="1561789" y="4026182"/>
            <a:ext cx="10111563" cy="526338"/>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fr-FR" b="1" dirty="0" err="1">
                <a:latin typeface="Arial" panose="020B0604020202020204" pitchFamily="34" charset="0"/>
                <a:cs typeface="Arial" panose="020B0604020202020204" pitchFamily="34" charset="0"/>
              </a:rPr>
              <a:t>Provide</a:t>
            </a:r>
            <a:r>
              <a:rPr lang="fr-FR" b="1" dirty="0">
                <a:latin typeface="Arial" panose="020B0604020202020204" pitchFamily="34" charset="0"/>
                <a:cs typeface="Arial" panose="020B0604020202020204" pitchFamily="34" charset="0"/>
              </a:rPr>
              <a:t> important documents in multiple </a:t>
            </a:r>
            <a:r>
              <a:rPr lang="fr-FR" b="1" dirty="0" err="1">
                <a:latin typeface="Arial" panose="020B0604020202020204" pitchFamily="34" charset="0"/>
                <a:cs typeface="Arial" panose="020B0604020202020204" pitchFamily="34" charset="0"/>
              </a:rPr>
              <a:t>languages</a:t>
            </a:r>
            <a:endParaRPr lang="es-ES" b="1" dirty="0">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F26E6EAA-8AF0-41B4-969B-831143734835}"/>
              </a:ext>
            </a:extLst>
          </p:cNvPr>
          <p:cNvSpPr/>
          <p:nvPr/>
        </p:nvSpPr>
        <p:spPr>
          <a:xfrm>
            <a:off x="500021" y="4026182"/>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4156DD3D-7FFD-435B-8F77-AAA78EBE499F}"/>
              </a:ext>
            </a:extLst>
          </p:cNvPr>
          <p:cNvSpPr txBox="1"/>
          <p:nvPr/>
        </p:nvSpPr>
        <p:spPr>
          <a:xfrm>
            <a:off x="696388" y="3999568"/>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6</a:t>
            </a:r>
            <a:endParaRPr lang="es-ES" sz="4000" dirty="0" err="1">
              <a:solidFill>
                <a:schemeClr val="bg1"/>
              </a:solidFill>
              <a:latin typeface="Arial Black" panose="020B0A04020102020204" pitchFamily="34" charset="0"/>
              <a:cs typeface="Aktiv Grotesk XBold" panose="020B0804020202020204" pitchFamily="34" charset="0"/>
            </a:endParaRPr>
          </a:p>
        </p:txBody>
      </p:sp>
      <p:cxnSp>
        <p:nvCxnSpPr>
          <p:cNvPr id="37" name="Straight Connector 36">
            <a:extLst>
              <a:ext uri="{FF2B5EF4-FFF2-40B4-BE49-F238E27FC236}">
                <a16:creationId xmlns:a16="http://schemas.microsoft.com/office/drawing/2014/main" id="{9EEAF760-C309-4FF5-BE01-8F67BC009849}"/>
              </a:ext>
            </a:extLst>
          </p:cNvPr>
          <p:cNvCxnSpPr>
            <a:cxnSpLocks/>
          </p:cNvCxnSpPr>
          <p:nvPr/>
        </p:nvCxnSpPr>
        <p:spPr>
          <a:xfrm flipH="1">
            <a:off x="1153040" y="4398619"/>
            <a:ext cx="10342572"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AC05A08-FD61-40EF-913B-342A4774020C}"/>
              </a:ext>
            </a:extLst>
          </p:cNvPr>
          <p:cNvCxnSpPr>
            <a:cxnSpLocks/>
            <a:endCxn id="17" idx="6"/>
          </p:cNvCxnSpPr>
          <p:nvPr/>
        </p:nvCxnSpPr>
        <p:spPr>
          <a:xfrm flipH="1" flipV="1">
            <a:off x="1217562" y="2467686"/>
            <a:ext cx="10278050" cy="45271"/>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7" name="Graphic 6" descr="Star with solid fill">
            <a:extLst>
              <a:ext uri="{FF2B5EF4-FFF2-40B4-BE49-F238E27FC236}">
                <a16:creationId xmlns:a16="http://schemas.microsoft.com/office/drawing/2014/main" id="{5DABAE7B-BA92-4AA3-8474-057006908C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564" y="3861854"/>
            <a:ext cx="536299" cy="536299"/>
          </a:xfrm>
          <a:prstGeom prst="rect">
            <a:avLst/>
          </a:prstGeom>
        </p:spPr>
      </p:pic>
      <p:sp>
        <p:nvSpPr>
          <p:cNvPr id="16" name="Slide Number Placeholder 5">
            <a:extLst>
              <a:ext uri="{FF2B5EF4-FFF2-40B4-BE49-F238E27FC236}">
                <a16:creationId xmlns:a16="http://schemas.microsoft.com/office/drawing/2014/main" id="{190F004E-760B-469A-BD2E-1D9586017118}"/>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2904299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00A3-D604-4EC5-A1B9-19EC1B7B9EC6}"/>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Talent </a:t>
            </a:r>
            <a:r>
              <a:rPr lang="es-ES" dirty="0" err="1">
                <a:solidFill>
                  <a:schemeClr val="accent1">
                    <a:lumMod val="50000"/>
                  </a:schemeClr>
                </a:solidFill>
                <a:latin typeface="Arial Black" panose="020B0A04020102020204" pitchFamily="34" charset="0"/>
              </a:rPr>
              <a:t>Acquisition</a:t>
            </a:r>
            <a:r>
              <a:rPr lang="es-ES" dirty="0">
                <a:solidFill>
                  <a:schemeClr val="accent1">
                    <a:lumMod val="50000"/>
                  </a:schemeClr>
                </a:solidFill>
                <a:latin typeface="Arial Black" panose="020B0A04020102020204" pitchFamily="34" charset="0"/>
              </a:rPr>
              <a:t> </a:t>
            </a:r>
          </a:p>
        </p:txBody>
      </p:sp>
      <p:sp>
        <p:nvSpPr>
          <p:cNvPr id="3" name="Slide Number Placeholder 2">
            <a:extLst>
              <a:ext uri="{FF2B5EF4-FFF2-40B4-BE49-F238E27FC236}">
                <a16:creationId xmlns:a16="http://schemas.microsoft.com/office/drawing/2014/main" id="{CDEBF524-EC91-4540-B9F5-6B5965C37716}"/>
              </a:ext>
            </a:extLst>
          </p:cNvPr>
          <p:cNvSpPr>
            <a:spLocks noGrp="1"/>
          </p:cNvSpPr>
          <p:nvPr>
            <p:ph type="sldNum" sz="quarter" idx="10"/>
          </p:nvPr>
        </p:nvSpPr>
        <p:spPr/>
        <p:txBody>
          <a:bodyPr/>
          <a:lstStyle/>
          <a:p>
            <a:fld id="{2066355A-084C-D24E-9AD2-7E4FC41EA627}" type="slidenum">
              <a:rPr lang="en-US" smtClean="0"/>
              <a:pPr/>
              <a:t>18</a:t>
            </a:fld>
            <a:endParaRPr lang="en-US" dirty="0"/>
          </a:p>
        </p:txBody>
      </p:sp>
      <p:sp>
        <p:nvSpPr>
          <p:cNvPr id="5" name="Rectangle 4">
            <a:extLst>
              <a:ext uri="{FF2B5EF4-FFF2-40B4-BE49-F238E27FC236}">
                <a16:creationId xmlns:a16="http://schemas.microsoft.com/office/drawing/2014/main" id="{7BA869E6-9213-42C3-AE4B-3820779318DB}"/>
              </a:ext>
            </a:extLst>
          </p:cNvPr>
          <p:cNvSpPr/>
          <p:nvPr/>
        </p:nvSpPr>
        <p:spPr>
          <a:xfrm>
            <a:off x="3033131" y="2562446"/>
            <a:ext cx="8658847" cy="3870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Rectangle 3">
            <a:extLst>
              <a:ext uri="{FF2B5EF4-FFF2-40B4-BE49-F238E27FC236}">
                <a16:creationId xmlns:a16="http://schemas.microsoft.com/office/drawing/2014/main" id="{217CD79D-2D6F-47E3-9107-41E52B76079F}"/>
              </a:ext>
            </a:extLst>
          </p:cNvPr>
          <p:cNvSpPr/>
          <p:nvPr/>
        </p:nvSpPr>
        <p:spPr>
          <a:xfrm>
            <a:off x="500021" y="3429000"/>
            <a:ext cx="3176395" cy="21454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8" name="TextBox 7">
            <a:extLst>
              <a:ext uri="{FF2B5EF4-FFF2-40B4-BE49-F238E27FC236}">
                <a16:creationId xmlns:a16="http://schemas.microsoft.com/office/drawing/2014/main" id="{E06ABDF4-2C8E-4536-A08D-BF547445AD5D}"/>
              </a:ext>
            </a:extLst>
          </p:cNvPr>
          <p:cNvSpPr txBox="1"/>
          <p:nvPr/>
        </p:nvSpPr>
        <p:spPr>
          <a:xfrm>
            <a:off x="826891" y="3783385"/>
            <a:ext cx="2543953" cy="914400"/>
          </a:xfrm>
          <a:prstGeom prst="rect">
            <a:avLst/>
          </a:prstGeom>
        </p:spPr>
        <p:txBody>
          <a:bodyPr vert="horz" wrap="none" lIns="0" tIns="0" rIns="0" bIns="0" rtlCol="0">
            <a:noAutofit/>
          </a:bodyPr>
          <a:lstStyle/>
          <a:p>
            <a:pPr>
              <a:lnSpc>
                <a:spcPct val="120000"/>
              </a:lnSpc>
              <a:spcBef>
                <a:spcPts val="0"/>
              </a:spcBef>
              <a:spcAft>
                <a:spcPts val="400"/>
              </a:spcAft>
            </a:pPr>
            <a:r>
              <a:rPr lang="en-US" sz="2400" b="1" dirty="0">
                <a:solidFill>
                  <a:schemeClr val="bg1"/>
                </a:solidFill>
                <a:latin typeface="Arial" panose="020B0604020202020204" pitchFamily="34" charset="0"/>
                <a:ea typeface="Aktiv Grotesk" panose="020B0504020202020204" pitchFamily="34" charset="0"/>
                <a:cs typeface="Arial" panose="020B0604020202020204" pitchFamily="34" charset="0"/>
              </a:rPr>
              <a:t>Case study: </a:t>
            </a:r>
          </a:p>
          <a:p>
            <a:pPr>
              <a:lnSpc>
                <a:spcPct val="120000"/>
              </a:lnSpc>
              <a:spcBef>
                <a:spcPts val="0"/>
              </a:spcBef>
              <a:spcAft>
                <a:spcPts val="400"/>
              </a:spcAft>
            </a:pPr>
            <a:r>
              <a:rPr lang="en-US" sz="2400" dirty="0">
                <a:solidFill>
                  <a:schemeClr val="bg1"/>
                </a:solidFill>
                <a:latin typeface="Arial" panose="020B0604020202020204" pitchFamily="34" charset="0"/>
                <a:ea typeface="Aktiv Grotesk" panose="020B0504020202020204" pitchFamily="34" charset="0"/>
                <a:cs typeface="Arial" panose="020B0604020202020204" pitchFamily="34" charset="0"/>
              </a:rPr>
              <a:t>Tyson, </a:t>
            </a:r>
            <a:r>
              <a:rPr lang="en-US" sz="2400" i="1" dirty="0">
                <a:solidFill>
                  <a:schemeClr val="bg1"/>
                </a:solidFill>
                <a:latin typeface="Arial" panose="020B0604020202020204" pitchFamily="34" charset="0"/>
                <a:ea typeface="Aktiv Grotesk" panose="020B0504020202020204" pitchFamily="34" charset="0"/>
                <a:cs typeface="Arial" panose="020B0604020202020204" pitchFamily="34" charset="0"/>
              </a:rPr>
              <a:t>U.S.</a:t>
            </a:r>
            <a:endParaRPr lang="es-ES" sz="2400" i="1" dirty="0" err="1">
              <a:solidFill>
                <a:schemeClr val="bg1"/>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E3248BB3-D341-4D5A-B434-9BB586DFFA37}"/>
              </a:ext>
            </a:extLst>
          </p:cNvPr>
          <p:cNvSpPr txBox="1">
            <a:spLocks/>
          </p:cNvSpPr>
          <p:nvPr/>
        </p:nvSpPr>
        <p:spPr>
          <a:xfrm>
            <a:off x="3802648" y="2394867"/>
            <a:ext cx="7889330"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Tyson has a </a:t>
            </a:r>
            <a:r>
              <a:rPr lang="en-US" sz="1800" b="1" dirty="0">
                <a:solidFill>
                  <a:srgbClr val="000000"/>
                </a:solidFill>
                <a:latin typeface="Arial" panose="020B0604020202020204" pitchFamily="34" charset="0"/>
                <a:cs typeface="Arial" panose="020B0604020202020204" pitchFamily="34" charset="0"/>
              </a:rPr>
              <a:t>40% </a:t>
            </a:r>
            <a:r>
              <a:rPr lang="en-US" sz="1800" dirty="0">
                <a:solidFill>
                  <a:srgbClr val="000000"/>
                </a:solidFill>
                <a:latin typeface="Arial" panose="020B0604020202020204" pitchFamily="34" charset="0"/>
                <a:cs typeface="Arial" panose="020B0604020202020204" pitchFamily="34" charset="0"/>
              </a:rPr>
              <a:t>immigrant workforce to operate their plants in the U.S.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Tyson employs official community liaisons, workers who have risen through the ranks and are a link between local language learners and managers.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Liaisons assist with hiring from their own communities and share cultural information with management (e.g., dates of Burmese holidays that will prevent Burmese employees from working).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Tyson also employs interpreters who are certified to speak two languages.</a:t>
            </a:r>
            <a:endParaRPr lang="es-ES" sz="1600" dirty="0">
              <a:solidFill>
                <a:srgbClr val="FF0000"/>
              </a:solidFill>
              <a:latin typeface="Arial" panose="020B0604020202020204" pitchFamily="34" charset="0"/>
              <a:cs typeface="Arial" panose="020B0604020202020204" pitchFamily="34" charset="0"/>
            </a:endParaRPr>
          </a:p>
        </p:txBody>
      </p:sp>
      <p:sp>
        <p:nvSpPr>
          <p:cNvPr id="6" name="object 15">
            <a:extLst>
              <a:ext uri="{FF2B5EF4-FFF2-40B4-BE49-F238E27FC236}">
                <a16:creationId xmlns:a16="http://schemas.microsoft.com/office/drawing/2014/main" id="{26A49A62-F321-4E00-AFA5-729C0A17CA21}"/>
              </a:ext>
            </a:extLst>
          </p:cNvPr>
          <p:cNvSpPr/>
          <p:nvPr/>
        </p:nvSpPr>
        <p:spPr>
          <a:xfrm>
            <a:off x="3370844" y="4697785"/>
            <a:ext cx="611140" cy="509141"/>
          </a:xfrm>
          <a:custGeom>
            <a:avLst/>
            <a:gdLst/>
            <a:ahLst/>
            <a:cxnLst/>
            <a:rect l="l" t="t" r="r" b="b"/>
            <a:pathLst>
              <a:path w="1007745" h="838834">
                <a:moveTo>
                  <a:pt x="504927" y="0"/>
                </a:moveTo>
                <a:lnTo>
                  <a:pt x="0" y="838278"/>
                </a:lnTo>
                <a:lnTo>
                  <a:pt x="1007676" y="838278"/>
                </a:lnTo>
                <a:lnTo>
                  <a:pt x="504927" y="0"/>
                </a:lnTo>
                <a:close/>
              </a:path>
            </a:pathLst>
          </a:custGeom>
          <a:solidFill>
            <a:schemeClr val="accent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pic>
        <p:nvPicPr>
          <p:cNvPr id="4098" name="Picture 2">
            <a:extLst>
              <a:ext uri="{FF2B5EF4-FFF2-40B4-BE49-F238E27FC236}">
                <a16:creationId xmlns:a16="http://schemas.microsoft.com/office/drawing/2014/main" id="{090C68B8-B2F6-4A98-A98F-059B129DC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217" y="2202410"/>
            <a:ext cx="2147527" cy="1080922"/>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5">
            <a:extLst>
              <a:ext uri="{FF2B5EF4-FFF2-40B4-BE49-F238E27FC236}">
                <a16:creationId xmlns:a16="http://schemas.microsoft.com/office/drawing/2014/main" id="{AE67240B-7828-4659-8BCF-70BDA4A7EFEA}"/>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2093387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E213154E-1B1F-40F1-857B-9FF39010665C}"/>
              </a:ext>
            </a:extLst>
          </p:cNvPr>
          <p:cNvSpPr txBox="1">
            <a:spLocks/>
          </p:cNvSpPr>
          <p:nvPr/>
        </p:nvSpPr>
        <p:spPr>
          <a:xfrm>
            <a:off x="1182190" y="2071668"/>
            <a:ext cx="10151567" cy="166589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Pair local language learners with bilingual peers for “shoulder-to-shoulder” training to teach them the specific tasks associated with their shared role.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Local language learners can turn to these mentors for support during the training and onboarding phase. </a:t>
            </a:r>
            <a:br>
              <a:rPr lang="en-US" sz="1800" dirty="0">
                <a:latin typeface="Arial" panose="020B0604020202020204" pitchFamily="34" charset="0"/>
                <a:cs typeface="Arial" panose="020B0604020202020204" pitchFamily="34" charset="0"/>
              </a:rPr>
            </a:br>
            <a:endParaRPr lang="es-ES" sz="1800" dirty="0">
              <a:solidFill>
                <a:srgbClr val="FF000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4D3C9382-95AE-4693-90C6-7185ABEC2141}"/>
              </a:ext>
            </a:extLst>
          </p:cNvPr>
          <p:cNvSpPr/>
          <p:nvPr/>
        </p:nvSpPr>
        <p:spPr>
          <a:xfrm>
            <a:off x="500021" y="2108915"/>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Talent </a:t>
            </a:r>
            <a:r>
              <a:rPr lang="es-ES" dirty="0" err="1">
                <a:solidFill>
                  <a:schemeClr val="accent1">
                    <a:lumMod val="50000"/>
                  </a:schemeClr>
                </a:solidFill>
                <a:latin typeface="Arial Black" panose="020B0A04020102020204" pitchFamily="34" charset="0"/>
              </a:rPr>
              <a:t>Development</a:t>
            </a:r>
            <a:r>
              <a:rPr lang="es-ES" dirty="0">
                <a:solidFill>
                  <a:schemeClr val="accent1">
                    <a:lumMod val="50000"/>
                  </a:schemeClr>
                </a:solidFill>
                <a:latin typeface="Arial Black" panose="020B0A04020102020204" pitchFamily="34" charset="0"/>
              </a:rPr>
              <a:t> </a:t>
            </a: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1580416" y="2108915"/>
            <a:ext cx="10111563" cy="526338"/>
          </a:xfrm>
        </p:spPr>
        <p:txBody>
          <a:bodyPr/>
          <a:lstStyle/>
          <a:p>
            <a:pPr>
              <a:lnSpc>
                <a:spcPct val="100000"/>
              </a:lnSpc>
            </a:pPr>
            <a:r>
              <a:rPr lang="en-US" b="1" dirty="0">
                <a:latin typeface="Arial" panose="020B0604020202020204" pitchFamily="34" charset="0"/>
                <a:cs typeface="Arial" panose="020B0604020202020204" pitchFamily="34" charset="0"/>
              </a:rPr>
              <a:t>Provide mentorship through bilingual peers</a:t>
            </a:r>
          </a:p>
          <a:p>
            <a:pPr>
              <a:lnSpc>
                <a:spcPct val="100000"/>
              </a:lnSpc>
            </a:pPr>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19</a:t>
            </a:fld>
            <a:endParaRPr lang="en-US"/>
          </a:p>
        </p:txBody>
      </p:sp>
      <p:sp>
        <p:nvSpPr>
          <p:cNvPr id="5" name="TextBox 4">
            <a:extLst>
              <a:ext uri="{FF2B5EF4-FFF2-40B4-BE49-F238E27FC236}">
                <a16:creationId xmlns:a16="http://schemas.microsoft.com/office/drawing/2014/main" id="{FA32C778-4E1E-429E-AB39-B873E604F279}"/>
              </a:ext>
            </a:extLst>
          </p:cNvPr>
          <p:cNvSpPr txBox="1"/>
          <p:nvPr/>
        </p:nvSpPr>
        <p:spPr>
          <a:xfrm>
            <a:off x="696388" y="2082301"/>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1</a:t>
            </a:r>
            <a:endParaRPr lang="es-ES" sz="4000" dirty="0" err="1">
              <a:solidFill>
                <a:schemeClr val="bg1"/>
              </a:solidFill>
              <a:latin typeface="Arial Black" panose="020B0A04020102020204" pitchFamily="34" charset="0"/>
              <a:cs typeface="Aktiv Grotesk XBold" panose="020B0804020202020204" pitchFamily="34" charset="0"/>
            </a:endParaRPr>
          </a:p>
        </p:txBody>
      </p:sp>
      <p:sp>
        <p:nvSpPr>
          <p:cNvPr id="30" name="Content Placeholder 2">
            <a:extLst>
              <a:ext uri="{FF2B5EF4-FFF2-40B4-BE49-F238E27FC236}">
                <a16:creationId xmlns:a16="http://schemas.microsoft.com/office/drawing/2014/main" id="{0741833A-45D2-4324-A57E-E288B6AF901A}"/>
              </a:ext>
            </a:extLst>
          </p:cNvPr>
          <p:cNvSpPr txBox="1">
            <a:spLocks/>
          </p:cNvSpPr>
          <p:nvPr/>
        </p:nvSpPr>
        <p:spPr>
          <a:xfrm>
            <a:off x="1182190" y="4131823"/>
            <a:ext cx="10491161"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r>
              <a:rPr lang="en-US" dirty="0">
                <a:latin typeface="Arial" panose="020B0604020202020204" pitchFamily="34" charset="0"/>
                <a:cs typeface="Arial" panose="020B0604020202020204" pitchFamily="34" charset="0"/>
              </a:rPr>
              <a:t>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Turn written training materials into visual and video-based training materials to illustrate job tasks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This solution is most effective for roles with repeated tasks (e.g., a food processing company that uses pictures in its training materials to break down process tasks).</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Use picture-based signage around the work site to indicate e.g., exits, breakrooms, and bathrooms, which can reduce risk of accidents due to language barriers.</a:t>
            </a:r>
          </a:p>
          <a:p>
            <a:pPr marL="342900" indent="-342900">
              <a:lnSpc>
                <a:spcPct val="100000"/>
              </a:lnSpc>
              <a:spcAft>
                <a:spcPts val="1200"/>
              </a:spcAft>
              <a:buClr>
                <a:schemeClr val="accent1"/>
              </a:buClr>
              <a:buFont typeface="Aktiv Grotesk Light" panose="020B0404020202020204" pitchFamily="34" charset="0"/>
              <a:buChar char="₋"/>
            </a:pPr>
            <a:endParaRPr lang="es-ES" sz="1800" dirty="0">
              <a:solidFill>
                <a:srgbClr val="FF0000"/>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E6EDEEC3-2AD6-4010-8AA1-25EC82276C69}"/>
              </a:ext>
            </a:extLst>
          </p:cNvPr>
          <p:cNvSpPr txBox="1">
            <a:spLocks/>
          </p:cNvSpPr>
          <p:nvPr/>
        </p:nvSpPr>
        <p:spPr>
          <a:xfrm>
            <a:off x="1561789" y="4119284"/>
            <a:ext cx="10111563" cy="526338"/>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Minimize the use of written materials</a:t>
            </a:r>
            <a:endParaRPr lang="es-ES" b="1" dirty="0">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F26E6EAA-8AF0-41B4-969B-831143734835}"/>
              </a:ext>
            </a:extLst>
          </p:cNvPr>
          <p:cNvSpPr/>
          <p:nvPr/>
        </p:nvSpPr>
        <p:spPr>
          <a:xfrm>
            <a:off x="500021" y="4119284"/>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4156DD3D-7FFD-435B-8F77-AAA78EBE499F}"/>
              </a:ext>
            </a:extLst>
          </p:cNvPr>
          <p:cNvSpPr txBox="1"/>
          <p:nvPr/>
        </p:nvSpPr>
        <p:spPr>
          <a:xfrm>
            <a:off x="696388" y="4092670"/>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2</a:t>
            </a:r>
            <a:endParaRPr lang="es-ES" sz="4000" dirty="0" err="1">
              <a:solidFill>
                <a:schemeClr val="bg1"/>
              </a:solidFill>
              <a:latin typeface="Arial Black" panose="020B0A04020102020204" pitchFamily="34" charset="0"/>
              <a:cs typeface="Aktiv Grotesk XBold" panose="020B0804020202020204" pitchFamily="34" charset="0"/>
            </a:endParaRPr>
          </a:p>
        </p:txBody>
      </p:sp>
      <p:cxnSp>
        <p:nvCxnSpPr>
          <p:cNvPr id="37" name="Straight Connector 36">
            <a:extLst>
              <a:ext uri="{FF2B5EF4-FFF2-40B4-BE49-F238E27FC236}">
                <a16:creationId xmlns:a16="http://schemas.microsoft.com/office/drawing/2014/main" id="{9EEAF760-C309-4FF5-BE01-8F67BC009849}"/>
              </a:ext>
            </a:extLst>
          </p:cNvPr>
          <p:cNvCxnSpPr>
            <a:cxnSpLocks/>
          </p:cNvCxnSpPr>
          <p:nvPr/>
        </p:nvCxnSpPr>
        <p:spPr>
          <a:xfrm flipH="1">
            <a:off x="1153039" y="4491721"/>
            <a:ext cx="10180719"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AC05A08-FD61-40EF-913B-342A4774020C}"/>
              </a:ext>
            </a:extLst>
          </p:cNvPr>
          <p:cNvCxnSpPr>
            <a:cxnSpLocks/>
            <a:endCxn id="17" idx="6"/>
          </p:cNvCxnSpPr>
          <p:nvPr/>
        </p:nvCxnSpPr>
        <p:spPr>
          <a:xfrm flipH="1" flipV="1">
            <a:off x="1217562" y="2467686"/>
            <a:ext cx="10116196" cy="2493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5" name="Graphic 14" descr="Star with solid fill">
            <a:extLst>
              <a:ext uri="{FF2B5EF4-FFF2-40B4-BE49-F238E27FC236}">
                <a16:creationId xmlns:a16="http://schemas.microsoft.com/office/drawing/2014/main" id="{EDCFABAA-A49D-4834-8735-2C999A464E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6665" y="1921547"/>
            <a:ext cx="536299" cy="536299"/>
          </a:xfrm>
          <a:prstGeom prst="rect">
            <a:avLst/>
          </a:prstGeom>
        </p:spPr>
      </p:pic>
      <p:sp>
        <p:nvSpPr>
          <p:cNvPr id="16" name="Slide Number Placeholder 5">
            <a:extLst>
              <a:ext uri="{FF2B5EF4-FFF2-40B4-BE49-F238E27FC236}">
                <a16:creationId xmlns:a16="http://schemas.microsoft.com/office/drawing/2014/main" id="{FA3458BA-B924-479F-9E0B-DD20C3688024}"/>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4038284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E9C90-E50D-4550-B126-2944E82AD0DD}"/>
              </a:ext>
            </a:extLst>
          </p:cNvPr>
          <p:cNvSpPr>
            <a:spLocks noGrp="1"/>
          </p:cNvSpPr>
          <p:nvPr>
            <p:ph idx="1"/>
          </p:nvPr>
        </p:nvSpPr>
        <p:spPr>
          <a:xfrm>
            <a:off x="4304255" y="2249273"/>
            <a:ext cx="6103088" cy="932405"/>
          </a:xfrm>
        </p:spPr>
        <p:txBody>
          <a:bodyPr/>
          <a:lstStyle/>
          <a:p>
            <a:r>
              <a:rPr lang="en-US" b="1" i="1" dirty="0">
                <a:solidFill>
                  <a:schemeClr val="tx1"/>
                </a:solidFill>
                <a:latin typeface="Arial" panose="020B0604020202020204" pitchFamily="34" charset="0"/>
                <a:cs typeface="Arial" panose="020B0604020202020204" pitchFamily="34" charset="0"/>
              </a:rPr>
              <a:t>Bridging Language and Work: Solutions to Invest in Immigrant and Refugee Talent</a:t>
            </a:r>
            <a:r>
              <a:rPr lang="en-US" dirty="0">
                <a:latin typeface="Arial" panose="020B0604020202020204" pitchFamily="34" charset="0"/>
                <a:cs typeface="Arial" panose="020B0604020202020204" pitchFamily="34" charset="0"/>
              </a:rPr>
              <a:t> is a new guidebook for businesses with actionable advice on hiring and investing in workers who are local language learners.</a:t>
            </a:r>
          </a:p>
        </p:txBody>
      </p:sp>
      <p:sp>
        <p:nvSpPr>
          <p:cNvPr id="7" name="Rectangle 6">
            <a:extLst>
              <a:ext uri="{FF2B5EF4-FFF2-40B4-BE49-F238E27FC236}">
                <a16:creationId xmlns:a16="http://schemas.microsoft.com/office/drawing/2014/main" id="{A8150EB7-8F95-4E5E-AD04-FC13714BF28A}"/>
              </a:ext>
            </a:extLst>
          </p:cNvPr>
          <p:cNvSpPr/>
          <p:nvPr/>
        </p:nvSpPr>
        <p:spPr>
          <a:xfrm>
            <a:off x="4162122" y="3948651"/>
            <a:ext cx="7570798" cy="925891"/>
          </a:xfrm>
          <a:prstGeom prst="rect">
            <a:avLst/>
          </a:prstGeom>
          <a:solidFill>
            <a:srgbClr val="F5F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1312AF03-F5F8-4246-BDC9-3ECE7C5CEC64}"/>
              </a:ext>
            </a:extLst>
          </p:cNvPr>
          <p:cNvSpPr>
            <a:spLocks noGrp="1"/>
          </p:cNvSpPr>
          <p:nvPr>
            <p:ph type="title"/>
          </p:nvPr>
        </p:nvSpPr>
        <p:spPr/>
        <p:txBody>
          <a:bodyPr/>
          <a:lstStyle/>
          <a:p>
            <a:r>
              <a:rPr lang="en-US" dirty="0">
                <a:latin typeface="Arial Black" panose="020B0A04020102020204" pitchFamily="34" charset="0"/>
              </a:rPr>
              <a:t>Tent and JFF launched Bridging Language and Work: Solutions to Invest in Immigrant and Refugee Talent</a:t>
            </a:r>
            <a:endParaRPr lang="es-ES"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2FAC2B7F-54C8-4B5F-B4D6-B5431523F8FA}"/>
              </a:ext>
            </a:extLst>
          </p:cNvPr>
          <p:cNvSpPr>
            <a:spLocks noGrp="1"/>
          </p:cNvSpPr>
          <p:nvPr>
            <p:ph type="sldNum" sz="quarter" idx="12"/>
          </p:nvPr>
        </p:nvSpPr>
        <p:spPr/>
        <p:txBody>
          <a:bodyPr/>
          <a:lstStyle/>
          <a:p>
            <a:fld id="{2066355A-084C-D24E-9AD2-7E4FC41EA627}" type="slidenum">
              <a:rPr lang="en-US" smtClean="0"/>
              <a:t>2</a:t>
            </a:fld>
            <a:endParaRPr lang="en-US"/>
          </a:p>
        </p:txBody>
      </p:sp>
      <p:sp>
        <p:nvSpPr>
          <p:cNvPr id="9" name="TextBox 8">
            <a:extLst>
              <a:ext uri="{FF2B5EF4-FFF2-40B4-BE49-F238E27FC236}">
                <a16:creationId xmlns:a16="http://schemas.microsoft.com/office/drawing/2014/main" id="{1B06F188-73FA-4739-A409-AE74F034DADF}"/>
              </a:ext>
            </a:extLst>
          </p:cNvPr>
          <p:cNvSpPr txBox="1"/>
          <p:nvPr/>
        </p:nvSpPr>
        <p:spPr>
          <a:xfrm>
            <a:off x="4811594" y="4041385"/>
            <a:ext cx="6921326" cy="666977"/>
          </a:xfrm>
          <a:prstGeom prst="rect">
            <a:avLst/>
          </a:prstGeom>
          <a:noFill/>
        </p:spPr>
        <p:txBody>
          <a:bodyPr wrap="square">
            <a:spAutoFit/>
          </a:bodyPr>
          <a:lstStyle/>
          <a:p>
            <a:r>
              <a:rPr lang="en-US" sz="1867" dirty="0">
                <a:solidFill>
                  <a:srgbClr val="000000"/>
                </a:solidFill>
                <a:latin typeface="Arial" panose="020B0604020202020204" pitchFamily="34" charset="0"/>
                <a:ea typeface="Aktiv Grotesk Light" panose="020B0404020202020204" pitchFamily="34" charset="0"/>
                <a:cs typeface="Arial" panose="020B0604020202020204" pitchFamily="34" charset="0"/>
              </a:rPr>
              <a:t>You can download the guide here:</a:t>
            </a:r>
          </a:p>
          <a:p>
            <a:r>
              <a:rPr lang="es-ES" sz="1867" dirty="0">
                <a:solidFill>
                  <a:srgbClr val="000000"/>
                </a:solidFill>
                <a:latin typeface="Arial" panose="020B0604020202020204" pitchFamily="34" charset="0"/>
                <a:ea typeface="Aktiv Grotesk Light" panose="020B0404020202020204" pitchFamily="34" charset="0"/>
                <a:cs typeface="Arial" panose="020B0604020202020204" pitchFamily="34" charset="0"/>
                <a:hlinkClick r:id="rId2"/>
              </a:rPr>
              <a:t>https://www.tent.org/resources/overcoming-language-barriers/</a:t>
            </a:r>
            <a:r>
              <a:rPr lang="en-US" sz="1867" dirty="0">
                <a:solidFill>
                  <a:srgbClr val="000000"/>
                </a:solidFill>
                <a:latin typeface="Arial" panose="020B0604020202020204" pitchFamily="34" charset="0"/>
                <a:ea typeface="Aktiv Grotesk Light" panose="020B0404020202020204" pitchFamily="34" charset="0"/>
                <a:cs typeface="Arial" panose="020B0604020202020204" pitchFamily="34" charset="0"/>
              </a:rPr>
              <a:t> </a:t>
            </a:r>
            <a:endParaRPr lang="es-ES" sz="1867"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p:txBody>
      </p:sp>
      <p:pic>
        <p:nvPicPr>
          <p:cNvPr id="11" name="Graphic 10" descr="Link with solid fill">
            <a:extLst>
              <a:ext uri="{FF2B5EF4-FFF2-40B4-BE49-F238E27FC236}">
                <a16:creationId xmlns:a16="http://schemas.microsoft.com/office/drawing/2014/main" id="{36DFA178-3ACA-484F-B6C7-E6E0BDC88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62122" y="3703817"/>
            <a:ext cx="648586" cy="648586"/>
          </a:xfrm>
          <a:prstGeom prst="rect">
            <a:avLst/>
          </a:prstGeom>
        </p:spPr>
      </p:pic>
      <p:pic>
        <p:nvPicPr>
          <p:cNvPr id="8" name="Picture 7">
            <a:extLst>
              <a:ext uri="{FF2B5EF4-FFF2-40B4-BE49-F238E27FC236}">
                <a16:creationId xmlns:a16="http://schemas.microsoft.com/office/drawing/2014/main" id="{A534BD9A-C723-431D-B75B-3C9F119255D0}"/>
              </a:ext>
            </a:extLst>
          </p:cNvPr>
          <p:cNvPicPr>
            <a:picLocks noChangeAspect="1"/>
          </p:cNvPicPr>
          <p:nvPr/>
        </p:nvPicPr>
        <p:blipFill>
          <a:blip r:embed="rId5"/>
          <a:stretch>
            <a:fillRect/>
          </a:stretch>
        </p:blipFill>
        <p:spPr>
          <a:xfrm>
            <a:off x="500021" y="2098332"/>
            <a:ext cx="3353988" cy="4320514"/>
          </a:xfrm>
          <a:prstGeom prst="rect">
            <a:avLst/>
          </a:prstGeom>
        </p:spPr>
      </p:pic>
      <p:sp>
        <p:nvSpPr>
          <p:cNvPr id="10" name="Slide Number Placeholder 5">
            <a:extLst>
              <a:ext uri="{FF2B5EF4-FFF2-40B4-BE49-F238E27FC236}">
                <a16:creationId xmlns:a16="http://schemas.microsoft.com/office/drawing/2014/main" id="{376FE724-085F-461E-90D8-A5EE63E1A91D}"/>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ktiv Grotesk Light"/>
                <a:ea typeface="+mn-ea"/>
                <a:cs typeface="Aktiv Grotesk Light"/>
              </a:rPr>
              <a:t> </a:t>
            </a:r>
          </a:p>
        </p:txBody>
      </p:sp>
    </p:spTree>
    <p:extLst>
      <p:ext uri="{BB962C8B-B14F-4D97-AF65-F5344CB8AC3E}">
        <p14:creationId xmlns:p14="http://schemas.microsoft.com/office/powerpoint/2010/main" val="825555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E213154E-1B1F-40F1-857B-9FF39010665C}"/>
              </a:ext>
            </a:extLst>
          </p:cNvPr>
          <p:cNvSpPr txBox="1">
            <a:spLocks/>
          </p:cNvSpPr>
          <p:nvPr/>
        </p:nvSpPr>
        <p:spPr>
          <a:xfrm>
            <a:off x="1182190" y="2071668"/>
            <a:ext cx="10313422" cy="166589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Prioritize promoting and advancing local language learners as they improve their technical and local language skills. They should be promoted based on mastery of skills and competencies, even if they are still learning the language.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By offering the right support and training, companies can promote learners into leadership roles to manage and develop other local language learners who can benefit from shared experiences.</a:t>
            </a:r>
          </a:p>
          <a:p>
            <a:pPr marL="342900" indent="-342900">
              <a:lnSpc>
                <a:spcPct val="100000"/>
              </a:lnSpc>
              <a:spcAft>
                <a:spcPts val="1200"/>
              </a:spcAft>
              <a:buClr>
                <a:schemeClr val="accent1"/>
              </a:buClr>
              <a:buFont typeface="Aktiv Grotesk Light" panose="020B0404020202020204" pitchFamily="34" charset="0"/>
              <a:buChar char="₋"/>
            </a:pPr>
            <a:endParaRPr lang="es-ES" sz="1800" dirty="0">
              <a:solidFill>
                <a:srgbClr val="FF000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4D3C9382-95AE-4693-90C6-7185ABEC2141}"/>
              </a:ext>
            </a:extLst>
          </p:cNvPr>
          <p:cNvSpPr/>
          <p:nvPr/>
        </p:nvSpPr>
        <p:spPr>
          <a:xfrm>
            <a:off x="500021" y="2108915"/>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Talent </a:t>
            </a:r>
            <a:r>
              <a:rPr lang="es-ES" dirty="0" err="1">
                <a:solidFill>
                  <a:schemeClr val="accent1">
                    <a:lumMod val="50000"/>
                  </a:schemeClr>
                </a:solidFill>
                <a:latin typeface="Arial Black" panose="020B0A04020102020204" pitchFamily="34" charset="0"/>
              </a:rPr>
              <a:t>Development</a:t>
            </a:r>
            <a:r>
              <a:rPr lang="es-ES" dirty="0">
                <a:solidFill>
                  <a:schemeClr val="accent1">
                    <a:lumMod val="50000"/>
                  </a:schemeClr>
                </a:solidFill>
                <a:latin typeface="Arial Black" panose="020B0A04020102020204" pitchFamily="34" charset="0"/>
              </a:rPr>
              <a:t> </a:t>
            </a: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1580416" y="2108915"/>
            <a:ext cx="10111563" cy="526338"/>
          </a:xfrm>
        </p:spPr>
        <p:txBody>
          <a:bodyPr/>
          <a:lstStyle/>
          <a:p>
            <a:pPr>
              <a:lnSpc>
                <a:spcPct val="100000"/>
              </a:lnSpc>
            </a:pPr>
            <a:r>
              <a:rPr lang="en-US" b="1" dirty="0">
                <a:latin typeface="Arial" panose="020B0604020202020204" pitchFamily="34" charset="0"/>
                <a:cs typeface="Arial" panose="020B0604020202020204" pitchFamily="34" charset="0"/>
              </a:rPr>
              <a:t>Treat multilingualism as an asset, not a hindrance</a:t>
            </a:r>
            <a:endParaRPr lang="es-ES"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20</a:t>
            </a:fld>
            <a:endParaRPr lang="en-US"/>
          </a:p>
        </p:txBody>
      </p:sp>
      <p:sp>
        <p:nvSpPr>
          <p:cNvPr id="5" name="TextBox 4">
            <a:extLst>
              <a:ext uri="{FF2B5EF4-FFF2-40B4-BE49-F238E27FC236}">
                <a16:creationId xmlns:a16="http://schemas.microsoft.com/office/drawing/2014/main" id="{FA32C778-4E1E-429E-AB39-B873E604F279}"/>
              </a:ext>
            </a:extLst>
          </p:cNvPr>
          <p:cNvSpPr txBox="1"/>
          <p:nvPr/>
        </p:nvSpPr>
        <p:spPr>
          <a:xfrm>
            <a:off x="696388" y="2082301"/>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3</a:t>
            </a:r>
            <a:endParaRPr lang="es-ES" sz="4000" dirty="0" err="1">
              <a:solidFill>
                <a:schemeClr val="bg1"/>
              </a:solidFill>
              <a:latin typeface="Arial Black" panose="020B0A04020102020204" pitchFamily="34" charset="0"/>
              <a:cs typeface="Aktiv Grotesk XBold" panose="020B0804020202020204" pitchFamily="34" charset="0"/>
            </a:endParaRPr>
          </a:p>
        </p:txBody>
      </p:sp>
      <p:sp>
        <p:nvSpPr>
          <p:cNvPr id="30" name="Content Placeholder 2">
            <a:extLst>
              <a:ext uri="{FF2B5EF4-FFF2-40B4-BE49-F238E27FC236}">
                <a16:creationId xmlns:a16="http://schemas.microsoft.com/office/drawing/2014/main" id="{0741833A-45D2-4324-A57E-E288B6AF901A}"/>
              </a:ext>
            </a:extLst>
          </p:cNvPr>
          <p:cNvSpPr txBox="1">
            <a:spLocks/>
          </p:cNvSpPr>
          <p:nvPr/>
        </p:nvSpPr>
        <p:spPr>
          <a:xfrm>
            <a:off x="1182191" y="4466524"/>
            <a:ext cx="10111562" cy="1971081"/>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r>
              <a:rPr lang="en-US" dirty="0">
                <a:latin typeface="Arial" panose="020B0604020202020204" pitchFamily="34" charset="0"/>
                <a:cs typeface="Arial" panose="020B0604020202020204" pitchFamily="34" charset="0"/>
              </a:rPr>
              <a:t>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Use immersive technology like virtual reality to deliver job training that allows local language learners to learn by doing.</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 This technology also addresses safety concerns that often stop companies from hiring local language learners by simulating high-risk environments.</a:t>
            </a:r>
            <a:endParaRPr lang="es-ES" sz="1800" dirty="0">
              <a:solidFill>
                <a:srgbClr val="FF0000"/>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E6EDEEC3-2AD6-4010-8AA1-25EC82276C69}"/>
              </a:ext>
            </a:extLst>
          </p:cNvPr>
          <p:cNvSpPr txBox="1">
            <a:spLocks/>
          </p:cNvSpPr>
          <p:nvPr/>
        </p:nvSpPr>
        <p:spPr>
          <a:xfrm>
            <a:off x="1561789" y="4453985"/>
            <a:ext cx="10111563" cy="526338"/>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Adopt technology to train through job simulations</a:t>
            </a:r>
            <a:endParaRPr lang="es-ES" b="1" dirty="0">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F26E6EAA-8AF0-41B4-969B-831143734835}"/>
              </a:ext>
            </a:extLst>
          </p:cNvPr>
          <p:cNvSpPr/>
          <p:nvPr/>
        </p:nvSpPr>
        <p:spPr>
          <a:xfrm>
            <a:off x="500021" y="4453985"/>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4156DD3D-7FFD-435B-8F77-AAA78EBE499F}"/>
              </a:ext>
            </a:extLst>
          </p:cNvPr>
          <p:cNvSpPr txBox="1"/>
          <p:nvPr/>
        </p:nvSpPr>
        <p:spPr>
          <a:xfrm>
            <a:off x="696388" y="4427371"/>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4</a:t>
            </a:r>
            <a:endParaRPr lang="es-ES" sz="4000" dirty="0" err="1">
              <a:solidFill>
                <a:schemeClr val="bg1"/>
              </a:solidFill>
              <a:latin typeface="Arial Black" panose="020B0A04020102020204" pitchFamily="34" charset="0"/>
              <a:cs typeface="Aktiv Grotesk XBold" panose="020B0804020202020204" pitchFamily="34" charset="0"/>
            </a:endParaRPr>
          </a:p>
        </p:txBody>
      </p:sp>
      <p:cxnSp>
        <p:nvCxnSpPr>
          <p:cNvPr id="37" name="Straight Connector 36">
            <a:extLst>
              <a:ext uri="{FF2B5EF4-FFF2-40B4-BE49-F238E27FC236}">
                <a16:creationId xmlns:a16="http://schemas.microsoft.com/office/drawing/2014/main" id="{9EEAF760-C309-4FF5-BE01-8F67BC009849}"/>
              </a:ext>
            </a:extLst>
          </p:cNvPr>
          <p:cNvCxnSpPr>
            <a:cxnSpLocks/>
          </p:cNvCxnSpPr>
          <p:nvPr/>
        </p:nvCxnSpPr>
        <p:spPr>
          <a:xfrm flipH="1">
            <a:off x="1153039" y="4826422"/>
            <a:ext cx="10180719"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AC05A08-FD61-40EF-913B-342A4774020C}"/>
              </a:ext>
            </a:extLst>
          </p:cNvPr>
          <p:cNvCxnSpPr>
            <a:cxnSpLocks/>
            <a:endCxn id="17" idx="6"/>
          </p:cNvCxnSpPr>
          <p:nvPr/>
        </p:nvCxnSpPr>
        <p:spPr>
          <a:xfrm flipH="1" flipV="1">
            <a:off x="1217562" y="2467686"/>
            <a:ext cx="10116196" cy="2493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6BACD6DF-2463-4594-8C16-04F0B2E15394}"/>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440518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A869E6-9213-42C3-AE4B-3820779318DB}"/>
              </a:ext>
            </a:extLst>
          </p:cNvPr>
          <p:cNvSpPr/>
          <p:nvPr/>
        </p:nvSpPr>
        <p:spPr>
          <a:xfrm>
            <a:off x="3033131" y="2201675"/>
            <a:ext cx="8658847" cy="42310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angle 11">
            <a:extLst>
              <a:ext uri="{FF2B5EF4-FFF2-40B4-BE49-F238E27FC236}">
                <a16:creationId xmlns:a16="http://schemas.microsoft.com/office/drawing/2014/main" id="{D29C99F2-9E9F-4C4B-90EE-38461C3888C6}"/>
              </a:ext>
            </a:extLst>
          </p:cNvPr>
          <p:cNvSpPr/>
          <p:nvPr/>
        </p:nvSpPr>
        <p:spPr>
          <a:xfrm>
            <a:off x="500021" y="3429000"/>
            <a:ext cx="3176395" cy="21454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Title 1">
            <a:extLst>
              <a:ext uri="{FF2B5EF4-FFF2-40B4-BE49-F238E27FC236}">
                <a16:creationId xmlns:a16="http://schemas.microsoft.com/office/drawing/2014/main" id="{FE7C00A3-D604-4EC5-A1B9-19EC1B7B9EC6}"/>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Talent </a:t>
            </a:r>
            <a:r>
              <a:rPr lang="es-ES" dirty="0" err="1">
                <a:solidFill>
                  <a:schemeClr val="accent1">
                    <a:lumMod val="50000"/>
                  </a:schemeClr>
                </a:solidFill>
                <a:latin typeface="Arial Black" panose="020B0A04020102020204" pitchFamily="34" charset="0"/>
              </a:rPr>
              <a:t>Development</a:t>
            </a:r>
            <a:endParaRPr lang="es-ES" dirty="0">
              <a:solidFill>
                <a:schemeClr val="accent1">
                  <a:lumMod val="50000"/>
                </a:schemeClr>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CDEBF524-EC91-4540-B9F5-6B5965C37716}"/>
              </a:ext>
            </a:extLst>
          </p:cNvPr>
          <p:cNvSpPr>
            <a:spLocks noGrp="1"/>
          </p:cNvSpPr>
          <p:nvPr>
            <p:ph type="sldNum" sz="quarter" idx="10"/>
          </p:nvPr>
        </p:nvSpPr>
        <p:spPr/>
        <p:txBody>
          <a:bodyPr/>
          <a:lstStyle/>
          <a:p>
            <a:fld id="{2066355A-084C-D24E-9AD2-7E4FC41EA627}" type="slidenum">
              <a:rPr lang="en-US" smtClean="0"/>
              <a:pPr/>
              <a:t>21</a:t>
            </a:fld>
            <a:endParaRPr lang="en-US" dirty="0"/>
          </a:p>
        </p:txBody>
      </p:sp>
      <p:sp>
        <p:nvSpPr>
          <p:cNvPr id="8" name="TextBox 7">
            <a:extLst>
              <a:ext uri="{FF2B5EF4-FFF2-40B4-BE49-F238E27FC236}">
                <a16:creationId xmlns:a16="http://schemas.microsoft.com/office/drawing/2014/main" id="{E06ABDF4-2C8E-4536-A08D-BF547445AD5D}"/>
              </a:ext>
            </a:extLst>
          </p:cNvPr>
          <p:cNvSpPr txBox="1"/>
          <p:nvPr/>
        </p:nvSpPr>
        <p:spPr>
          <a:xfrm>
            <a:off x="826891" y="3811000"/>
            <a:ext cx="2849525" cy="914400"/>
          </a:xfrm>
          <a:prstGeom prst="rect">
            <a:avLst/>
          </a:prstGeom>
        </p:spPr>
        <p:txBody>
          <a:bodyPr vert="horz" wrap="none" lIns="0" tIns="0" rIns="0" bIns="0" rtlCol="0">
            <a:noAutofit/>
          </a:bodyPr>
          <a:lstStyle/>
          <a:p>
            <a:pPr>
              <a:lnSpc>
                <a:spcPct val="120000"/>
              </a:lnSpc>
              <a:spcBef>
                <a:spcPts val="0"/>
              </a:spcBef>
              <a:spcAft>
                <a:spcPts val="400"/>
              </a:spcAft>
            </a:pPr>
            <a:r>
              <a:rPr lang="en-US" sz="2400" b="1" dirty="0">
                <a:solidFill>
                  <a:schemeClr val="bg1"/>
                </a:solidFill>
                <a:latin typeface="Arial" panose="020B0604020202020204" pitchFamily="34" charset="0"/>
                <a:ea typeface="Aktiv Grotesk" panose="020B0504020202020204" pitchFamily="34" charset="0"/>
                <a:cs typeface="Arial" panose="020B0604020202020204" pitchFamily="34" charset="0"/>
              </a:rPr>
              <a:t>Case study: </a:t>
            </a:r>
          </a:p>
          <a:p>
            <a:pPr>
              <a:lnSpc>
                <a:spcPct val="120000"/>
              </a:lnSpc>
              <a:spcBef>
                <a:spcPts val="0"/>
              </a:spcBef>
              <a:spcAft>
                <a:spcPts val="400"/>
              </a:spcAft>
            </a:pPr>
            <a:r>
              <a:rPr lang="en-US" sz="2400" dirty="0">
                <a:solidFill>
                  <a:schemeClr val="bg1"/>
                </a:solidFill>
                <a:latin typeface="Arial" panose="020B0604020202020204" pitchFamily="34" charset="0"/>
                <a:ea typeface="Aktiv Grotesk" panose="020B0504020202020204" pitchFamily="34" charset="0"/>
                <a:cs typeface="Arial" panose="020B0604020202020204" pitchFamily="34" charset="0"/>
              </a:rPr>
              <a:t>Chobani, </a:t>
            </a:r>
            <a:r>
              <a:rPr lang="en-US" sz="2400" i="1" dirty="0">
                <a:solidFill>
                  <a:schemeClr val="bg1"/>
                </a:solidFill>
                <a:latin typeface="Arial" panose="020B0604020202020204" pitchFamily="34" charset="0"/>
                <a:ea typeface="Aktiv Grotesk" panose="020B0504020202020204" pitchFamily="34" charset="0"/>
                <a:cs typeface="Arial" panose="020B0604020202020204" pitchFamily="34" charset="0"/>
              </a:rPr>
              <a:t>U.S.</a:t>
            </a:r>
            <a:endParaRPr lang="es-ES" sz="2400" i="1" dirty="0" err="1">
              <a:solidFill>
                <a:schemeClr val="bg1"/>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E3248BB3-D341-4D5A-B434-9BB586DFFA37}"/>
              </a:ext>
            </a:extLst>
          </p:cNvPr>
          <p:cNvSpPr txBox="1">
            <a:spLocks/>
          </p:cNvSpPr>
          <p:nvPr/>
        </p:nvSpPr>
        <p:spPr>
          <a:xfrm>
            <a:off x="3802649" y="2140076"/>
            <a:ext cx="7632788"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Chobani estimates that approximately </a:t>
            </a:r>
            <a:r>
              <a:rPr lang="en-US" sz="1800" b="1" dirty="0">
                <a:solidFill>
                  <a:srgbClr val="000000"/>
                </a:solidFill>
                <a:latin typeface="Arial" panose="020B0604020202020204" pitchFamily="34" charset="0"/>
                <a:cs typeface="Arial" panose="020B0604020202020204" pitchFamily="34" charset="0"/>
              </a:rPr>
              <a:t>30% </a:t>
            </a:r>
            <a:r>
              <a:rPr lang="en-US" sz="1800" dirty="0">
                <a:solidFill>
                  <a:srgbClr val="000000"/>
                </a:solidFill>
                <a:latin typeface="Arial" panose="020B0604020202020204" pitchFamily="34" charset="0"/>
                <a:cs typeface="Arial" panose="020B0604020202020204" pitchFamily="34" charset="0"/>
              </a:rPr>
              <a:t>of its manufacturing workforce is made up of immigrants and refugees.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Chobani used to translate training and HR materials into the most common native languages spoken by their teams before realizing that many employees could not read or write their native language.</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Now, Chobani offers important materials in illustrated materials with simple English words and translates as needed.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Chobani has also partnered with </a:t>
            </a:r>
            <a:r>
              <a:rPr lang="en-US" sz="1800" dirty="0" err="1">
                <a:solidFill>
                  <a:srgbClr val="000000"/>
                </a:solidFill>
                <a:latin typeface="Arial" panose="020B0604020202020204" pitchFamily="34" charset="0"/>
                <a:cs typeface="Arial" panose="020B0604020202020204" pitchFamily="34" charset="0"/>
              </a:rPr>
              <a:t>Voxy</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EnGen</a:t>
            </a:r>
            <a:r>
              <a:rPr lang="en-US" sz="1800" dirty="0">
                <a:solidFill>
                  <a:srgbClr val="000000"/>
                </a:solidFill>
                <a:latin typeface="Arial" panose="020B0604020202020204" pitchFamily="34" charset="0"/>
                <a:cs typeface="Arial" panose="020B0604020202020204" pitchFamily="34" charset="0"/>
              </a:rPr>
              <a:t>, an organization providing skills-focused, virtual English language learning courses  tailored to different levels of English proficiency.</a:t>
            </a:r>
            <a:br>
              <a:rPr lang="en-US" sz="1600" dirty="0">
                <a:latin typeface="Arial" panose="020B0604020202020204" pitchFamily="34" charset="0"/>
                <a:cs typeface="Arial" panose="020B0604020202020204" pitchFamily="34" charset="0"/>
              </a:rPr>
            </a:br>
            <a:endParaRPr lang="es-ES" sz="1600" dirty="0">
              <a:solidFill>
                <a:srgbClr val="FF0000"/>
              </a:solidFill>
              <a:latin typeface="Arial" panose="020B0604020202020204" pitchFamily="34" charset="0"/>
              <a:cs typeface="Arial" panose="020B0604020202020204" pitchFamily="34" charset="0"/>
            </a:endParaRPr>
          </a:p>
        </p:txBody>
      </p:sp>
      <p:sp>
        <p:nvSpPr>
          <p:cNvPr id="6" name="object 15">
            <a:extLst>
              <a:ext uri="{FF2B5EF4-FFF2-40B4-BE49-F238E27FC236}">
                <a16:creationId xmlns:a16="http://schemas.microsoft.com/office/drawing/2014/main" id="{26A49A62-F321-4E00-AFA5-729C0A17CA21}"/>
              </a:ext>
            </a:extLst>
          </p:cNvPr>
          <p:cNvSpPr/>
          <p:nvPr/>
        </p:nvSpPr>
        <p:spPr>
          <a:xfrm>
            <a:off x="3370844" y="4697785"/>
            <a:ext cx="611140" cy="509141"/>
          </a:xfrm>
          <a:custGeom>
            <a:avLst/>
            <a:gdLst/>
            <a:ahLst/>
            <a:cxnLst/>
            <a:rect l="l" t="t" r="r" b="b"/>
            <a:pathLst>
              <a:path w="1007745" h="838834">
                <a:moveTo>
                  <a:pt x="504927" y="0"/>
                </a:moveTo>
                <a:lnTo>
                  <a:pt x="0" y="838278"/>
                </a:lnTo>
                <a:lnTo>
                  <a:pt x="1007676" y="838278"/>
                </a:lnTo>
                <a:lnTo>
                  <a:pt x="504927" y="0"/>
                </a:lnTo>
                <a:close/>
              </a:path>
            </a:pathLst>
          </a:custGeom>
          <a:solidFill>
            <a:schemeClr val="accent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pic>
        <p:nvPicPr>
          <p:cNvPr id="6146" name="Picture 2">
            <a:extLst>
              <a:ext uri="{FF2B5EF4-FFF2-40B4-BE49-F238E27FC236}">
                <a16:creationId xmlns:a16="http://schemas.microsoft.com/office/drawing/2014/main" id="{19B5689E-13C2-4910-A2CF-552B761C2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27" y="2670016"/>
            <a:ext cx="1848414" cy="36352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7FBBFC59-CCCA-4DE4-B630-9B5C6815E41C}"/>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493671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E213154E-1B1F-40F1-857B-9FF39010665C}"/>
              </a:ext>
            </a:extLst>
          </p:cNvPr>
          <p:cNvSpPr txBox="1">
            <a:spLocks/>
          </p:cNvSpPr>
          <p:nvPr/>
        </p:nvSpPr>
        <p:spPr>
          <a:xfrm>
            <a:off x="1182190" y="2184655"/>
            <a:ext cx="10151567" cy="166589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Provide access to common language learning apps (Duolingo, </a:t>
            </a:r>
            <a:r>
              <a:rPr lang="en-US" sz="1800" dirty="0" err="1">
                <a:solidFill>
                  <a:srgbClr val="000000"/>
                </a:solidFill>
                <a:latin typeface="Arial" panose="020B0604020202020204" pitchFamily="34" charset="0"/>
                <a:cs typeface="Arial" panose="020B0604020202020204" pitchFamily="34" charset="0"/>
              </a:rPr>
              <a:t>Busuu</a:t>
            </a:r>
            <a:r>
              <a:rPr lang="en-US" sz="1800" dirty="0">
                <a:solidFill>
                  <a:srgbClr val="000000"/>
                </a:solidFill>
                <a:latin typeface="Arial" panose="020B0604020202020204" pitchFamily="34" charset="0"/>
                <a:cs typeface="Arial" panose="020B0604020202020204" pitchFamily="34" charset="0"/>
              </a:rPr>
              <a:t>, EF Hello) as a benefit for all workers, to increase workplace language learning.</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Work with app developers to create customized modules and vocabulary specific to the company and role. </a:t>
            </a:r>
            <a:endParaRPr lang="es-ES" sz="1800" dirty="0">
              <a:solidFill>
                <a:srgbClr val="FF000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4D3C9382-95AE-4693-90C6-7185ABEC2141}"/>
              </a:ext>
            </a:extLst>
          </p:cNvPr>
          <p:cNvSpPr/>
          <p:nvPr/>
        </p:nvSpPr>
        <p:spPr>
          <a:xfrm>
            <a:off x="500021" y="2264434"/>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Total </a:t>
            </a:r>
            <a:r>
              <a:rPr lang="es-ES" dirty="0" err="1">
                <a:solidFill>
                  <a:schemeClr val="accent1">
                    <a:lumMod val="50000"/>
                  </a:schemeClr>
                </a:solidFill>
                <a:latin typeface="Arial Black" panose="020B0A04020102020204" pitchFamily="34" charset="0"/>
              </a:rPr>
              <a:t>Rewards</a:t>
            </a:r>
            <a:endParaRPr lang="es-ES" dirty="0">
              <a:solidFill>
                <a:schemeClr val="accent1">
                  <a:lumMod val="5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1580416" y="2264434"/>
            <a:ext cx="10111563" cy="526338"/>
          </a:xfrm>
        </p:spPr>
        <p:txBody>
          <a:bodyPr/>
          <a:lstStyle/>
          <a:p>
            <a:pPr>
              <a:lnSpc>
                <a:spcPct val="100000"/>
              </a:lnSpc>
            </a:pPr>
            <a:r>
              <a:rPr lang="en-US" b="1" dirty="0">
                <a:latin typeface="Arial" panose="020B0604020202020204" pitchFamily="34" charset="0"/>
                <a:cs typeface="Arial" panose="020B0604020202020204" pitchFamily="34" charset="0"/>
              </a:rPr>
              <a:t>Make language learning accessible to everyone through tech</a:t>
            </a:r>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22</a:t>
            </a:fld>
            <a:endParaRPr lang="en-US"/>
          </a:p>
        </p:txBody>
      </p:sp>
      <p:sp>
        <p:nvSpPr>
          <p:cNvPr id="5" name="TextBox 4">
            <a:extLst>
              <a:ext uri="{FF2B5EF4-FFF2-40B4-BE49-F238E27FC236}">
                <a16:creationId xmlns:a16="http://schemas.microsoft.com/office/drawing/2014/main" id="{FA32C778-4E1E-429E-AB39-B873E604F279}"/>
              </a:ext>
            </a:extLst>
          </p:cNvPr>
          <p:cNvSpPr txBox="1"/>
          <p:nvPr/>
        </p:nvSpPr>
        <p:spPr>
          <a:xfrm>
            <a:off x="696388" y="2237820"/>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1</a:t>
            </a:r>
            <a:endParaRPr lang="es-ES" sz="4000" dirty="0" err="1">
              <a:solidFill>
                <a:schemeClr val="bg1"/>
              </a:solidFill>
              <a:latin typeface="Arial Black" panose="020B0A04020102020204" pitchFamily="34" charset="0"/>
              <a:cs typeface="Aktiv Grotesk XBold" panose="020B0804020202020204" pitchFamily="34" charset="0"/>
            </a:endParaRPr>
          </a:p>
        </p:txBody>
      </p:sp>
      <p:sp>
        <p:nvSpPr>
          <p:cNvPr id="30" name="Content Placeholder 2">
            <a:extLst>
              <a:ext uri="{FF2B5EF4-FFF2-40B4-BE49-F238E27FC236}">
                <a16:creationId xmlns:a16="http://schemas.microsoft.com/office/drawing/2014/main" id="{0741833A-45D2-4324-A57E-E288B6AF901A}"/>
              </a:ext>
            </a:extLst>
          </p:cNvPr>
          <p:cNvSpPr txBox="1">
            <a:spLocks/>
          </p:cNvSpPr>
          <p:nvPr/>
        </p:nvSpPr>
        <p:spPr>
          <a:xfrm>
            <a:off x="1182191" y="4235932"/>
            <a:ext cx="10111562"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r>
              <a:rPr lang="en-US" dirty="0">
                <a:latin typeface="Arial" panose="020B0604020202020204" pitchFamily="34" charset="0"/>
                <a:cs typeface="Arial" panose="020B0604020202020204" pitchFamily="34" charset="0"/>
              </a:rPr>
              <a:t> </a:t>
            </a:r>
          </a:p>
          <a:p>
            <a:pPr marL="342900" indent="-342900">
              <a:lnSpc>
                <a:spcPct val="100000"/>
              </a:lnSpc>
              <a:spcAft>
                <a:spcPts val="1200"/>
              </a:spcAft>
              <a:buClr>
                <a:schemeClr val="accent1"/>
              </a:buClr>
              <a:buFont typeface="Aktiv Grotesk Light" panose="020B0404020202020204" pitchFamily="34" charset="0"/>
              <a:buChar char="₋"/>
            </a:pPr>
            <a:r>
              <a:rPr lang="en-US" sz="1800" dirty="0">
                <a:latin typeface="Arial" panose="020B0604020202020204" pitchFamily="34" charset="0"/>
                <a:cs typeface="Arial" panose="020B0604020202020204" pitchFamily="34" charset="0"/>
              </a:rPr>
              <a:t>Create a buddy programs that pairs local language learners with colleagues who are fluent in the local language to help learners practice the local language at work</a:t>
            </a:r>
          </a:p>
          <a:p>
            <a:pPr marL="342900" indent="-342900">
              <a:lnSpc>
                <a:spcPct val="100000"/>
              </a:lnSpc>
              <a:spcAft>
                <a:spcPts val="1200"/>
              </a:spcAft>
              <a:buClr>
                <a:schemeClr val="accent1"/>
              </a:buClr>
              <a:buFont typeface="Aktiv Grotesk Light" panose="020B0404020202020204" pitchFamily="34" charset="0"/>
              <a:buChar char="₋"/>
            </a:pPr>
            <a:r>
              <a:rPr lang="en-US" sz="1800" dirty="0">
                <a:latin typeface="Arial" panose="020B0604020202020204" pitchFamily="34" charset="0"/>
                <a:cs typeface="Arial" panose="020B0604020202020204" pitchFamily="34" charset="0"/>
              </a:rPr>
              <a:t>These programs offer an opportunity for other workers to volunteer, engage with their colleagues, and build stronger social connections. </a:t>
            </a:r>
            <a:br>
              <a:rPr lang="en-US" sz="1800" dirty="0">
                <a:latin typeface="Arial" panose="020B0604020202020204" pitchFamily="34" charset="0"/>
                <a:cs typeface="Arial" panose="020B0604020202020204" pitchFamily="34" charset="0"/>
              </a:rPr>
            </a:br>
            <a:endParaRPr lang="es-ES" sz="1800" dirty="0">
              <a:solidFill>
                <a:srgbClr val="FF0000"/>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E6EDEEC3-2AD6-4010-8AA1-25EC82276C69}"/>
              </a:ext>
            </a:extLst>
          </p:cNvPr>
          <p:cNvSpPr txBox="1">
            <a:spLocks/>
          </p:cNvSpPr>
          <p:nvPr/>
        </p:nvSpPr>
        <p:spPr>
          <a:xfrm>
            <a:off x="1561789" y="4297824"/>
            <a:ext cx="10111563" cy="526338"/>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s-ES" b="1" dirty="0" err="1">
                <a:latin typeface="Arial" panose="020B0604020202020204" pitchFamily="34" charset="0"/>
                <a:cs typeface="Arial" panose="020B0604020202020204" pitchFamily="34" charset="0"/>
              </a:rPr>
              <a:t>Facilitate</a:t>
            </a:r>
            <a:r>
              <a:rPr lang="es-ES" b="1" dirty="0">
                <a:latin typeface="Arial" panose="020B0604020202020204" pitchFamily="34" charset="0"/>
                <a:cs typeface="Arial" panose="020B0604020202020204" pitchFamily="34" charset="0"/>
              </a:rPr>
              <a:t> social </a:t>
            </a:r>
            <a:r>
              <a:rPr lang="es-ES" b="1" dirty="0" err="1">
                <a:latin typeface="Arial" panose="020B0604020202020204" pitchFamily="34" charset="0"/>
                <a:cs typeface="Arial" panose="020B0604020202020204" pitchFamily="34" charset="0"/>
              </a:rPr>
              <a:t>connections</a:t>
            </a:r>
            <a:endParaRPr lang="es-ES" b="1" dirty="0">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F26E6EAA-8AF0-41B4-969B-831143734835}"/>
              </a:ext>
            </a:extLst>
          </p:cNvPr>
          <p:cNvSpPr/>
          <p:nvPr/>
        </p:nvSpPr>
        <p:spPr>
          <a:xfrm>
            <a:off x="500021" y="4297824"/>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4156DD3D-7FFD-435B-8F77-AAA78EBE499F}"/>
              </a:ext>
            </a:extLst>
          </p:cNvPr>
          <p:cNvSpPr txBox="1"/>
          <p:nvPr/>
        </p:nvSpPr>
        <p:spPr>
          <a:xfrm>
            <a:off x="696388" y="4271210"/>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2</a:t>
            </a:r>
            <a:endParaRPr lang="es-ES" sz="4000" dirty="0" err="1">
              <a:solidFill>
                <a:schemeClr val="bg1"/>
              </a:solidFill>
              <a:latin typeface="Arial Black" panose="020B0A04020102020204" pitchFamily="34" charset="0"/>
              <a:cs typeface="Aktiv Grotesk XBold" panose="020B0804020202020204" pitchFamily="34" charset="0"/>
            </a:endParaRPr>
          </a:p>
        </p:txBody>
      </p:sp>
      <p:cxnSp>
        <p:nvCxnSpPr>
          <p:cNvPr id="37" name="Straight Connector 36">
            <a:extLst>
              <a:ext uri="{FF2B5EF4-FFF2-40B4-BE49-F238E27FC236}">
                <a16:creationId xmlns:a16="http://schemas.microsoft.com/office/drawing/2014/main" id="{9EEAF760-C309-4FF5-BE01-8F67BC009849}"/>
              </a:ext>
            </a:extLst>
          </p:cNvPr>
          <p:cNvCxnSpPr>
            <a:cxnSpLocks/>
          </p:cNvCxnSpPr>
          <p:nvPr/>
        </p:nvCxnSpPr>
        <p:spPr>
          <a:xfrm flipH="1">
            <a:off x="1153039" y="4670261"/>
            <a:ext cx="10180719"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AC05A08-FD61-40EF-913B-342A4774020C}"/>
              </a:ext>
            </a:extLst>
          </p:cNvPr>
          <p:cNvCxnSpPr>
            <a:cxnSpLocks/>
            <a:endCxn id="17" idx="6"/>
          </p:cNvCxnSpPr>
          <p:nvPr/>
        </p:nvCxnSpPr>
        <p:spPr>
          <a:xfrm flipH="1" flipV="1">
            <a:off x="1217562" y="2623205"/>
            <a:ext cx="10116196" cy="2493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5" name="Graphic 14" descr="Star with solid fill">
            <a:extLst>
              <a:ext uri="{FF2B5EF4-FFF2-40B4-BE49-F238E27FC236}">
                <a16:creationId xmlns:a16="http://schemas.microsoft.com/office/drawing/2014/main" id="{32231B28-D3A6-4123-A4AF-BFD9E1C13C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6665" y="4124253"/>
            <a:ext cx="536299" cy="536299"/>
          </a:xfrm>
          <a:prstGeom prst="rect">
            <a:avLst/>
          </a:prstGeom>
        </p:spPr>
      </p:pic>
      <p:sp>
        <p:nvSpPr>
          <p:cNvPr id="16" name="Slide Number Placeholder 5">
            <a:extLst>
              <a:ext uri="{FF2B5EF4-FFF2-40B4-BE49-F238E27FC236}">
                <a16:creationId xmlns:a16="http://schemas.microsoft.com/office/drawing/2014/main" id="{56E45654-9B5D-49AA-B348-7E1D13FC17F3}"/>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1106418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E213154E-1B1F-40F1-857B-9FF39010665C}"/>
              </a:ext>
            </a:extLst>
          </p:cNvPr>
          <p:cNvSpPr txBox="1">
            <a:spLocks/>
          </p:cNvSpPr>
          <p:nvPr/>
        </p:nvSpPr>
        <p:spPr>
          <a:xfrm>
            <a:off x="1182190" y="2322507"/>
            <a:ext cx="10151567" cy="166589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Promote adaptable scheduling to accommodate the needs of refugees who may have more appointments than other workers as they participate in public or community integration programs</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Some companies use apps with translation capabilities to make it easier for workers to schedule / change their shifts.</a:t>
            </a:r>
            <a:endParaRPr lang="es-ES" sz="1800" dirty="0">
              <a:solidFill>
                <a:srgbClr val="FF000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4D3C9382-95AE-4693-90C6-7185ABEC2141}"/>
              </a:ext>
            </a:extLst>
          </p:cNvPr>
          <p:cNvSpPr/>
          <p:nvPr/>
        </p:nvSpPr>
        <p:spPr>
          <a:xfrm>
            <a:off x="500021" y="2352789"/>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Total </a:t>
            </a:r>
            <a:r>
              <a:rPr lang="es-ES" dirty="0" err="1">
                <a:solidFill>
                  <a:schemeClr val="accent1">
                    <a:lumMod val="50000"/>
                  </a:schemeClr>
                </a:solidFill>
                <a:latin typeface="Arial Black" panose="020B0A04020102020204" pitchFamily="34" charset="0"/>
              </a:rPr>
              <a:t>Rewards</a:t>
            </a:r>
            <a:endParaRPr lang="es-ES" dirty="0">
              <a:solidFill>
                <a:schemeClr val="accent1">
                  <a:lumMod val="5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1580416" y="2352789"/>
            <a:ext cx="10111563" cy="526338"/>
          </a:xfrm>
        </p:spPr>
        <p:txBody>
          <a:bodyPr/>
          <a:lstStyle/>
          <a:p>
            <a:pPr>
              <a:lnSpc>
                <a:spcPct val="100000"/>
              </a:lnSpc>
            </a:pPr>
            <a:r>
              <a:rPr lang="en-US" b="1" dirty="0">
                <a:latin typeface="Arial" panose="020B0604020202020204" pitchFamily="34" charset="0"/>
                <a:cs typeface="Arial" panose="020B0604020202020204" pitchFamily="34" charset="0"/>
              </a:rPr>
              <a:t>Promote adaptable, flexible scheduling</a:t>
            </a:r>
          </a:p>
          <a:p>
            <a:pPr>
              <a:lnSpc>
                <a:spcPct val="100000"/>
              </a:lnSpc>
            </a:pPr>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23</a:t>
            </a:fld>
            <a:endParaRPr lang="en-US"/>
          </a:p>
        </p:txBody>
      </p:sp>
      <p:sp>
        <p:nvSpPr>
          <p:cNvPr id="5" name="TextBox 4">
            <a:extLst>
              <a:ext uri="{FF2B5EF4-FFF2-40B4-BE49-F238E27FC236}">
                <a16:creationId xmlns:a16="http://schemas.microsoft.com/office/drawing/2014/main" id="{FA32C778-4E1E-429E-AB39-B873E604F279}"/>
              </a:ext>
            </a:extLst>
          </p:cNvPr>
          <p:cNvSpPr txBox="1"/>
          <p:nvPr/>
        </p:nvSpPr>
        <p:spPr>
          <a:xfrm>
            <a:off x="696388" y="2326175"/>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3</a:t>
            </a:r>
            <a:endParaRPr lang="es-ES" sz="4000" dirty="0" err="1">
              <a:solidFill>
                <a:schemeClr val="bg1"/>
              </a:solidFill>
              <a:latin typeface="Arial Black" panose="020B0A04020102020204" pitchFamily="34" charset="0"/>
              <a:cs typeface="Aktiv Grotesk XBold" panose="020B0804020202020204" pitchFamily="34" charset="0"/>
            </a:endParaRPr>
          </a:p>
        </p:txBody>
      </p:sp>
      <p:cxnSp>
        <p:nvCxnSpPr>
          <p:cNvPr id="41" name="Straight Connector 40">
            <a:extLst>
              <a:ext uri="{FF2B5EF4-FFF2-40B4-BE49-F238E27FC236}">
                <a16:creationId xmlns:a16="http://schemas.microsoft.com/office/drawing/2014/main" id="{7AC05A08-FD61-40EF-913B-342A4774020C}"/>
              </a:ext>
            </a:extLst>
          </p:cNvPr>
          <p:cNvCxnSpPr>
            <a:cxnSpLocks/>
            <a:endCxn id="17" idx="6"/>
          </p:cNvCxnSpPr>
          <p:nvPr/>
        </p:nvCxnSpPr>
        <p:spPr>
          <a:xfrm flipH="1" flipV="1">
            <a:off x="1217562" y="2711560"/>
            <a:ext cx="10116196" cy="2493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a:extLst>
              <a:ext uri="{FF2B5EF4-FFF2-40B4-BE49-F238E27FC236}">
                <a16:creationId xmlns:a16="http://schemas.microsoft.com/office/drawing/2014/main" id="{9C01AC8A-1EAF-4A42-BF39-EC97BA84E864}"/>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849363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A869E6-9213-42C3-AE4B-3820779318DB}"/>
              </a:ext>
            </a:extLst>
          </p:cNvPr>
          <p:cNvSpPr/>
          <p:nvPr/>
        </p:nvSpPr>
        <p:spPr>
          <a:xfrm>
            <a:off x="3033131" y="2375282"/>
            <a:ext cx="8658847" cy="4057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angle 11">
            <a:extLst>
              <a:ext uri="{FF2B5EF4-FFF2-40B4-BE49-F238E27FC236}">
                <a16:creationId xmlns:a16="http://schemas.microsoft.com/office/drawing/2014/main" id="{D29C99F2-9E9F-4C4B-90EE-38461C3888C6}"/>
              </a:ext>
            </a:extLst>
          </p:cNvPr>
          <p:cNvSpPr/>
          <p:nvPr/>
        </p:nvSpPr>
        <p:spPr>
          <a:xfrm>
            <a:off x="500021" y="3429000"/>
            <a:ext cx="3176395" cy="21454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Title 1">
            <a:extLst>
              <a:ext uri="{FF2B5EF4-FFF2-40B4-BE49-F238E27FC236}">
                <a16:creationId xmlns:a16="http://schemas.microsoft.com/office/drawing/2014/main" id="{FE7C00A3-D604-4EC5-A1B9-19EC1B7B9EC6}"/>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a:solidFill>
                  <a:schemeClr val="accent1">
                    <a:lumMod val="50000"/>
                  </a:schemeClr>
                </a:solidFill>
                <a:latin typeface="Arial Black" panose="020B0A04020102020204" pitchFamily="34" charset="0"/>
              </a:rPr>
              <a:t>Total </a:t>
            </a:r>
            <a:r>
              <a:rPr lang="es-ES" dirty="0" err="1">
                <a:solidFill>
                  <a:schemeClr val="accent1">
                    <a:lumMod val="50000"/>
                  </a:schemeClr>
                </a:solidFill>
                <a:latin typeface="Arial Black" panose="020B0A04020102020204" pitchFamily="34" charset="0"/>
              </a:rPr>
              <a:t>Rewards</a:t>
            </a:r>
            <a:endParaRPr lang="es-ES" dirty="0">
              <a:solidFill>
                <a:schemeClr val="accent1">
                  <a:lumMod val="50000"/>
                </a:schemeClr>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CDEBF524-EC91-4540-B9F5-6B5965C37716}"/>
              </a:ext>
            </a:extLst>
          </p:cNvPr>
          <p:cNvSpPr>
            <a:spLocks noGrp="1"/>
          </p:cNvSpPr>
          <p:nvPr>
            <p:ph type="sldNum" sz="quarter" idx="10"/>
          </p:nvPr>
        </p:nvSpPr>
        <p:spPr/>
        <p:txBody>
          <a:bodyPr/>
          <a:lstStyle/>
          <a:p>
            <a:fld id="{2066355A-084C-D24E-9AD2-7E4FC41EA627}" type="slidenum">
              <a:rPr lang="en-US" smtClean="0"/>
              <a:pPr/>
              <a:t>24</a:t>
            </a:fld>
            <a:endParaRPr lang="en-US" dirty="0"/>
          </a:p>
        </p:txBody>
      </p:sp>
      <p:sp>
        <p:nvSpPr>
          <p:cNvPr id="8" name="TextBox 7">
            <a:extLst>
              <a:ext uri="{FF2B5EF4-FFF2-40B4-BE49-F238E27FC236}">
                <a16:creationId xmlns:a16="http://schemas.microsoft.com/office/drawing/2014/main" id="{E06ABDF4-2C8E-4536-A08D-BF547445AD5D}"/>
              </a:ext>
            </a:extLst>
          </p:cNvPr>
          <p:cNvSpPr txBox="1"/>
          <p:nvPr/>
        </p:nvSpPr>
        <p:spPr>
          <a:xfrm>
            <a:off x="826891" y="3811000"/>
            <a:ext cx="2849525" cy="914400"/>
          </a:xfrm>
          <a:prstGeom prst="rect">
            <a:avLst/>
          </a:prstGeom>
        </p:spPr>
        <p:txBody>
          <a:bodyPr vert="horz" wrap="none" lIns="0" tIns="0" rIns="0" bIns="0" rtlCol="0">
            <a:noAutofit/>
          </a:bodyPr>
          <a:lstStyle/>
          <a:p>
            <a:pPr>
              <a:lnSpc>
                <a:spcPct val="120000"/>
              </a:lnSpc>
              <a:spcBef>
                <a:spcPts val="0"/>
              </a:spcBef>
              <a:spcAft>
                <a:spcPts val="400"/>
              </a:spcAft>
            </a:pPr>
            <a:r>
              <a:rPr lang="en-US" sz="2400" b="1" dirty="0">
                <a:solidFill>
                  <a:schemeClr val="bg1"/>
                </a:solidFill>
                <a:latin typeface="Arial" panose="020B0604020202020204" pitchFamily="34" charset="0"/>
                <a:ea typeface="Aktiv Grotesk" panose="020B0504020202020204" pitchFamily="34" charset="0"/>
                <a:cs typeface="Arial" panose="020B0604020202020204" pitchFamily="34" charset="0"/>
              </a:rPr>
              <a:t>Case study: </a:t>
            </a:r>
          </a:p>
          <a:p>
            <a:pPr>
              <a:lnSpc>
                <a:spcPct val="120000"/>
              </a:lnSpc>
              <a:spcBef>
                <a:spcPts val="0"/>
              </a:spcBef>
              <a:spcAft>
                <a:spcPts val="400"/>
              </a:spcAft>
            </a:pPr>
            <a:r>
              <a:rPr lang="en-US" sz="2400" dirty="0">
                <a:solidFill>
                  <a:schemeClr val="bg1"/>
                </a:solidFill>
                <a:latin typeface="Arial" panose="020B0604020202020204" pitchFamily="34" charset="0"/>
                <a:ea typeface="Aktiv Grotesk" panose="020B0504020202020204" pitchFamily="34" charset="0"/>
                <a:cs typeface="Arial" panose="020B0604020202020204" pitchFamily="34" charset="0"/>
              </a:rPr>
              <a:t>Danby, </a:t>
            </a:r>
            <a:r>
              <a:rPr lang="en-US" sz="2400" i="1" dirty="0">
                <a:solidFill>
                  <a:schemeClr val="bg1"/>
                </a:solidFill>
                <a:latin typeface="Arial" panose="020B0604020202020204" pitchFamily="34" charset="0"/>
                <a:ea typeface="Aktiv Grotesk" panose="020B0504020202020204" pitchFamily="34" charset="0"/>
                <a:cs typeface="Arial" panose="020B0604020202020204" pitchFamily="34" charset="0"/>
              </a:rPr>
              <a:t>Canada</a:t>
            </a:r>
            <a:endParaRPr lang="es-ES" sz="2400" i="1" dirty="0" err="1">
              <a:solidFill>
                <a:schemeClr val="bg1"/>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E3248BB3-D341-4D5A-B434-9BB586DFFA37}"/>
              </a:ext>
            </a:extLst>
          </p:cNvPr>
          <p:cNvSpPr txBox="1">
            <a:spLocks/>
          </p:cNvSpPr>
          <p:nvPr/>
        </p:nvSpPr>
        <p:spPr>
          <a:xfrm>
            <a:off x="3802649" y="2277591"/>
            <a:ext cx="7562460"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Launched in 2017 in response to the Syrian crisis, Danby’s Ease into Canada program helps local language learners build confidence by creating a formal lunchtime buddy system, pairing each learner with a local Danby employee who has volunteered to help a newcomer with language practice.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The company also creates informal opportunities to practice speaking English such as “walk and talks,” carpooling, weekend events, potlucks, and tea circles.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Danby also provided on-site classes, tutors, and a free library of books for local language learners to improve their English proficiency.</a:t>
            </a:r>
          </a:p>
          <a:p>
            <a:pPr marL="342900" indent="-342900">
              <a:lnSpc>
                <a:spcPct val="100000"/>
              </a:lnSpc>
              <a:spcAft>
                <a:spcPts val="1200"/>
              </a:spcAft>
              <a:buClr>
                <a:schemeClr val="accent1"/>
              </a:buClr>
              <a:buFont typeface="Aktiv Grotesk Light" panose="020B0404020202020204" pitchFamily="34" charset="0"/>
              <a:buChar char="₋"/>
            </a:pPr>
            <a:endParaRPr lang="es-ES" sz="1600" dirty="0">
              <a:solidFill>
                <a:srgbClr val="FF0000"/>
              </a:solidFill>
              <a:latin typeface="Arial" panose="020B0604020202020204" pitchFamily="34" charset="0"/>
              <a:cs typeface="Arial" panose="020B0604020202020204" pitchFamily="34" charset="0"/>
            </a:endParaRPr>
          </a:p>
        </p:txBody>
      </p:sp>
      <p:sp>
        <p:nvSpPr>
          <p:cNvPr id="6" name="object 15">
            <a:extLst>
              <a:ext uri="{FF2B5EF4-FFF2-40B4-BE49-F238E27FC236}">
                <a16:creationId xmlns:a16="http://schemas.microsoft.com/office/drawing/2014/main" id="{26A49A62-F321-4E00-AFA5-729C0A17CA21}"/>
              </a:ext>
            </a:extLst>
          </p:cNvPr>
          <p:cNvSpPr/>
          <p:nvPr/>
        </p:nvSpPr>
        <p:spPr>
          <a:xfrm>
            <a:off x="3370844" y="4697785"/>
            <a:ext cx="611140" cy="509141"/>
          </a:xfrm>
          <a:custGeom>
            <a:avLst/>
            <a:gdLst/>
            <a:ahLst/>
            <a:cxnLst/>
            <a:rect l="l" t="t" r="r" b="b"/>
            <a:pathLst>
              <a:path w="1007745" h="838834">
                <a:moveTo>
                  <a:pt x="504927" y="0"/>
                </a:moveTo>
                <a:lnTo>
                  <a:pt x="0" y="838278"/>
                </a:lnTo>
                <a:lnTo>
                  <a:pt x="1007676" y="838278"/>
                </a:lnTo>
                <a:lnTo>
                  <a:pt x="504927" y="0"/>
                </a:lnTo>
                <a:close/>
              </a:path>
            </a:pathLst>
          </a:custGeom>
          <a:solidFill>
            <a:schemeClr val="accent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pic>
        <p:nvPicPr>
          <p:cNvPr id="13" name="Picture 8" descr="FAQs">
            <a:extLst>
              <a:ext uri="{FF2B5EF4-FFF2-40B4-BE49-F238E27FC236}">
                <a16:creationId xmlns:a16="http://schemas.microsoft.com/office/drawing/2014/main" id="{A308AB1A-9F3E-4210-964A-3AD28D8855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824"/>
          <a:stretch/>
        </p:blipFill>
        <p:spPr bwMode="auto">
          <a:xfrm>
            <a:off x="3308" y="2680464"/>
            <a:ext cx="3367536" cy="481526"/>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DDE9C79-B2E0-4E2C-B64E-E1E66B4E215D}"/>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3319916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E213154E-1B1F-40F1-857B-9FF39010665C}"/>
              </a:ext>
            </a:extLst>
          </p:cNvPr>
          <p:cNvSpPr txBox="1">
            <a:spLocks/>
          </p:cNvSpPr>
          <p:nvPr/>
        </p:nvSpPr>
        <p:spPr>
          <a:xfrm>
            <a:off x="1182190" y="2181977"/>
            <a:ext cx="10151567" cy="1665892"/>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Leverage worker-led groups to support local language learners.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ERGs for immigrant and refugee talent elevate their voices across the company and ensure that their needs are communicated to corporate leaders. </a:t>
            </a:r>
            <a:br>
              <a:rPr lang="en-US" sz="1800" dirty="0">
                <a:latin typeface="Arial" panose="020B0604020202020204" pitchFamily="34" charset="0"/>
                <a:cs typeface="Arial" panose="020B0604020202020204" pitchFamily="34" charset="0"/>
              </a:rPr>
            </a:br>
            <a:endParaRPr lang="es-ES" sz="1800" dirty="0">
              <a:solidFill>
                <a:srgbClr val="FF0000"/>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id="{4D3C9382-95AE-4693-90C6-7185ABEC2141}"/>
              </a:ext>
            </a:extLst>
          </p:cNvPr>
          <p:cNvSpPr/>
          <p:nvPr/>
        </p:nvSpPr>
        <p:spPr>
          <a:xfrm>
            <a:off x="500021" y="2219224"/>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72A6DED-91CB-432F-B4E7-649798A3E46E}"/>
              </a:ext>
            </a:extLst>
          </p:cNvPr>
          <p:cNvSpPr>
            <a:spLocks noGrp="1"/>
          </p:cNvSpPr>
          <p:nvPr>
            <p:ph type="title"/>
          </p:nvPr>
        </p:nvSpPr>
        <p:spPr/>
        <p:txBody>
          <a:bodyPr/>
          <a:lstStyle/>
          <a:p>
            <a:r>
              <a:rPr lang="es-ES" dirty="0">
                <a:solidFill>
                  <a:schemeClr val="accent1"/>
                </a:solidFill>
                <a:latin typeface="Arial Black" panose="020B0A04020102020204" pitchFamily="34" charset="0"/>
              </a:rPr>
              <a:t>Bridge </a:t>
            </a:r>
            <a:r>
              <a:rPr lang="es-ES" dirty="0" err="1">
                <a:solidFill>
                  <a:schemeClr val="accent1"/>
                </a:solidFill>
                <a:latin typeface="Arial Black" panose="020B0A04020102020204" pitchFamily="34" charset="0"/>
              </a:rPr>
              <a:t>solutions</a:t>
            </a:r>
            <a:r>
              <a:rPr lang="es-ES" dirty="0">
                <a:solidFill>
                  <a:schemeClr val="accent1"/>
                </a:solidFill>
                <a:latin typeface="Arial Black" panose="020B0A04020102020204" pitchFamily="34" charset="0"/>
              </a:rPr>
              <a:t>: </a:t>
            </a:r>
            <a:r>
              <a:rPr lang="es-ES" dirty="0" err="1">
                <a:solidFill>
                  <a:schemeClr val="accent1">
                    <a:lumMod val="50000"/>
                  </a:schemeClr>
                </a:solidFill>
                <a:latin typeface="Arial Black" panose="020B0A04020102020204" pitchFamily="34" charset="0"/>
              </a:rPr>
              <a:t>Corporate</a:t>
            </a:r>
            <a:r>
              <a:rPr lang="es-ES" dirty="0">
                <a:solidFill>
                  <a:schemeClr val="accent1">
                    <a:lumMod val="50000"/>
                  </a:schemeClr>
                </a:solidFill>
                <a:latin typeface="Arial Black" panose="020B0A04020102020204" pitchFamily="34" charset="0"/>
              </a:rPr>
              <a:t> Culture </a:t>
            </a:r>
          </a:p>
        </p:txBody>
      </p:sp>
      <p:sp>
        <p:nvSpPr>
          <p:cNvPr id="3" name="Content Placeholder 2">
            <a:extLst>
              <a:ext uri="{FF2B5EF4-FFF2-40B4-BE49-F238E27FC236}">
                <a16:creationId xmlns:a16="http://schemas.microsoft.com/office/drawing/2014/main" id="{997790B6-B2E6-467E-9D09-B179826D7088}"/>
              </a:ext>
            </a:extLst>
          </p:cNvPr>
          <p:cNvSpPr>
            <a:spLocks noGrp="1"/>
          </p:cNvSpPr>
          <p:nvPr>
            <p:ph idx="1"/>
          </p:nvPr>
        </p:nvSpPr>
        <p:spPr>
          <a:xfrm>
            <a:off x="1580416" y="2219224"/>
            <a:ext cx="10111563" cy="526338"/>
          </a:xfrm>
        </p:spPr>
        <p:txBody>
          <a:bodyPr/>
          <a:lstStyle/>
          <a:p>
            <a:pPr>
              <a:lnSpc>
                <a:spcPct val="100000"/>
              </a:lnSpc>
            </a:pPr>
            <a:r>
              <a:rPr lang="en-US" b="1" dirty="0">
                <a:latin typeface="Arial" panose="020B0604020202020204" pitchFamily="34" charset="0"/>
                <a:cs typeface="Arial" panose="020B0604020202020204" pitchFamily="34" charset="0"/>
              </a:rPr>
              <a:t>Elevate the voices of local language learners through Employee Resource Groups (ERGs)</a:t>
            </a:r>
          </a:p>
          <a:p>
            <a:pPr>
              <a:lnSpc>
                <a:spcPct val="100000"/>
              </a:lnSpc>
            </a:pPr>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347673-BF09-41CA-9EC0-2D468B99E074}"/>
              </a:ext>
            </a:extLst>
          </p:cNvPr>
          <p:cNvSpPr>
            <a:spLocks noGrp="1"/>
          </p:cNvSpPr>
          <p:nvPr>
            <p:ph type="sldNum" sz="quarter" idx="12"/>
          </p:nvPr>
        </p:nvSpPr>
        <p:spPr/>
        <p:txBody>
          <a:bodyPr/>
          <a:lstStyle/>
          <a:p>
            <a:fld id="{2066355A-084C-D24E-9AD2-7E4FC41EA627}" type="slidenum">
              <a:rPr lang="en-US" smtClean="0"/>
              <a:t>25</a:t>
            </a:fld>
            <a:endParaRPr lang="en-US"/>
          </a:p>
        </p:txBody>
      </p:sp>
      <p:sp>
        <p:nvSpPr>
          <p:cNvPr id="5" name="TextBox 4">
            <a:extLst>
              <a:ext uri="{FF2B5EF4-FFF2-40B4-BE49-F238E27FC236}">
                <a16:creationId xmlns:a16="http://schemas.microsoft.com/office/drawing/2014/main" id="{FA32C778-4E1E-429E-AB39-B873E604F279}"/>
              </a:ext>
            </a:extLst>
          </p:cNvPr>
          <p:cNvSpPr txBox="1"/>
          <p:nvPr/>
        </p:nvSpPr>
        <p:spPr>
          <a:xfrm>
            <a:off x="696388" y="2192610"/>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1</a:t>
            </a:r>
            <a:endParaRPr lang="es-ES" sz="4000" dirty="0" err="1">
              <a:solidFill>
                <a:schemeClr val="bg1"/>
              </a:solidFill>
              <a:latin typeface="Arial Black" panose="020B0A04020102020204" pitchFamily="34" charset="0"/>
              <a:cs typeface="Aktiv Grotesk XBold" panose="020B0804020202020204" pitchFamily="34" charset="0"/>
            </a:endParaRPr>
          </a:p>
        </p:txBody>
      </p:sp>
      <p:sp>
        <p:nvSpPr>
          <p:cNvPr id="30" name="Content Placeholder 2">
            <a:extLst>
              <a:ext uri="{FF2B5EF4-FFF2-40B4-BE49-F238E27FC236}">
                <a16:creationId xmlns:a16="http://schemas.microsoft.com/office/drawing/2014/main" id="{0741833A-45D2-4324-A57E-E288B6AF901A}"/>
              </a:ext>
            </a:extLst>
          </p:cNvPr>
          <p:cNvSpPr txBox="1">
            <a:spLocks/>
          </p:cNvSpPr>
          <p:nvPr/>
        </p:nvSpPr>
        <p:spPr>
          <a:xfrm>
            <a:off x="1182190" y="4134190"/>
            <a:ext cx="10111563"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r>
              <a:rPr lang="en-US" dirty="0">
                <a:latin typeface="Arial" panose="020B0604020202020204" pitchFamily="34" charset="0"/>
                <a:cs typeface="Arial" panose="020B0604020202020204" pitchFamily="34" charset="0"/>
              </a:rPr>
              <a:t>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Hold events like potlucks, multicultural holiday celebrations, and family-oriented events to celebrate local language learners and create a welcoming community for their families.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Events should be led and designed by people from those backgrounds and focus on authentically honoring that culture and educating others about it. </a:t>
            </a:r>
          </a:p>
          <a:p>
            <a:pPr marL="342900" indent="-342900">
              <a:lnSpc>
                <a:spcPct val="100000"/>
              </a:lnSpc>
              <a:spcAft>
                <a:spcPts val="1200"/>
              </a:spcAft>
              <a:buClr>
                <a:schemeClr val="accent1"/>
              </a:buClr>
              <a:buFont typeface="Aktiv Grotesk Light" panose="020B0404020202020204" pitchFamily="34" charset="0"/>
              <a:buChar char="₋"/>
            </a:pPr>
            <a:endParaRPr lang="es-ES" sz="1800" dirty="0">
              <a:solidFill>
                <a:srgbClr val="FF0000"/>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E6EDEEC3-2AD6-4010-8AA1-25EC82276C69}"/>
              </a:ext>
            </a:extLst>
          </p:cNvPr>
          <p:cNvSpPr txBox="1">
            <a:spLocks/>
          </p:cNvSpPr>
          <p:nvPr/>
        </p:nvSpPr>
        <p:spPr>
          <a:xfrm>
            <a:off x="1561789" y="4121651"/>
            <a:ext cx="10111563" cy="526338"/>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Recognize and celebrate different cultures</a:t>
            </a:r>
          </a:p>
          <a:p>
            <a:endParaRPr lang="es-ES" b="1" dirty="0">
              <a:latin typeface="Arial" panose="020B0604020202020204" pitchFamily="34" charset="0"/>
              <a:cs typeface="Arial" panose="020B0604020202020204" pitchFamily="34" charset="0"/>
            </a:endParaRPr>
          </a:p>
        </p:txBody>
      </p:sp>
      <p:sp>
        <p:nvSpPr>
          <p:cNvPr id="35" name="Flowchart: Connector 34">
            <a:extLst>
              <a:ext uri="{FF2B5EF4-FFF2-40B4-BE49-F238E27FC236}">
                <a16:creationId xmlns:a16="http://schemas.microsoft.com/office/drawing/2014/main" id="{F26E6EAA-8AF0-41B4-969B-831143734835}"/>
              </a:ext>
            </a:extLst>
          </p:cNvPr>
          <p:cNvSpPr/>
          <p:nvPr/>
        </p:nvSpPr>
        <p:spPr>
          <a:xfrm>
            <a:off x="500021" y="4121651"/>
            <a:ext cx="717541" cy="717541"/>
          </a:xfrm>
          <a:prstGeom prst="flowChartConnector">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6" name="TextBox 35">
            <a:extLst>
              <a:ext uri="{FF2B5EF4-FFF2-40B4-BE49-F238E27FC236}">
                <a16:creationId xmlns:a16="http://schemas.microsoft.com/office/drawing/2014/main" id="{4156DD3D-7FFD-435B-8F77-AAA78EBE499F}"/>
              </a:ext>
            </a:extLst>
          </p:cNvPr>
          <p:cNvSpPr txBox="1"/>
          <p:nvPr/>
        </p:nvSpPr>
        <p:spPr>
          <a:xfrm>
            <a:off x="696388" y="4095037"/>
            <a:ext cx="914400" cy="914400"/>
          </a:xfrm>
          <a:prstGeom prst="rect">
            <a:avLst/>
          </a:prstGeom>
        </p:spPr>
        <p:txBody>
          <a:bodyPr vert="horz" wrap="none" lIns="0" tIns="0" rIns="0" bIns="0" rtlCol="0">
            <a:noAutofit/>
          </a:bodyPr>
          <a:lstStyle/>
          <a:p>
            <a:pPr>
              <a:lnSpc>
                <a:spcPct val="120000"/>
              </a:lnSpc>
              <a:spcBef>
                <a:spcPts val="0"/>
              </a:spcBef>
              <a:spcAft>
                <a:spcPts val="400"/>
              </a:spcAft>
            </a:pPr>
            <a:r>
              <a:rPr lang="en-US" sz="4000" dirty="0">
                <a:solidFill>
                  <a:schemeClr val="bg1"/>
                </a:solidFill>
                <a:latin typeface="Arial Black" panose="020B0A04020102020204" pitchFamily="34" charset="0"/>
                <a:cs typeface="Aktiv Grotesk XBold" panose="020B0804020202020204" pitchFamily="34" charset="0"/>
              </a:rPr>
              <a:t>2</a:t>
            </a:r>
            <a:endParaRPr lang="es-ES" sz="4000" dirty="0" err="1">
              <a:solidFill>
                <a:schemeClr val="bg1"/>
              </a:solidFill>
              <a:latin typeface="Arial Black" panose="020B0A04020102020204" pitchFamily="34" charset="0"/>
              <a:cs typeface="Aktiv Grotesk XBold" panose="020B0804020202020204" pitchFamily="34" charset="0"/>
            </a:endParaRPr>
          </a:p>
        </p:txBody>
      </p:sp>
      <p:cxnSp>
        <p:nvCxnSpPr>
          <p:cNvPr id="37" name="Straight Connector 36">
            <a:extLst>
              <a:ext uri="{FF2B5EF4-FFF2-40B4-BE49-F238E27FC236}">
                <a16:creationId xmlns:a16="http://schemas.microsoft.com/office/drawing/2014/main" id="{9EEAF760-C309-4FF5-BE01-8F67BC009849}"/>
              </a:ext>
            </a:extLst>
          </p:cNvPr>
          <p:cNvCxnSpPr>
            <a:cxnSpLocks/>
          </p:cNvCxnSpPr>
          <p:nvPr/>
        </p:nvCxnSpPr>
        <p:spPr>
          <a:xfrm flipH="1">
            <a:off x="1153039" y="4494088"/>
            <a:ext cx="10180719" cy="0"/>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AC05A08-FD61-40EF-913B-342A4774020C}"/>
              </a:ext>
            </a:extLst>
          </p:cNvPr>
          <p:cNvCxnSpPr>
            <a:cxnSpLocks/>
            <a:endCxn id="17" idx="6"/>
          </p:cNvCxnSpPr>
          <p:nvPr/>
        </p:nvCxnSpPr>
        <p:spPr>
          <a:xfrm flipH="1" flipV="1">
            <a:off x="1217562" y="2577995"/>
            <a:ext cx="10116196" cy="24934"/>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Slide Number Placeholder 5">
            <a:extLst>
              <a:ext uri="{FF2B5EF4-FFF2-40B4-BE49-F238E27FC236}">
                <a16:creationId xmlns:a16="http://schemas.microsoft.com/office/drawing/2014/main" id="{DF30121B-0A0B-4CF7-A20A-55ED200BAB8C}"/>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2890736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A869E6-9213-42C3-AE4B-3820779318DB}"/>
              </a:ext>
            </a:extLst>
          </p:cNvPr>
          <p:cNvSpPr/>
          <p:nvPr/>
        </p:nvSpPr>
        <p:spPr>
          <a:xfrm>
            <a:off x="3033131" y="2201675"/>
            <a:ext cx="8658847" cy="4148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angle 11">
            <a:extLst>
              <a:ext uri="{FF2B5EF4-FFF2-40B4-BE49-F238E27FC236}">
                <a16:creationId xmlns:a16="http://schemas.microsoft.com/office/drawing/2014/main" id="{D29C99F2-9E9F-4C4B-90EE-38461C3888C6}"/>
              </a:ext>
            </a:extLst>
          </p:cNvPr>
          <p:cNvSpPr/>
          <p:nvPr/>
        </p:nvSpPr>
        <p:spPr>
          <a:xfrm>
            <a:off x="500021" y="3429000"/>
            <a:ext cx="3176395" cy="21454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Title 1">
            <a:extLst>
              <a:ext uri="{FF2B5EF4-FFF2-40B4-BE49-F238E27FC236}">
                <a16:creationId xmlns:a16="http://schemas.microsoft.com/office/drawing/2014/main" id="{FE7C00A3-D604-4EC5-A1B9-19EC1B7B9EC6}"/>
              </a:ext>
            </a:extLst>
          </p:cNvPr>
          <p:cNvSpPr>
            <a:spLocks noGrp="1"/>
          </p:cNvSpPr>
          <p:nvPr>
            <p:ph type="title"/>
          </p:nvPr>
        </p:nvSpPr>
        <p:spPr/>
        <p:txBody>
          <a:bodyPr/>
          <a:lstStyle/>
          <a:p>
            <a:r>
              <a:rPr lang="es-ES" dirty="0">
                <a:solidFill>
                  <a:schemeClr val="accent1"/>
                </a:solidFill>
              </a:rPr>
              <a:t>Bridge </a:t>
            </a:r>
            <a:r>
              <a:rPr lang="es-ES" dirty="0" err="1">
                <a:solidFill>
                  <a:schemeClr val="accent1"/>
                </a:solidFill>
              </a:rPr>
              <a:t>solutions</a:t>
            </a:r>
            <a:r>
              <a:rPr lang="es-ES" dirty="0">
                <a:solidFill>
                  <a:schemeClr val="accent1"/>
                </a:solidFill>
              </a:rPr>
              <a:t>: </a:t>
            </a:r>
            <a:r>
              <a:rPr lang="es-ES" dirty="0" err="1">
                <a:solidFill>
                  <a:schemeClr val="accent1">
                    <a:lumMod val="50000"/>
                  </a:schemeClr>
                </a:solidFill>
              </a:rPr>
              <a:t>Corporate</a:t>
            </a:r>
            <a:r>
              <a:rPr lang="es-ES" dirty="0">
                <a:solidFill>
                  <a:schemeClr val="accent1">
                    <a:lumMod val="50000"/>
                  </a:schemeClr>
                </a:solidFill>
              </a:rPr>
              <a:t> Culture</a:t>
            </a:r>
          </a:p>
        </p:txBody>
      </p:sp>
      <p:sp>
        <p:nvSpPr>
          <p:cNvPr id="3" name="Slide Number Placeholder 2">
            <a:extLst>
              <a:ext uri="{FF2B5EF4-FFF2-40B4-BE49-F238E27FC236}">
                <a16:creationId xmlns:a16="http://schemas.microsoft.com/office/drawing/2014/main" id="{CDEBF524-EC91-4540-B9F5-6B5965C37716}"/>
              </a:ext>
            </a:extLst>
          </p:cNvPr>
          <p:cNvSpPr>
            <a:spLocks noGrp="1"/>
          </p:cNvSpPr>
          <p:nvPr>
            <p:ph type="sldNum" sz="quarter" idx="10"/>
          </p:nvPr>
        </p:nvSpPr>
        <p:spPr/>
        <p:txBody>
          <a:bodyPr/>
          <a:lstStyle/>
          <a:p>
            <a:fld id="{2066355A-084C-D24E-9AD2-7E4FC41EA627}" type="slidenum">
              <a:rPr lang="en-US" smtClean="0"/>
              <a:pPr/>
              <a:t>26</a:t>
            </a:fld>
            <a:endParaRPr lang="en-US" dirty="0"/>
          </a:p>
        </p:txBody>
      </p:sp>
      <p:sp>
        <p:nvSpPr>
          <p:cNvPr id="8" name="TextBox 7">
            <a:extLst>
              <a:ext uri="{FF2B5EF4-FFF2-40B4-BE49-F238E27FC236}">
                <a16:creationId xmlns:a16="http://schemas.microsoft.com/office/drawing/2014/main" id="{E06ABDF4-2C8E-4536-A08D-BF547445AD5D}"/>
              </a:ext>
            </a:extLst>
          </p:cNvPr>
          <p:cNvSpPr txBox="1"/>
          <p:nvPr/>
        </p:nvSpPr>
        <p:spPr>
          <a:xfrm>
            <a:off x="826891" y="3811000"/>
            <a:ext cx="2849525" cy="914400"/>
          </a:xfrm>
          <a:prstGeom prst="rect">
            <a:avLst/>
          </a:prstGeom>
        </p:spPr>
        <p:txBody>
          <a:bodyPr vert="horz" wrap="none" lIns="0" tIns="0" rIns="0" bIns="0" rtlCol="0">
            <a:noAutofit/>
          </a:bodyPr>
          <a:lstStyle/>
          <a:p>
            <a:pPr>
              <a:lnSpc>
                <a:spcPct val="120000"/>
              </a:lnSpc>
              <a:spcBef>
                <a:spcPts val="0"/>
              </a:spcBef>
              <a:spcAft>
                <a:spcPts val="400"/>
              </a:spcAft>
            </a:pPr>
            <a:r>
              <a:rPr lang="en-US" sz="2400" b="1" dirty="0">
                <a:solidFill>
                  <a:schemeClr val="bg1"/>
                </a:solidFill>
                <a:latin typeface="Arial" panose="020B0604020202020204" pitchFamily="34" charset="0"/>
                <a:ea typeface="Aktiv Grotesk" panose="020B0504020202020204" pitchFamily="34" charset="0"/>
                <a:cs typeface="Arial" panose="020B0604020202020204" pitchFamily="34" charset="0"/>
              </a:rPr>
              <a:t>Case study: </a:t>
            </a:r>
          </a:p>
          <a:p>
            <a:pPr>
              <a:lnSpc>
                <a:spcPct val="120000"/>
              </a:lnSpc>
              <a:spcBef>
                <a:spcPts val="0"/>
              </a:spcBef>
              <a:spcAft>
                <a:spcPts val="400"/>
              </a:spcAft>
            </a:pPr>
            <a:r>
              <a:rPr lang="en-US" sz="2400" dirty="0">
                <a:solidFill>
                  <a:schemeClr val="bg1"/>
                </a:solidFill>
                <a:latin typeface="Arial" panose="020B0604020202020204" pitchFamily="34" charset="0"/>
                <a:ea typeface="Aktiv Grotesk" panose="020B0504020202020204" pitchFamily="34" charset="0"/>
                <a:cs typeface="Arial" panose="020B0604020202020204" pitchFamily="34" charset="0"/>
              </a:rPr>
              <a:t>Deutsche Bahn, </a:t>
            </a:r>
          </a:p>
          <a:p>
            <a:pPr>
              <a:lnSpc>
                <a:spcPct val="120000"/>
              </a:lnSpc>
              <a:spcBef>
                <a:spcPts val="0"/>
              </a:spcBef>
              <a:spcAft>
                <a:spcPts val="400"/>
              </a:spcAft>
            </a:pPr>
            <a:r>
              <a:rPr lang="en-US" sz="2400" i="1" dirty="0">
                <a:solidFill>
                  <a:schemeClr val="bg1"/>
                </a:solidFill>
                <a:latin typeface="Arial" panose="020B0604020202020204" pitchFamily="34" charset="0"/>
                <a:ea typeface="Aktiv Grotesk" panose="020B0504020202020204" pitchFamily="34" charset="0"/>
                <a:cs typeface="Arial" panose="020B0604020202020204" pitchFamily="34" charset="0"/>
              </a:rPr>
              <a:t>Germany</a:t>
            </a:r>
            <a:endParaRPr lang="es-ES" sz="2400" i="1" dirty="0" err="1">
              <a:solidFill>
                <a:schemeClr val="bg1"/>
              </a:solidFill>
              <a:latin typeface="Arial" panose="020B0604020202020204" pitchFamily="34" charset="0"/>
              <a:ea typeface="Aktiv Grotesk" panose="020B05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E3248BB3-D341-4D5A-B434-9BB586DFFA37}"/>
              </a:ext>
            </a:extLst>
          </p:cNvPr>
          <p:cNvSpPr txBox="1">
            <a:spLocks/>
          </p:cNvSpPr>
          <p:nvPr/>
        </p:nvSpPr>
        <p:spPr>
          <a:xfrm>
            <a:off x="3835904" y="1981400"/>
            <a:ext cx="7647259"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dirty="0">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Deutsche Bahn is a railway company operated by the German government and has a vested interest in integrating refugees into the labor market and supporting local language learners as they build their German language proficiency.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Deutsche Bahn helps refugees work on their German through regional language cafes. The language cafe is part of a program on social and cultural integration that encourages language practice on site and facilitates social connections. </a:t>
            </a:r>
          </a:p>
          <a:p>
            <a:pPr marL="342900" indent="-342900">
              <a:lnSpc>
                <a:spcPct val="100000"/>
              </a:lnSpc>
              <a:spcAft>
                <a:spcPts val="1200"/>
              </a:spcAft>
              <a:buClr>
                <a:schemeClr val="accent1"/>
              </a:buClr>
              <a:buFont typeface="Aktiv Grotesk Light" panose="020B0404020202020204" pitchFamily="34" charset="0"/>
              <a:buChar char="₋"/>
            </a:pPr>
            <a:r>
              <a:rPr lang="en-US" sz="1800" dirty="0">
                <a:solidFill>
                  <a:srgbClr val="000000"/>
                </a:solidFill>
                <a:latin typeface="Arial" panose="020B0604020202020204" pitchFamily="34" charset="0"/>
                <a:cs typeface="Arial" panose="020B0604020202020204" pitchFamily="34" charset="0"/>
              </a:rPr>
              <a:t>Deutsche Bahn has developed language training based on the specific vocabulary needed to successfully finish vocational educational programs. </a:t>
            </a:r>
          </a:p>
          <a:p>
            <a:pPr marL="342900" indent="-342900">
              <a:lnSpc>
                <a:spcPct val="100000"/>
              </a:lnSpc>
              <a:spcAft>
                <a:spcPts val="1200"/>
              </a:spcAft>
              <a:buClr>
                <a:schemeClr val="accent1"/>
              </a:buClr>
              <a:buFont typeface="Aktiv Grotesk Light" panose="020B0404020202020204" pitchFamily="34" charset="0"/>
              <a:buChar char="₋"/>
            </a:pPr>
            <a:endParaRPr lang="es-ES" sz="1600" dirty="0">
              <a:solidFill>
                <a:srgbClr val="FF0000"/>
              </a:solidFill>
              <a:latin typeface="Arial" panose="020B0604020202020204" pitchFamily="34" charset="0"/>
              <a:cs typeface="Arial" panose="020B0604020202020204" pitchFamily="34" charset="0"/>
            </a:endParaRPr>
          </a:p>
        </p:txBody>
      </p:sp>
      <p:sp>
        <p:nvSpPr>
          <p:cNvPr id="6" name="object 15">
            <a:extLst>
              <a:ext uri="{FF2B5EF4-FFF2-40B4-BE49-F238E27FC236}">
                <a16:creationId xmlns:a16="http://schemas.microsoft.com/office/drawing/2014/main" id="{26A49A62-F321-4E00-AFA5-729C0A17CA21}"/>
              </a:ext>
            </a:extLst>
          </p:cNvPr>
          <p:cNvSpPr/>
          <p:nvPr/>
        </p:nvSpPr>
        <p:spPr>
          <a:xfrm>
            <a:off x="3370844" y="4697785"/>
            <a:ext cx="611140" cy="509141"/>
          </a:xfrm>
          <a:custGeom>
            <a:avLst/>
            <a:gdLst/>
            <a:ahLst/>
            <a:cxnLst/>
            <a:rect l="l" t="t" r="r" b="b"/>
            <a:pathLst>
              <a:path w="1007745" h="838834">
                <a:moveTo>
                  <a:pt x="504927" y="0"/>
                </a:moveTo>
                <a:lnTo>
                  <a:pt x="0" y="838278"/>
                </a:lnTo>
                <a:lnTo>
                  <a:pt x="1007676" y="838278"/>
                </a:lnTo>
                <a:lnTo>
                  <a:pt x="504927" y="0"/>
                </a:lnTo>
                <a:close/>
              </a:path>
            </a:pathLst>
          </a:custGeom>
          <a:solidFill>
            <a:schemeClr val="accent1">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pic>
        <p:nvPicPr>
          <p:cNvPr id="1026" name="Picture 2" descr="Deutsche Bahn Logo - LOGOS de MARCAS">
            <a:extLst>
              <a:ext uri="{FF2B5EF4-FFF2-40B4-BE49-F238E27FC236}">
                <a16:creationId xmlns:a16="http://schemas.microsoft.com/office/drawing/2014/main" id="{A719BF3C-4E17-4FE7-84E0-B5845D685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28" y="2349795"/>
            <a:ext cx="1918587" cy="1079205"/>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E43DDF1C-5583-4373-A5B7-C128EAA21F41}"/>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1585953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CA707-EF2C-40EB-81D1-AB4B336470B5}"/>
              </a:ext>
            </a:extLst>
          </p:cNvPr>
          <p:cNvSpPr>
            <a:spLocks noGrp="1"/>
          </p:cNvSpPr>
          <p:nvPr>
            <p:ph type="title"/>
          </p:nvPr>
        </p:nvSpPr>
        <p:spPr/>
        <p:txBody>
          <a:bodyPr/>
          <a:lstStyle/>
          <a:p>
            <a:r>
              <a:rPr lang="en-US" dirty="0">
                <a:solidFill>
                  <a:schemeClr val="accent1"/>
                </a:solidFill>
                <a:latin typeface="Arial Black" panose="020B0A04020102020204" pitchFamily="34" charset="0"/>
              </a:rPr>
              <a:t>How to start investing in local language learners </a:t>
            </a:r>
            <a:endParaRPr lang="es-ES" dirty="0">
              <a:solidFill>
                <a:schemeClr val="accent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C19E32C-6402-47F3-91B3-6000400AD699}"/>
              </a:ext>
            </a:extLst>
          </p:cNvPr>
          <p:cNvSpPr>
            <a:spLocks noGrp="1"/>
          </p:cNvSpPr>
          <p:nvPr>
            <p:ph idx="1"/>
          </p:nvPr>
        </p:nvSpPr>
        <p:spPr>
          <a:xfrm>
            <a:off x="514272" y="2221779"/>
            <a:ext cx="10639281" cy="4125084"/>
          </a:xfrm>
        </p:spPr>
        <p:txBody>
          <a:bodyPr/>
          <a:lstStyle/>
          <a:p>
            <a:pPr marL="457200" indent="-457200" rtl="0" fontAlgn="base">
              <a:spcBef>
                <a:spcPts val="600"/>
              </a:spcBef>
              <a:spcAft>
                <a:spcPts val="600"/>
              </a:spcAft>
              <a:buFont typeface="+mj-lt"/>
              <a:buAutoNum type="arabicPeriod"/>
            </a:pPr>
            <a:r>
              <a:rPr lang="en-US" sz="1870" b="1" i="0" u="none" strike="noStrike" dirty="0">
                <a:solidFill>
                  <a:schemeClr val="accent1"/>
                </a:solidFill>
                <a:effectLst/>
                <a:latin typeface="Arial" panose="020B0604020202020204" pitchFamily="34" charset="0"/>
                <a:cs typeface="Arial" panose="020B0604020202020204" pitchFamily="34" charset="0"/>
              </a:rPr>
              <a:t>Name your intention. </a:t>
            </a:r>
            <a:r>
              <a:rPr lang="en-US" sz="1870" b="0" i="0" u="none" strike="noStrike" dirty="0">
                <a:solidFill>
                  <a:srgbClr val="3C4043"/>
                </a:solidFill>
                <a:effectLst/>
                <a:latin typeface="Arial" panose="020B0604020202020204" pitchFamily="34" charset="0"/>
                <a:cs typeface="Arial" panose="020B0604020202020204" pitchFamily="34" charset="0"/>
              </a:rPr>
              <a:t>Establish why and how local language learners can benefit your business. What business needs could they help address? </a:t>
            </a:r>
          </a:p>
          <a:p>
            <a:pPr marL="457200" indent="-457200" rtl="0" fontAlgn="base">
              <a:spcBef>
                <a:spcPts val="600"/>
              </a:spcBef>
              <a:spcAft>
                <a:spcPts val="600"/>
              </a:spcAft>
              <a:buFont typeface="+mj-lt"/>
              <a:buAutoNum type="arabicPeriod"/>
            </a:pPr>
            <a:r>
              <a:rPr lang="en-US" sz="1870" b="1" dirty="0">
                <a:solidFill>
                  <a:schemeClr val="accent1"/>
                </a:solidFill>
                <a:latin typeface="Arial" panose="020B0604020202020204" pitchFamily="34" charset="0"/>
                <a:cs typeface="Arial" panose="020B0604020202020204" pitchFamily="34" charset="0"/>
              </a:rPr>
              <a:t>Identify key roles</a:t>
            </a:r>
            <a:r>
              <a:rPr lang="en-US" sz="1870" b="0" i="0" u="none" strike="noStrike" dirty="0">
                <a:solidFill>
                  <a:srgbClr val="3C4043"/>
                </a:solidFill>
                <a:effectLst/>
                <a:latin typeface="Arial" panose="020B0604020202020204" pitchFamily="34" charset="0"/>
                <a:cs typeface="Arial" panose="020B0604020202020204" pitchFamily="34" charset="0"/>
              </a:rPr>
              <a:t>. Unpack assumptions about which roles require language fluency and identify what local language learners can bring to key roles. Companies should focus on a small set of roles, worksites or regions to test new bridge solutions and then scale these practices across the organization.</a:t>
            </a:r>
          </a:p>
          <a:p>
            <a:pPr marL="457200" indent="-457200" rtl="0" fontAlgn="base">
              <a:spcBef>
                <a:spcPts val="600"/>
              </a:spcBef>
              <a:spcAft>
                <a:spcPts val="600"/>
              </a:spcAft>
              <a:buFont typeface="+mj-lt"/>
              <a:buAutoNum type="arabicPeriod"/>
            </a:pPr>
            <a:r>
              <a:rPr lang="en-US" sz="1870" b="1" dirty="0">
                <a:solidFill>
                  <a:schemeClr val="accent1"/>
                </a:solidFill>
                <a:latin typeface="Arial" panose="020B0604020202020204" pitchFamily="34" charset="0"/>
                <a:cs typeface="Arial" panose="020B0604020202020204" pitchFamily="34" charset="0"/>
              </a:rPr>
              <a:t>Assess your hiring process. </a:t>
            </a:r>
            <a:r>
              <a:rPr lang="en-US" sz="1870" b="0" i="0" u="none" strike="noStrike" dirty="0">
                <a:solidFill>
                  <a:srgbClr val="3C4043"/>
                </a:solidFill>
                <a:effectLst/>
                <a:latin typeface="Arial" panose="020B0604020202020204" pitchFamily="34" charset="0"/>
                <a:cs typeface="Arial" panose="020B0604020202020204" pitchFamily="34" charset="0"/>
              </a:rPr>
              <a:t>Determine to what extent current application and interview processes screen out local language learners, and then rework these processes to be more inclusive. Create a pipeline of local language learner candidates by partnering with community-based organizations.</a:t>
            </a:r>
          </a:p>
        </p:txBody>
      </p:sp>
      <p:sp>
        <p:nvSpPr>
          <p:cNvPr id="4" name="Slide Number Placeholder 3">
            <a:extLst>
              <a:ext uri="{FF2B5EF4-FFF2-40B4-BE49-F238E27FC236}">
                <a16:creationId xmlns:a16="http://schemas.microsoft.com/office/drawing/2014/main" id="{550D6FF2-2210-4E63-A6A0-45A527479327}"/>
              </a:ext>
            </a:extLst>
          </p:cNvPr>
          <p:cNvSpPr>
            <a:spLocks noGrp="1"/>
          </p:cNvSpPr>
          <p:nvPr>
            <p:ph type="sldNum" sz="quarter" idx="12"/>
          </p:nvPr>
        </p:nvSpPr>
        <p:spPr/>
        <p:txBody>
          <a:bodyPr/>
          <a:lstStyle/>
          <a:p>
            <a:fld id="{2066355A-084C-D24E-9AD2-7E4FC41EA627}" type="slidenum">
              <a:rPr lang="en-US" smtClean="0"/>
              <a:t>27</a:t>
            </a:fld>
            <a:endParaRPr lang="en-US"/>
          </a:p>
        </p:txBody>
      </p:sp>
      <p:sp>
        <p:nvSpPr>
          <p:cNvPr id="6" name="Slide Number Placeholder 5">
            <a:extLst>
              <a:ext uri="{FF2B5EF4-FFF2-40B4-BE49-F238E27FC236}">
                <a16:creationId xmlns:a16="http://schemas.microsoft.com/office/drawing/2014/main" id="{3AEF08DF-F2BA-4B05-87C4-84A460F1E2DC}"/>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84309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CA707-EF2C-40EB-81D1-AB4B336470B5}"/>
              </a:ext>
            </a:extLst>
          </p:cNvPr>
          <p:cNvSpPr>
            <a:spLocks noGrp="1"/>
          </p:cNvSpPr>
          <p:nvPr>
            <p:ph type="title"/>
          </p:nvPr>
        </p:nvSpPr>
        <p:spPr/>
        <p:txBody>
          <a:bodyPr/>
          <a:lstStyle/>
          <a:p>
            <a:r>
              <a:rPr lang="en-US" dirty="0">
                <a:solidFill>
                  <a:schemeClr val="accent1"/>
                </a:solidFill>
                <a:latin typeface="Arial Black" panose="020B0A04020102020204" pitchFamily="34" charset="0"/>
              </a:rPr>
              <a:t>How to start investing in local language learners </a:t>
            </a:r>
            <a:endParaRPr lang="es-ES" dirty="0">
              <a:solidFill>
                <a:schemeClr val="accent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C19E32C-6402-47F3-91B3-6000400AD699}"/>
              </a:ext>
            </a:extLst>
          </p:cNvPr>
          <p:cNvSpPr>
            <a:spLocks noGrp="1"/>
          </p:cNvSpPr>
          <p:nvPr>
            <p:ph idx="1"/>
          </p:nvPr>
        </p:nvSpPr>
        <p:spPr>
          <a:xfrm>
            <a:off x="514273" y="2221779"/>
            <a:ext cx="10501058" cy="4125084"/>
          </a:xfrm>
        </p:spPr>
        <p:txBody>
          <a:bodyPr/>
          <a:lstStyle/>
          <a:p>
            <a:pPr marL="457200" indent="-457200" fontAlgn="base">
              <a:spcBef>
                <a:spcPts val="600"/>
              </a:spcBef>
              <a:spcAft>
                <a:spcPts val="600"/>
              </a:spcAft>
              <a:buFont typeface="+mj-lt"/>
              <a:buAutoNum type="arabicPeriod" startAt="4"/>
            </a:pPr>
            <a:r>
              <a:rPr lang="en-US" sz="1870" b="1" dirty="0">
                <a:solidFill>
                  <a:schemeClr val="accent1"/>
                </a:solidFill>
                <a:latin typeface="Arial" panose="020B0604020202020204" pitchFamily="34" charset="0"/>
                <a:cs typeface="Arial" panose="020B0604020202020204" pitchFamily="34" charset="0"/>
              </a:rPr>
              <a:t>Redesign the onboarding experience. </a:t>
            </a:r>
            <a:r>
              <a:rPr lang="en-US" sz="1870" b="0" i="0" u="none" strike="noStrike" dirty="0">
                <a:solidFill>
                  <a:srgbClr val="3C4043"/>
                </a:solidFill>
                <a:effectLst/>
                <a:latin typeface="Arial" panose="020B0604020202020204" pitchFamily="34" charset="0"/>
                <a:cs typeface="Arial" panose="020B0604020202020204" pitchFamily="34" charset="0"/>
              </a:rPr>
              <a:t>Implement bridge solutions to increase local language learners’ familiarity with their role, their colleagues, and the working environment such as peer-to-peer learning and interactive training.</a:t>
            </a:r>
            <a:endParaRPr lang="en-US" sz="1870" b="1" dirty="0">
              <a:solidFill>
                <a:schemeClr val="accent1"/>
              </a:solidFill>
              <a:latin typeface="Arial" panose="020B0604020202020204" pitchFamily="34" charset="0"/>
              <a:cs typeface="Arial" panose="020B0604020202020204" pitchFamily="34" charset="0"/>
            </a:endParaRPr>
          </a:p>
          <a:p>
            <a:pPr marL="457200" indent="-457200" rtl="0" fontAlgn="base">
              <a:spcBef>
                <a:spcPts val="600"/>
              </a:spcBef>
              <a:spcAft>
                <a:spcPts val="600"/>
              </a:spcAft>
              <a:buFont typeface="+mj-lt"/>
              <a:buAutoNum type="arabicPeriod" startAt="4"/>
            </a:pPr>
            <a:r>
              <a:rPr lang="en-US" sz="1870" b="1" dirty="0">
                <a:solidFill>
                  <a:schemeClr val="accent1"/>
                </a:solidFill>
                <a:latin typeface="Arial" panose="020B0604020202020204" pitchFamily="34" charset="0"/>
                <a:cs typeface="Arial" panose="020B0604020202020204" pitchFamily="34" charset="0"/>
              </a:rPr>
              <a:t>Facilitate social connections. </a:t>
            </a:r>
            <a:r>
              <a:rPr lang="en-US" sz="1870" b="0" i="0" u="none" strike="noStrike" dirty="0">
                <a:solidFill>
                  <a:srgbClr val="3C4043"/>
                </a:solidFill>
                <a:effectLst/>
                <a:latin typeface="Arial" panose="020B0604020202020204" pitchFamily="34" charset="0"/>
                <a:cs typeface="Arial" panose="020B0604020202020204" pitchFamily="34" charset="0"/>
              </a:rPr>
              <a:t>Provide a supportive network that celebrates all workers and create formal and informal ways for workers to learn about each other.</a:t>
            </a:r>
          </a:p>
          <a:p>
            <a:pPr marL="457200" indent="-457200" rtl="0" fontAlgn="base">
              <a:spcBef>
                <a:spcPts val="600"/>
              </a:spcBef>
              <a:spcAft>
                <a:spcPts val="600"/>
              </a:spcAft>
              <a:buFont typeface="+mj-lt"/>
              <a:buAutoNum type="arabicPeriod" startAt="4"/>
            </a:pPr>
            <a:r>
              <a:rPr lang="en-US" sz="1870" b="1" dirty="0">
                <a:solidFill>
                  <a:schemeClr val="accent1"/>
                </a:solidFill>
                <a:latin typeface="Arial" panose="020B0604020202020204" pitchFamily="34" charset="0"/>
                <a:cs typeface="Arial" panose="020B0604020202020204" pitchFamily="34" charset="0"/>
              </a:rPr>
              <a:t>Invest in language training. </a:t>
            </a:r>
            <a:r>
              <a:rPr lang="en-US" sz="1870" b="0" i="0" u="none" strike="noStrike" dirty="0">
                <a:solidFill>
                  <a:srgbClr val="3C4043"/>
                </a:solidFill>
                <a:effectLst/>
                <a:latin typeface="Arial" panose="020B0604020202020204" pitchFamily="34" charset="0"/>
                <a:cs typeface="Arial" panose="020B0604020202020204" pitchFamily="34" charset="0"/>
              </a:rPr>
              <a:t>Help all workers learn and advance their language skills through accessible classes, tuition benefits, and practice opportunities.</a:t>
            </a:r>
          </a:p>
        </p:txBody>
      </p:sp>
      <p:sp>
        <p:nvSpPr>
          <p:cNvPr id="4" name="Slide Number Placeholder 3">
            <a:extLst>
              <a:ext uri="{FF2B5EF4-FFF2-40B4-BE49-F238E27FC236}">
                <a16:creationId xmlns:a16="http://schemas.microsoft.com/office/drawing/2014/main" id="{550D6FF2-2210-4E63-A6A0-45A527479327}"/>
              </a:ext>
            </a:extLst>
          </p:cNvPr>
          <p:cNvSpPr>
            <a:spLocks noGrp="1"/>
          </p:cNvSpPr>
          <p:nvPr>
            <p:ph type="sldNum" sz="quarter" idx="12"/>
          </p:nvPr>
        </p:nvSpPr>
        <p:spPr/>
        <p:txBody>
          <a:bodyPr/>
          <a:lstStyle/>
          <a:p>
            <a:fld id="{2066355A-084C-D24E-9AD2-7E4FC41EA627}" type="slidenum">
              <a:rPr lang="en-US" smtClean="0"/>
              <a:t>28</a:t>
            </a:fld>
            <a:endParaRPr lang="en-US"/>
          </a:p>
        </p:txBody>
      </p:sp>
      <p:sp>
        <p:nvSpPr>
          <p:cNvPr id="6" name="Slide Number Placeholder 5">
            <a:extLst>
              <a:ext uri="{FF2B5EF4-FFF2-40B4-BE49-F238E27FC236}">
                <a16:creationId xmlns:a16="http://schemas.microsoft.com/office/drawing/2014/main" id="{76FCB434-77CA-4577-BAFC-8BBD86980C5C}"/>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TO INVEST IN LOCAL LANGUAGE LEARNERS</a:t>
            </a:r>
          </a:p>
        </p:txBody>
      </p:sp>
    </p:spTree>
    <p:extLst>
      <p:ext uri="{BB962C8B-B14F-4D97-AF65-F5344CB8AC3E}">
        <p14:creationId xmlns:p14="http://schemas.microsoft.com/office/powerpoint/2010/main" val="1103710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EC1FEA2-5093-491E-8DD2-AEE66A0460BC}"/>
              </a:ext>
            </a:extLst>
          </p:cNvPr>
          <p:cNvSpPr/>
          <p:nvPr/>
        </p:nvSpPr>
        <p:spPr>
          <a:xfrm>
            <a:off x="5412636" y="545371"/>
            <a:ext cx="6779364" cy="2976894"/>
          </a:xfrm>
          <a:prstGeom prst="rect">
            <a:avLst/>
          </a:prstGeom>
          <a:solidFill>
            <a:srgbClr val="F5F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Rectangle 4">
            <a:extLst>
              <a:ext uri="{FF2B5EF4-FFF2-40B4-BE49-F238E27FC236}">
                <a16:creationId xmlns:a16="http://schemas.microsoft.com/office/drawing/2014/main" id="{4DDD6C7F-3829-46E2-9569-D8643187B283}"/>
              </a:ext>
            </a:extLst>
          </p:cNvPr>
          <p:cNvSpPr/>
          <p:nvPr/>
        </p:nvSpPr>
        <p:spPr>
          <a:xfrm>
            <a:off x="-1" y="515904"/>
            <a:ext cx="5550196" cy="297689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Slide Number Placeholder 1">
            <a:extLst>
              <a:ext uri="{FF2B5EF4-FFF2-40B4-BE49-F238E27FC236}">
                <a16:creationId xmlns:a16="http://schemas.microsoft.com/office/drawing/2014/main" id="{02A4C026-7D6F-4351-9090-0AD131020EBD}"/>
              </a:ext>
            </a:extLst>
          </p:cNvPr>
          <p:cNvSpPr>
            <a:spLocks noGrp="1"/>
          </p:cNvSpPr>
          <p:nvPr>
            <p:ph type="sldNum" sz="quarter" idx="12"/>
          </p:nvPr>
        </p:nvSpPr>
        <p:spPr/>
        <p:txBody>
          <a:bodyPr/>
          <a:lstStyle/>
          <a:p>
            <a:fld id="{2066355A-084C-D24E-9AD2-7E4FC41EA627}" type="slidenum">
              <a:rPr lang="en-US" smtClean="0"/>
              <a:t>29</a:t>
            </a:fld>
            <a:endParaRPr lang="en-US"/>
          </a:p>
        </p:txBody>
      </p:sp>
      <p:sp>
        <p:nvSpPr>
          <p:cNvPr id="4" name="object 15">
            <a:extLst>
              <a:ext uri="{FF2B5EF4-FFF2-40B4-BE49-F238E27FC236}">
                <a16:creationId xmlns:a16="http://schemas.microsoft.com/office/drawing/2014/main" id="{B4149957-D7B7-4ADF-A4F8-9109AC22AA49}"/>
              </a:ext>
            </a:extLst>
          </p:cNvPr>
          <p:cNvSpPr/>
          <p:nvPr/>
        </p:nvSpPr>
        <p:spPr>
          <a:xfrm>
            <a:off x="11382692" y="2148389"/>
            <a:ext cx="1618615" cy="1348467"/>
          </a:xfrm>
          <a:custGeom>
            <a:avLst/>
            <a:gdLst/>
            <a:ahLst/>
            <a:cxnLst/>
            <a:rect l="l" t="t" r="r" b="b"/>
            <a:pathLst>
              <a:path w="1007745" h="838834">
                <a:moveTo>
                  <a:pt x="504927" y="0"/>
                </a:moveTo>
                <a:lnTo>
                  <a:pt x="0" y="838278"/>
                </a:lnTo>
                <a:lnTo>
                  <a:pt x="1007676" y="838278"/>
                </a:lnTo>
                <a:lnTo>
                  <a:pt x="504927" y="0"/>
                </a:lnTo>
                <a:close/>
              </a:path>
            </a:pathLst>
          </a:custGeom>
          <a:solidFill>
            <a:schemeClr val="tx1">
              <a:lumMod val="20000"/>
              <a:lumOff val="80000"/>
              <a:alpha val="61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sp>
        <p:nvSpPr>
          <p:cNvPr id="7" name="TextBox 6">
            <a:extLst>
              <a:ext uri="{FF2B5EF4-FFF2-40B4-BE49-F238E27FC236}">
                <a16:creationId xmlns:a16="http://schemas.microsoft.com/office/drawing/2014/main" id="{9AD2EDC7-760A-4580-A965-10B546B93D85}"/>
              </a:ext>
            </a:extLst>
          </p:cNvPr>
          <p:cNvSpPr txBox="1"/>
          <p:nvPr/>
        </p:nvSpPr>
        <p:spPr>
          <a:xfrm>
            <a:off x="418353" y="837490"/>
            <a:ext cx="4854745" cy="18189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70" b="1" i="0" u="none" strike="noStrike" kern="1200" cap="none" spc="0" normalizeH="0" baseline="0" noProof="0" dirty="0">
                <a:ln>
                  <a:noFill/>
                </a:ln>
                <a:solidFill>
                  <a:schemeClr val="bg1"/>
                </a:solidFill>
                <a:effectLst/>
                <a:uLnTx/>
                <a:uFillTx/>
                <a:latin typeface="Arial" panose="020B0604020202020204" pitchFamily="34" charset="0"/>
                <a:ea typeface="Aktiv Grotesk Light" panose="020B0404020202020204" pitchFamily="34" charset="0"/>
                <a:cs typeface="Arial" panose="020B0604020202020204" pitchFamily="34" charset="0"/>
              </a:rPr>
              <a:t>The Tent Partnership for Refugees is here to provide individualized guidance to your company on how to make your talent management practices more inclusive for refugees who are still learning the local language. </a:t>
            </a:r>
          </a:p>
        </p:txBody>
      </p:sp>
      <p:sp>
        <p:nvSpPr>
          <p:cNvPr id="9" name="TextBox 8">
            <a:extLst>
              <a:ext uri="{FF2B5EF4-FFF2-40B4-BE49-F238E27FC236}">
                <a16:creationId xmlns:a16="http://schemas.microsoft.com/office/drawing/2014/main" id="{BD7BF4E1-798C-4630-860C-0DD02FE1CCD3}"/>
              </a:ext>
            </a:extLst>
          </p:cNvPr>
          <p:cNvSpPr txBox="1"/>
          <p:nvPr/>
        </p:nvSpPr>
        <p:spPr>
          <a:xfrm>
            <a:off x="5761974" y="837490"/>
            <a:ext cx="5412637" cy="181895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We can also </a:t>
            </a:r>
            <a:r>
              <a:rPr kumimoji="0" lang="en-US" sz="1870" b="1" i="0" u="none" strike="noStrike" kern="1200" cap="none" spc="0" normalizeH="0" baseline="0" noProof="0" dirty="0">
                <a:ln>
                  <a:noFill/>
                </a:ln>
                <a:solidFill>
                  <a:schemeClr val="tx1">
                    <a:lumMod val="75000"/>
                  </a:schemeClr>
                </a:solidFill>
                <a:effectLst/>
                <a:uLnTx/>
                <a:uFillTx/>
                <a:latin typeface="Arial" panose="020B0604020202020204" pitchFamily="34" charset="0"/>
                <a:ea typeface="Aktiv Grotesk Light" panose="020B0404020202020204" pitchFamily="34" charset="0"/>
                <a:cs typeface="Arial" panose="020B0604020202020204" pitchFamily="34" charset="0"/>
              </a:rPr>
              <a:t>connect you with NGOs</a:t>
            </a:r>
            <a:r>
              <a:rPr kumimoji="0" lang="en-US" sz="1870" b="0" i="0" u="none" strike="noStrike" kern="1200" cap="none" spc="0" normalizeH="0" baseline="0" noProof="0" dirty="0">
                <a:ln>
                  <a:noFill/>
                </a:ln>
                <a:solidFill>
                  <a:schemeClr val="tx1">
                    <a:lumMod val="75000"/>
                  </a:schemeClr>
                </a:solidFill>
                <a:effectLst/>
                <a:uLnTx/>
                <a:uFillTx/>
                <a:latin typeface="Arial" panose="020B0604020202020204" pitchFamily="34" charset="0"/>
                <a:ea typeface="Aktiv Grotesk Light" panose="020B0404020202020204" pitchFamily="34" charset="0"/>
                <a:cs typeface="Arial" panose="020B0604020202020204" pitchFamily="34" charset="0"/>
              </a:rPr>
              <a:t> </a:t>
            </a:r>
            <a:r>
              <a:rPr kumimoji="0" lang="en-US" sz="1870"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in our network to help your company recruit refugee talent and provide support and resources that will help refugee employees succeed in their roles. </a:t>
            </a:r>
            <a:r>
              <a:rPr kumimoji="0" lang="en-US" sz="1870" b="0" i="1"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Some of them may be able to offer language assistance to refugees. </a:t>
            </a:r>
            <a:endParaRPr lang="en-U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688DE0BF-1CB1-417C-8497-54FE7BBC5738}"/>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21595A7-7EFD-4A69-A654-CF6F7ED258C0}"/>
              </a:ext>
            </a:extLst>
          </p:cNvPr>
          <p:cNvCxnSpPr>
            <a:cxnSpLocks/>
          </p:cNvCxnSpPr>
          <p:nvPr/>
        </p:nvCxnSpPr>
        <p:spPr>
          <a:xfrm flipH="1">
            <a:off x="459080" y="3492798"/>
            <a:ext cx="4953556"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bject 15">
            <a:extLst>
              <a:ext uri="{FF2B5EF4-FFF2-40B4-BE49-F238E27FC236}">
                <a16:creationId xmlns:a16="http://schemas.microsoft.com/office/drawing/2014/main" id="{00D2E65D-E801-4822-B030-1601EF2D9AC1}"/>
              </a:ext>
            </a:extLst>
          </p:cNvPr>
          <p:cNvSpPr/>
          <p:nvPr/>
        </p:nvSpPr>
        <p:spPr>
          <a:xfrm>
            <a:off x="10751705" y="2943623"/>
            <a:ext cx="651353" cy="542642"/>
          </a:xfrm>
          <a:custGeom>
            <a:avLst/>
            <a:gdLst/>
            <a:ahLst/>
            <a:cxnLst/>
            <a:rect l="l" t="t" r="r" b="b"/>
            <a:pathLst>
              <a:path w="1007745" h="838834">
                <a:moveTo>
                  <a:pt x="504927" y="0"/>
                </a:moveTo>
                <a:lnTo>
                  <a:pt x="0" y="838278"/>
                </a:lnTo>
                <a:lnTo>
                  <a:pt x="1007676" y="838278"/>
                </a:lnTo>
                <a:lnTo>
                  <a:pt x="504927" y="0"/>
                </a:lnTo>
                <a:close/>
              </a:path>
            </a:pathLst>
          </a:custGeom>
          <a:solidFill>
            <a:schemeClr val="bg1">
              <a:lumMod val="95000"/>
              <a:alpha val="61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sp>
        <p:nvSpPr>
          <p:cNvPr id="19" name="object 15">
            <a:extLst>
              <a:ext uri="{FF2B5EF4-FFF2-40B4-BE49-F238E27FC236}">
                <a16:creationId xmlns:a16="http://schemas.microsoft.com/office/drawing/2014/main" id="{D64F65F9-375F-498D-8F7C-967128D0B4A5}"/>
              </a:ext>
            </a:extLst>
          </p:cNvPr>
          <p:cNvSpPr/>
          <p:nvPr/>
        </p:nvSpPr>
        <p:spPr>
          <a:xfrm>
            <a:off x="11798854" y="1826914"/>
            <a:ext cx="393146" cy="327530"/>
          </a:xfrm>
          <a:custGeom>
            <a:avLst/>
            <a:gdLst/>
            <a:ahLst/>
            <a:cxnLst/>
            <a:rect l="l" t="t" r="r" b="b"/>
            <a:pathLst>
              <a:path w="1007745" h="838834">
                <a:moveTo>
                  <a:pt x="504927" y="0"/>
                </a:moveTo>
                <a:lnTo>
                  <a:pt x="0" y="838278"/>
                </a:lnTo>
                <a:lnTo>
                  <a:pt x="1007676" y="838278"/>
                </a:lnTo>
                <a:lnTo>
                  <a:pt x="504927" y="0"/>
                </a:lnTo>
                <a:close/>
              </a:path>
            </a:pathLst>
          </a:custGeom>
          <a:solidFill>
            <a:schemeClr val="bg1">
              <a:lumMod val="95000"/>
              <a:alpha val="61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sp>
        <p:nvSpPr>
          <p:cNvPr id="20" name="object 15">
            <a:extLst>
              <a:ext uri="{FF2B5EF4-FFF2-40B4-BE49-F238E27FC236}">
                <a16:creationId xmlns:a16="http://schemas.microsoft.com/office/drawing/2014/main" id="{33D1EB91-64CC-4073-BAC6-03A524D8BDD7}"/>
              </a:ext>
            </a:extLst>
          </p:cNvPr>
          <p:cNvSpPr/>
          <p:nvPr/>
        </p:nvSpPr>
        <p:spPr>
          <a:xfrm>
            <a:off x="11070900" y="2557033"/>
            <a:ext cx="517001" cy="430714"/>
          </a:xfrm>
          <a:custGeom>
            <a:avLst/>
            <a:gdLst/>
            <a:ahLst/>
            <a:cxnLst/>
            <a:rect l="l" t="t" r="r" b="b"/>
            <a:pathLst>
              <a:path w="1007745" h="838834">
                <a:moveTo>
                  <a:pt x="504927" y="0"/>
                </a:moveTo>
                <a:lnTo>
                  <a:pt x="0" y="838278"/>
                </a:lnTo>
                <a:lnTo>
                  <a:pt x="1007676" y="838278"/>
                </a:lnTo>
                <a:lnTo>
                  <a:pt x="504927" y="0"/>
                </a:lnTo>
                <a:close/>
              </a:path>
            </a:pathLst>
          </a:custGeom>
          <a:solidFill>
            <a:schemeClr val="tx1">
              <a:lumMod val="20000"/>
              <a:lumOff val="80000"/>
              <a:alpha val="61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pic>
        <p:nvPicPr>
          <p:cNvPr id="24" name="Graphic 23" descr="Open book with solid fill">
            <a:extLst>
              <a:ext uri="{FF2B5EF4-FFF2-40B4-BE49-F238E27FC236}">
                <a16:creationId xmlns:a16="http://schemas.microsoft.com/office/drawing/2014/main" id="{21E3ED01-951B-4854-B7CB-E756F0BEFE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478" y="3719378"/>
            <a:ext cx="746061" cy="746061"/>
          </a:xfrm>
          <a:prstGeom prst="rect">
            <a:avLst/>
          </a:prstGeom>
        </p:spPr>
      </p:pic>
      <p:sp>
        <p:nvSpPr>
          <p:cNvPr id="26" name="TextBox 25">
            <a:extLst>
              <a:ext uri="{FF2B5EF4-FFF2-40B4-BE49-F238E27FC236}">
                <a16:creationId xmlns:a16="http://schemas.microsoft.com/office/drawing/2014/main" id="{CFC56AA5-360C-4CAC-91DD-83B2A397F4AB}"/>
              </a:ext>
            </a:extLst>
          </p:cNvPr>
          <p:cNvSpPr txBox="1"/>
          <p:nvPr/>
        </p:nvSpPr>
        <p:spPr>
          <a:xfrm>
            <a:off x="441941" y="4476518"/>
            <a:ext cx="7840822" cy="955646"/>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The information in this presentation can be found in the full guidebook, </a:t>
            </a:r>
            <a:r>
              <a:rPr kumimoji="0" lang="en-US" sz="1870" b="1" i="1"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Bridging Language and Work: Solutions to Invest in Immigrant and Refugee Talent</a:t>
            </a:r>
            <a:r>
              <a:rPr lang="en-US" sz="1870" dirty="0">
                <a:solidFill>
                  <a:srgbClr val="000000"/>
                </a:solidFill>
                <a:latin typeface="Arial" panose="020B0604020202020204" pitchFamily="34" charset="0"/>
                <a:ea typeface="Aktiv Grotesk Light" panose="020B0404020202020204" pitchFamily="34" charset="0"/>
                <a:cs typeface="Arial" panose="020B0604020202020204" pitchFamily="34" charset="0"/>
              </a:rPr>
              <a:t>. </a:t>
            </a:r>
            <a:r>
              <a:rPr kumimoji="0" lang="en-US" sz="1870"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Download the guide and share with your colleagues! </a:t>
            </a:r>
          </a:p>
        </p:txBody>
      </p:sp>
      <p:cxnSp>
        <p:nvCxnSpPr>
          <p:cNvPr id="11" name="Straight Connector 10">
            <a:extLst>
              <a:ext uri="{FF2B5EF4-FFF2-40B4-BE49-F238E27FC236}">
                <a16:creationId xmlns:a16="http://schemas.microsoft.com/office/drawing/2014/main" id="{1013C263-9548-4288-9C08-4A2D08A03A48}"/>
              </a:ext>
            </a:extLst>
          </p:cNvPr>
          <p:cNvCxnSpPr>
            <a:cxnSpLocks/>
          </p:cNvCxnSpPr>
          <p:nvPr/>
        </p:nvCxnSpPr>
        <p:spPr>
          <a:xfrm flipH="1" flipV="1">
            <a:off x="0" y="3471532"/>
            <a:ext cx="12192000" cy="29467"/>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Slide Number Placeholder 5">
            <a:extLst>
              <a:ext uri="{FF2B5EF4-FFF2-40B4-BE49-F238E27FC236}">
                <a16:creationId xmlns:a16="http://schemas.microsoft.com/office/drawing/2014/main" id="{D8C2A6FD-3BE7-4078-8886-41EC41FDCA3E}"/>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80" normalizeH="0" baseline="0" noProof="0" dirty="0">
                <a:ln>
                  <a:noFill/>
                </a:ln>
                <a:solidFill>
                  <a:srgbClr val="000000"/>
                </a:solidFill>
                <a:effectLst/>
                <a:uLnTx/>
                <a:uFillTx/>
                <a:latin typeface="Aktiv Grotesk XBold"/>
                <a:ea typeface="+mn-ea"/>
                <a:cs typeface="Aktiv Grotesk XBold"/>
              </a:rPr>
              <a:t>TENT</a:t>
            </a:r>
            <a:r>
              <a:rPr kumimoji="0" lang="en-US" sz="800" b="0" i="0" u="none" strike="noStrike" kern="0" cap="none" spc="80" normalizeH="0" baseline="0" noProof="0" dirty="0">
                <a:ln>
                  <a:noFill/>
                </a:ln>
                <a:solidFill>
                  <a:srgbClr val="000000"/>
                </a:solidFill>
                <a:effectLst/>
                <a:uLnTx/>
                <a:uFillTx/>
                <a:latin typeface="Aktiv Grotesk Light"/>
                <a:ea typeface="+mn-ea"/>
                <a:cs typeface="Aktiv Grotesk Light"/>
              </a:rPr>
              <a:t> </a:t>
            </a:r>
          </a:p>
        </p:txBody>
      </p:sp>
    </p:spTree>
    <p:extLst>
      <p:ext uri="{BB962C8B-B14F-4D97-AF65-F5344CB8AC3E}">
        <p14:creationId xmlns:p14="http://schemas.microsoft.com/office/powerpoint/2010/main" val="79117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EC341E-E4EA-4873-BCB6-7EBAA833CE73}"/>
              </a:ext>
            </a:extLst>
          </p:cNvPr>
          <p:cNvPicPr>
            <a:picLocks noChangeAspect="1"/>
          </p:cNvPicPr>
          <p:nvPr/>
        </p:nvPicPr>
        <p:blipFill rotWithShape="1">
          <a:blip r:embed="rId2"/>
          <a:srcRect l="2675" r="1645" b="2676"/>
          <a:stretch/>
        </p:blipFill>
        <p:spPr>
          <a:xfrm>
            <a:off x="6833219" y="508001"/>
            <a:ext cx="5358781" cy="6350000"/>
          </a:xfrm>
          <a:prstGeom prst="rect">
            <a:avLst/>
          </a:prstGeom>
        </p:spPr>
      </p:pic>
      <p:sp>
        <p:nvSpPr>
          <p:cNvPr id="4" name="Title 3">
            <a:extLst>
              <a:ext uri="{FF2B5EF4-FFF2-40B4-BE49-F238E27FC236}">
                <a16:creationId xmlns:a16="http://schemas.microsoft.com/office/drawing/2014/main" id="{8E9F47A1-2766-4740-B60A-5DC5499AD1E1}"/>
              </a:ext>
            </a:extLst>
          </p:cNvPr>
          <p:cNvSpPr>
            <a:spLocks noGrp="1"/>
          </p:cNvSpPr>
          <p:nvPr>
            <p:ph type="title"/>
          </p:nvPr>
        </p:nvSpPr>
        <p:spPr/>
        <p:txBody>
          <a:bodyPr/>
          <a:lstStyle/>
          <a:p>
            <a:r>
              <a:rPr lang="en-US" dirty="0">
                <a:latin typeface="Arial Black" panose="020B0A04020102020204" pitchFamily="34" charset="0"/>
              </a:rPr>
              <a:t>By the end of this presentation, you will:</a:t>
            </a:r>
          </a:p>
        </p:txBody>
      </p:sp>
      <p:sp>
        <p:nvSpPr>
          <p:cNvPr id="5" name="Content Placeholder 4">
            <a:extLst>
              <a:ext uri="{FF2B5EF4-FFF2-40B4-BE49-F238E27FC236}">
                <a16:creationId xmlns:a16="http://schemas.microsoft.com/office/drawing/2014/main" id="{F90B8AE7-6C55-E647-AA1A-4FDD9DD34F16}"/>
              </a:ext>
            </a:extLst>
          </p:cNvPr>
          <p:cNvSpPr>
            <a:spLocks noGrp="1"/>
          </p:cNvSpPr>
          <p:nvPr>
            <p:ph idx="13"/>
          </p:nvPr>
        </p:nvSpPr>
        <p:spPr>
          <a:xfrm>
            <a:off x="514274" y="2221779"/>
            <a:ext cx="5673875" cy="4125084"/>
          </a:xfrm>
        </p:spPr>
        <p:txBody>
          <a:bodyPr/>
          <a:lstStyle/>
          <a:p>
            <a:pPr fontAlgn="base">
              <a:lnSpc>
                <a:spcPct val="100000"/>
              </a:lnSpc>
              <a:spcAft>
                <a:spcPts val="1200"/>
              </a:spcAft>
            </a:pPr>
            <a:r>
              <a:rPr lang="en-US" sz="1870" dirty="0">
                <a:latin typeface="Arial" panose="020B0604020202020204" pitchFamily="34" charset="0"/>
                <a:cs typeface="Arial" panose="020B0604020202020204" pitchFamily="34" charset="0"/>
              </a:rPr>
              <a:t>Know why companies can benefit from hiring local language learners</a:t>
            </a:r>
          </a:p>
          <a:p>
            <a:pPr fontAlgn="base">
              <a:lnSpc>
                <a:spcPct val="100000"/>
              </a:lnSpc>
              <a:spcAft>
                <a:spcPts val="1200"/>
              </a:spcAft>
            </a:pPr>
            <a:r>
              <a:rPr lang="en-US" sz="1870" dirty="0">
                <a:latin typeface="Arial" panose="020B0604020202020204" pitchFamily="34" charset="0"/>
                <a:cs typeface="Arial" panose="020B0604020202020204" pitchFamily="34" charset="0"/>
              </a:rPr>
              <a:t>Find out what “bridge solutions” companies can put in place to support local language learners in the workforce</a:t>
            </a:r>
          </a:p>
          <a:p>
            <a:pPr fontAlgn="base">
              <a:lnSpc>
                <a:spcPct val="100000"/>
              </a:lnSpc>
              <a:spcAft>
                <a:spcPts val="1200"/>
              </a:spcAft>
            </a:pPr>
            <a:r>
              <a:rPr lang="en-US" sz="1870" dirty="0">
                <a:latin typeface="Arial" panose="020B0604020202020204" pitchFamily="34" charset="0"/>
                <a:cs typeface="Arial" panose="020B0604020202020204" pitchFamily="34" charset="0"/>
              </a:rPr>
              <a:t>Learn how to implement best practices to hire and support workers that are also local language learners </a:t>
            </a:r>
          </a:p>
          <a:p>
            <a:pPr fontAlgn="base">
              <a:lnSpc>
                <a:spcPct val="100000"/>
              </a:lnSpc>
              <a:spcAft>
                <a:spcPts val="1200"/>
              </a:spcAft>
            </a:pPr>
            <a:endParaRPr lang="en-US" sz="1870" dirty="0"/>
          </a:p>
          <a:p>
            <a:pPr fontAlgn="base">
              <a:lnSpc>
                <a:spcPct val="100000"/>
              </a:lnSpc>
              <a:spcAft>
                <a:spcPts val="1200"/>
              </a:spcAft>
            </a:pPr>
            <a:endParaRPr lang="en-US" sz="1870" dirty="0"/>
          </a:p>
        </p:txBody>
      </p:sp>
      <p:sp>
        <p:nvSpPr>
          <p:cNvPr id="2" name="Slide Number Placeholder 1">
            <a:extLst>
              <a:ext uri="{FF2B5EF4-FFF2-40B4-BE49-F238E27FC236}">
                <a16:creationId xmlns:a16="http://schemas.microsoft.com/office/drawing/2014/main" id="{33A57BAF-86B1-6944-8C0A-7F0F834AA6E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a:ln>
                  <a:noFill/>
                </a:ln>
                <a:solidFill>
                  <a:srgbClr val="000000"/>
                </a:solidFill>
                <a:effectLst/>
                <a:uLnTx/>
                <a:uFillTx/>
                <a:latin typeface="Aktiv Grotesk Light"/>
                <a:ea typeface="+mn-ea"/>
                <a:cs typeface="Aktiv Grotesk Light"/>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cxnSp>
        <p:nvCxnSpPr>
          <p:cNvPr id="8" name="Straight Connector 7">
            <a:extLst>
              <a:ext uri="{FF2B5EF4-FFF2-40B4-BE49-F238E27FC236}">
                <a16:creationId xmlns:a16="http://schemas.microsoft.com/office/drawing/2014/main" id="{A0D60D66-4ED7-4E5D-BE47-B99E1653CF00}"/>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a:extLst>
              <a:ext uri="{FF2B5EF4-FFF2-40B4-BE49-F238E27FC236}">
                <a16:creationId xmlns:a16="http://schemas.microsoft.com/office/drawing/2014/main" id="{0CFDE87C-E34C-485A-8F33-BD75ABCEE125}"/>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ktiv Grotesk Light"/>
                <a:ea typeface="+mn-ea"/>
                <a:cs typeface="Aktiv Grotesk Light"/>
              </a:rPr>
              <a:t> </a:t>
            </a:r>
          </a:p>
        </p:txBody>
      </p:sp>
    </p:spTree>
    <p:extLst>
      <p:ext uri="{BB962C8B-B14F-4D97-AF65-F5344CB8AC3E}">
        <p14:creationId xmlns:p14="http://schemas.microsoft.com/office/powerpoint/2010/main" val="3301829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56902B-5FD1-4ED4-95CF-EF15FFE8E650}"/>
              </a:ext>
            </a:extLst>
          </p:cNvPr>
          <p:cNvPicPr>
            <a:picLocks noChangeAspect="1"/>
          </p:cNvPicPr>
          <p:nvPr/>
        </p:nvPicPr>
        <p:blipFill rotWithShape="1">
          <a:blip r:embed="rId2">
            <a:alphaModFix amt="94000"/>
          </a:blip>
          <a:srcRect b="28335"/>
          <a:stretch/>
        </p:blipFill>
        <p:spPr>
          <a:xfrm>
            <a:off x="-1" y="535806"/>
            <a:ext cx="12192001" cy="6322194"/>
          </a:xfrm>
          <a:prstGeom prst="rect">
            <a:avLst/>
          </a:prstGeom>
          <a:scene3d>
            <a:camera prst="orthographicFront">
              <a:rot lat="0" lon="10800000" rev="0"/>
            </a:camera>
            <a:lightRig rig="threePt" dir="t"/>
          </a:scene3d>
        </p:spPr>
      </p:pic>
      <p:sp>
        <p:nvSpPr>
          <p:cNvPr id="2" name="Slide Number Placeholder 1">
            <a:extLst>
              <a:ext uri="{FF2B5EF4-FFF2-40B4-BE49-F238E27FC236}">
                <a16:creationId xmlns:a16="http://schemas.microsoft.com/office/drawing/2014/main" id="{510C67EC-8775-9348-8204-D0D2331F5111}"/>
              </a:ext>
            </a:extLst>
          </p:cNvPr>
          <p:cNvSpPr>
            <a:spLocks noGrp="1"/>
          </p:cNvSpPr>
          <p:nvPr>
            <p:ph type="sldNum" sz="quarter" idx="12"/>
          </p:nvPr>
        </p:nvSpPr>
        <p:spPr>
          <a:xfrm>
            <a:off x="8888120" y="0"/>
            <a:ext cx="2844800" cy="508000"/>
          </a:xfrm>
        </p:spPr>
        <p:txBody>
          <a:bodyPr vert="horz" lIns="0" tIns="0" rIns="0" bIns="0" rtlCol="0" anchor="ctr">
            <a:normAutofit/>
          </a:bodyPr>
          <a:lstStyle/>
          <a:p>
            <a:pPr marR="0" lvl="0" indent="0" fontAlgn="auto">
              <a:spcBef>
                <a:spcPts val="0"/>
              </a:spcBef>
              <a:spcAft>
                <a:spcPts val="600"/>
              </a:spcAft>
              <a:buClrTx/>
              <a:buSzTx/>
              <a:buFontTx/>
              <a:buNone/>
              <a:tabLst/>
              <a:defRPr/>
            </a:pPr>
            <a:fld id="{2066355A-084C-D24E-9AD2-7E4FC41EA627}"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30</a:t>
            </a:fld>
            <a:endParaRPr kumimoji="0" lang="en-US" b="0" i="0" u="none" strike="noStrike" cap="none" spc="0" normalizeH="0" baseline="0" noProof="0">
              <a:ln>
                <a:noFill/>
              </a:ln>
              <a:effectLst/>
              <a:uLnTx/>
              <a:uFillTx/>
            </a:endParaRPr>
          </a:p>
        </p:txBody>
      </p:sp>
      <p:sp>
        <p:nvSpPr>
          <p:cNvPr id="3" name="Title 2">
            <a:extLst>
              <a:ext uri="{FF2B5EF4-FFF2-40B4-BE49-F238E27FC236}">
                <a16:creationId xmlns:a16="http://schemas.microsoft.com/office/drawing/2014/main" id="{C144CB23-7265-FF41-AF31-FA8352A63BB7}"/>
              </a:ext>
            </a:extLst>
          </p:cNvPr>
          <p:cNvSpPr txBox="1">
            <a:spLocks/>
          </p:cNvSpPr>
          <p:nvPr/>
        </p:nvSpPr>
        <p:spPr>
          <a:xfrm>
            <a:off x="526361" y="2165495"/>
            <a:ext cx="5289647" cy="1263505"/>
          </a:xfrm>
          <a:prstGeom prst="rect">
            <a:avLst/>
          </a:prstGeom>
        </p:spPr>
        <p:txBody>
          <a:bodyPr vert="horz" lIns="0" tIns="0" rIns="0" bIns="0" rtlCol="0" anchor="ctr">
            <a:normAutofit/>
          </a:bodyPr>
          <a:lst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marL="0" marR="0" lvl="0" indent="0" fontAlgn="auto">
              <a:spcAft>
                <a:spcPts val="600"/>
              </a:spcAft>
              <a:buClrTx/>
              <a:buSzTx/>
              <a:tabLst/>
              <a:defRPr/>
            </a:pPr>
            <a:r>
              <a:rPr kumimoji="0" lang="en-US" sz="4000" b="1" i="0" u="none" strike="noStrike" kern="0" cap="none" spc="-53" normalizeH="0" baseline="0" noProof="0" dirty="0">
                <a:ln>
                  <a:noFill/>
                </a:ln>
                <a:solidFill>
                  <a:schemeClr val="bg1"/>
                </a:solidFill>
                <a:effectLst/>
                <a:uLnTx/>
                <a:uFillTx/>
                <a:latin typeface="Arial Black" panose="020B0A04020102020204" pitchFamily="34" charset="0"/>
              </a:rPr>
              <a:t>Thank you!</a:t>
            </a:r>
          </a:p>
        </p:txBody>
      </p:sp>
      <p:cxnSp>
        <p:nvCxnSpPr>
          <p:cNvPr id="21" name="Straight Connector 20">
            <a:extLst>
              <a:ext uri="{FF2B5EF4-FFF2-40B4-BE49-F238E27FC236}">
                <a16:creationId xmlns:a16="http://schemas.microsoft.com/office/drawing/2014/main" id="{4938088C-185B-4441-AC0F-EAD33EDA7E11}"/>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0E853821-EE06-458F-A321-4C2AC60FED34}"/>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0" cap="none" spc="80" normalizeH="0" baseline="0" noProof="0" dirty="0">
                <a:ln>
                  <a:noFill/>
                </a:ln>
                <a:solidFill>
                  <a:srgbClr val="000000"/>
                </a:solidFill>
                <a:effectLst/>
                <a:uLnTx/>
                <a:uFillTx/>
                <a:latin typeface="Aktiv Grotesk XBold"/>
                <a:ea typeface="+mn-ea"/>
                <a:cs typeface="Aktiv Grotesk XBold"/>
              </a:rPr>
              <a:t>TENT</a:t>
            </a:r>
            <a:r>
              <a:rPr kumimoji="0" lang="en-US" sz="800" b="0" i="0" u="none" strike="noStrike" kern="0" cap="none" spc="80" normalizeH="0" baseline="0" noProof="0" dirty="0">
                <a:ln>
                  <a:noFill/>
                </a:ln>
                <a:solidFill>
                  <a:srgbClr val="000000"/>
                </a:solidFill>
                <a:effectLst/>
                <a:uLnTx/>
                <a:uFillTx/>
                <a:latin typeface="Aktiv Grotesk Light"/>
                <a:ea typeface="+mn-ea"/>
                <a:cs typeface="Aktiv Grotesk Light"/>
              </a:rPr>
              <a:t> </a:t>
            </a:r>
          </a:p>
        </p:txBody>
      </p:sp>
    </p:spTree>
    <p:extLst>
      <p:ext uri="{BB962C8B-B14F-4D97-AF65-F5344CB8AC3E}">
        <p14:creationId xmlns:p14="http://schemas.microsoft.com/office/powerpoint/2010/main" val="3081693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9DBD-5DAB-40D2-8A69-08BFE5C6AE21}"/>
              </a:ext>
            </a:extLst>
          </p:cNvPr>
          <p:cNvSpPr>
            <a:spLocks noGrp="1"/>
          </p:cNvSpPr>
          <p:nvPr>
            <p:ph type="title"/>
          </p:nvPr>
        </p:nvSpPr>
        <p:spPr/>
        <p:txBody>
          <a:bodyPr/>
          <a:lstStyle/>
          <a:p>
            <a:r>
              <a:rPr lang="en-US" dirty="0">
                <a:latin typeface="Arial Black" panose="020B0A04020102020204" pitchFamily="34" charset="0"/>
              </a:rPr>
              <a:t>Contents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B0375D49-4A63-4529-BC38-B881E2B7E980}"/>
              </a:ext>
            </a:extLst>
          </p:cNvPr>
          <p:cNvSpPr>
            <a:spLocks noGrp="1"/>
          </p:cNvSpPr>
          <p:nvPr>
            <p:ph type="sldNum" sz="quarter" idx="12"/>
          </p:nvPr>
        </p:nvSpPr>
        <p:spPr/>
        <p:txBody>
          <a:bodyPr/>
          <a:lstStyle/>
          <a:p>
            <a:fld id="{2066355A-084C-D24E-9AD2-7E4FC41EA627}" type="slidenum">
              <a:rPr lang="en-US" smtClean="0"/>
              <a:t>4</a:t>
            </a:fld>
            <a:endParaRPr lang="en-US"/>
          </a:p>
        </p:txBody>
      </p:sp>
      <p:sp>
        <p:nvSpPr>
          <p:cNvPr id="4" name="TextBox 3">
            <a:extLst>
              <a:ext uri="{FF2B5EF4-FFF2-40B4-BE49-F238E27FC236}">
                <a16:creationId xmlns:a16="http://schemas.microsoft.com/office/drawing/2014/main" id="{0DA98D82-6F26-A34B-8B35-20024CC1E073}"/>
              </a:ext>
            </a:extLst>
          </p:cNvPr>
          <p:cNvSpPr txBox="1"/>
          <p:nvPr/>
        </p:nvSpPr>
        <p:spPr>
          <a:xfrm>
            <a:off x="2389239" y="4247535"/>
            <a:ext cx="0" cy="0"/>
          </a:xfrm>
          <a:prstGeom prst="rect">
            <a:avLst/>
          </a:prstGeom>
        </p:spPr>
        <p:txBody>
          <a:bodyPr vert="horz" wrap="none" lIns="0" tIns="0" rIns="0" bIns="0" rtlCol="0">
            <a:noAutofit/>
          </a:bodyPr>
          <a:lstStyle/>
          <a:p>
            <a:pPr>
              <a:lnSpc>
                <a:spcPct val="120000"/>
              </a:lnSpc>
              <a:spcBef>
                <a:spcPts val="0"/>
              </a:spcBef>
              <a:spcAft>
                <a:spcPts val="400"/>
              </a:spcAft>
            </a:pPr>
            <a:endParaRPr lang="en-US" sz="1150" dirty="0" err="1">
              <a:latin typeface="Aktiv Grotesk"/>
              <a:cs typeface="Aktiv Grotesk"/>
            </a:endParaRPr>
          </a:p>
        </p:txBody>
      </p:sp>
      <p:sp>
        <p:nvSpPr>
          <p:cNvPr id="5" name="TextBox 4">
            <a:extLst>
              <a:ext uri="{FF2B5EF4-FFF2-40B4-BE49-F238E27FC236}">
                <a16:creationId xmlns:a16="http://schemas.microsoft.com/office/drawing/2014/main" id="{5A391178-8E9B-3F48-9235-F874F793DFA0}"/>
              </a:ext>
            </a:extLst>
          </p:cNvPr>
          <p:cNvSpPr txBox="1"/>
          <p:nvPr/>
        </p:nvSpPr>
        <p:spPr>
          <a:xfrm>
            <a:off x="2064774" y="4218039"/>
            <a:ext cx="0" cy="0"/>
          </a:xfrm>
          <a:prstGeom prst="rect">
            <a:avLst/>
          </a:prstGeom>
        </p:spPr>
        <p:txBody>
          <a:bodyPr vert="horz" wrap="none" lIns="0" tIns="0" rIns="0" bIns="0" rtlCol="0">
            <a:noAutofit/>
          </a:bodyPr>
          <a:lstStyle/>
          <a:p>
            <a:pPr>
              <a:lnSpc>
                <a:spcPct val="120000"/>
              </a:lnSpc>
              <a:spcBef>
                <a:spcPts val="0"/>
              </a:spcBef>
              <a:spcAft>
                <a:spcPts val="400"/>
              </a:spcAft>
            </a:pPr>
            <a:endParaRPr lang="en-US" sz="1150" dirty="0" err="1">
              <a:latin typeface="Aktiv Grotesk"/>
              <a:cs typeface="Aktiv Grotesk"/>
            </a:endParaRPr>
          </a:p>
        </p:txBody>
      </p:sp>
    </p:spTree>
    <p:extLst>
      <p:ext uri="{BB962C8B-B14F-4D97-AF65-F5344CB8AC3E}">
        <p14:creationId xmlns:p14="http://schemas.microsoft.com/office/powerpoint/2010/main" val="2913768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5D6E5-94D6-48AA-923C-2E7E7199F595}"/>
              </a:ext>
            </a:extLst>
          </p:cNvPr>
          <p:cNvSpPr>
            <a:spLocks noGrp="1"/>
          </p:cNvSpPr>
          <p:nvPr>
            <p:ph type="title"/>
          </p:nvPr>
        </p:nvSpPr>
        <p:spPr/>
        <p:txBody>
          <a:bodyPr/>
          <a:lstStyle/>
          <a:p>
            <a:r>
              <a:rPr lang="en-US" dirty="0">
                <a:solidFill>
                  <a:schemeClr val="tx1"/>
                </a:solidFill>
                <a:latin typeface="Arial Black" panose="020B0A04020102020204" pitchFamily="34" charset="0"/>
              </a:rPr>
              <a:t>Who is a local language learner?</a:t>
            </a:r>
            <a:endParaRPr lang="es-ES" dirty="0">
              <a:solidFill>
                <a:schemeClr val="tx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6A411CBC-B404-490A-9613-1861628EF7AB}"/>
              </a:ext>
            </a:extLst>
          </p:cNvPr>
          <p:cNvSpPr>
            <a:spLocks noGrp="1"/>
          </p:cNvSpPr>
          <p:nvPr>
            <p:ph idx="1"/>
          </p:nvPr>
        </p:nvSpPr>
        <p:spPr>
          <a:xfrm>
            <a:off x="500021" y="2227310"/>
            <a:ext cx="10394733" cy="755337"/>
          </a:xfrm>
        </p:spPr>
        <p:txBody>
          <a:bodyPr/>
          <a:lstStyle/>
          <a:p>
            <a:pPr>
              <a:spcBef>
                <a:spcPts val="1200"/>
              </a:spcBef>
              <a:spcAft>
                <a:spcPts val="600"/>
              </a:spcAft>
            </a:pPr>
            <a:r>
              <a:rPr lang="en-US" b="1" dirty="0">
                <a:latin typeface="Arial" panose="020B0604020202020204" pitchFamily="34" charset="0"/>
                <a:cs typeface="Arial" panose="020B0604020202020204" pitchFamily="34" charset="0"/>
              </a:rPr>
              <a:t>Teaching English as a Second or Foreign Language (TESOL)</a:t>
            </a:r>
            <a:endParaRPr lang="en-US" dirty="0">
              <a:latin typeface="Arial" panose="020B0604020202020204" pitchFamily="34" charset="0"/>
              <a:cs typeface="Arial" panose="020B0604020202020204" pitchFamily="34" charset="0"/>
            </a:endParaRPr>
          </a:p>
          <a:p>
            <a:pPr>
              <a:spcBef>
                <a:spcPts val="1200"/>
              </a:spcBef>
              <a:spcAft>
                <a:spcPts val="600"/>
              </a:spcAft>
            </a:pPr>
            <a:r>
              <a:rPr lang="en-US" dirty="0">
                <a:latin typeface="Arial" panose="020B0604020202020204" pitchFamily="34" charset="0"/>
                <a:cs typeface="Arial" panose="020B0604020202020204" pitchFamily="34" charset="0"/>
              </a:rPr>
              <a:t>We define local language learners using </a:t>
            </a:r>
            <a:r>
              <a:rPr lang="en-US" b="1" u="sng" dirty="0">
                <a:solidFill>
                  <a:schemeClr val="accent2"/>
                </a:solidFill>
                <a:latin typeface="Arial" panose="020B0604020202020204" pitchFamily="34" charset="0"/>
                <a:cs typeface="Arial" panose="020B0604020202020204" pitchFamily="34" charset="0"/>
              </a:rPr>
              <a:t>levels 1, 2, and 3</a:t>
            </a:r>
            <a:r>
              <a:rPr lang="en-US" dirty="0">
                <a:latin typeface="Arial" panose="020B0604020202020204" pitchFamily="34" charset="0"/>
                <a:cs typeface="Arial" panose="020B0604020202020204" pitchFamily="34" charset="0"/>
              </a:rPr>
              <a:t>: from starting to developing proficiency.</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DAF17DDF-C1C5-4E1F-95EA-84424277D88B}"/>
              </a:ext>
            </a:extLst>
          </p:cNvPr>
          <p:cNvSpPr>
            <a:spLocks noGrp="1"/>
          </p:cNvSpPr>
          <p:nvPr>
            <p:ph type="sldNum" sz="quarter" idx="12"/>
          </p:nvPr>
        </p:nvSpPr>
        <p:spPr/>
        <p:txBody>
          <a:bodyPr/>
          <a:lstStyle/>
          <a:p>
            <a:fld id="{2066355A-084C-D24E-9AD2-7E4FC41EA627}" type="slidenum">
              <a:rPr lang="en-US" smtClean="0"/>
              <a:t>5</a:t>
            </a:fld>
            <a:endParaRPr lang="en-US"/>
          </a:p>
        </p:txBody>
      </p:sp>
      <p:graphicFrame>
        <p:nvGraphicFramePr>
          <p:cNvPr id="28" name="Table 27">
            <a:extLst>
              <a:ext uri="{FF2B5EF4-FFF2-40B4-BE49-F238E27FC236}">
                <a16:creationId xmlns:a16="http://schemas.microsoft.com/office/drawing/2014/main" id="{F5C4AC54-B269-4B6A-BA8D-423F67E494CE}"/>
              </a:ext>
            </a:extLst>
          </p:cNvPr>
          <p:cNvGraphicFramePr>
            <a:graphicFrameLocks noGrp="1"/>
          </p:cNvGraphicFramePr>
          <p:nvPr>
            <p:extLst>
              <p:ext uri="{D42A27DB-BD31-4B8C-83A1-F6EECF244321}">
                <p14:modId xmlns:p14="http://schemas.microsoft.com/office/powerpoint/2010/main" val="3544226332"/>
              </p:ext>
            </p:extLst>
          </p:nvPr>
        </p:nvGraphicFramePr>
        <p:xfrm>
          <a:off x="500021" y="3525414"/>
          <a:ext cx="5986504" cy="2599160"/>
        </p:xfrm>
        <a:graphic>
          <a:graphicData uri="http://schemas.openxmlformats.org/drawingml/2006/table">
            <a:tbl>
              <a:tblPr firstRow="1" bandRow="1">
                <a:tableStyleId>{D7AC3CCA-C797-4891-BE02-D94E43425B78}</a:tableStyleId>
              </a:tblPr>
              <a:tblGrid>
                <a:gridCol w="2993252">
                  <a:extLst>
                    <a:ext uri="{9D8B030D-6E8A-4147-A177-3AD203B41FA5}">
                      <a16:colId xmlns:a16="http://schemas.microsoft.com/office/drawing/2014/main" val="1443946200"/>
                    </a:ext>
                  </a:extLst>
                </a:gridCol>
                <a:gridCol w="2993252">
                  <a:extLst>
                    <a:ext uri="{9D8B030D-6E8A-4147-A177-3AD203B41FA5}">
                      <a16:colId xmlns:a16="http://schemas.microsoft.com/office/drawing/2014/main" val="2001992821"/>
                    </a:ext>
                  </a:extLst>
                </a:gridCol>
              </a:tblGrid>
              <a:tr h="519832">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700" b="1" kern="1200" dirty="0">
                          <a:solidFill>
                            <a:schemeClr val="bg1"/>
                          </a:solidFill>
                          <a:latin typeface="Arial" panose="020B0604020202020204" pitchFamily="34" charset="0"/>
                          <a:ea typeface="Aktiv Grotesk Light" panose="020B0404020202020204" pitchFamily="34" charset="0"/>
                          <a:cs typeface="Arial" panose="020B0604020202020204" pitchFamily="34" charset="0"/>
                        </a:rPr>
                        <a:t>Level 5</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107541" marR="107541" marT="53770" marB="53770" anchor="ctr">
                    <a:solidFill>
                      <a:schemeClr val="tx1">
                        <a:lumMod val="75000"/>
                      </a:schemeClr>
                    </a:solidFill>
                  </a:tcPr>
                </a:tc>
                <a:tc>
                  <a:txBody>
                    <a:bodyPr/>
                    <a:lstStyle/>
                    <a:p>
                      <a:pPr marL="177800" algn="ctr" rtl="0" fontAlgn="t">
                        <a:spcBef>
                          <a:spcPts val="0"/>
                        </a:spcBef>
                        <a:spcAft>
                          <a:spcPts val="0"/>
                        </a:spcAft>
                      </a:pPr>
                      <a:r>
                        <a:rPr lang="es-ES" sz="1700" b="1" kern="1200" dirty="0" err="1">
                          <a:solidFill>
                            <a:schemeClr val="bg1"/>
                          </a:solidFill>
                          <a:latin typeface="Arial" panose="020B0604020202020204" pitchFamily="34" charset="0"/>
                          <a:ea typeface="Aktiv Grotesk Light" panose="020B0404020202020204" pitchFamily="34" charset="0"/>
                          <a:cs typeface="Arial" panose="020B0604020202020204" pitchFamily="34" charset="0"/>
                        </a:rPr>
                        <a:t>Bridging</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74681" marR="74681" marT="74681" marB="74681" anchor="ctr">
                    <a:solidFill>
                      <a:schemeClr val="tx1">
                        <a:lumMod val="75000"/>
                      </a:schemeClr>
                    </a:solidFill>
                  </a:tcPr>
                </a:tc>
                <a:extLst>
                  <a:ext uri="{0D108BD9-81ED-4DB2-BD59-A6C34878D82A}">
                    <a16:rowId xmlns:a16="http://schemas.microsoft.com/office/drawing/2014/main" val="1776659327"/>
                  </a:ext>
                </a:extLst>
              </a:tr>
              <a:tr h="519832">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700" b="1" kern="1200" dirty="0">
                          <a:solidFill>
                            <a:schemeClr val="bg1"/>
                          </a:solidFill>
                          <a:latin typeface="Arial" panose="020B0604020202020204" pitchFamily="34" charset="0"/>
                          <a:ea typeface="Aktiv Grotesk Light" panose="020B0404020202020204" pitchFamily="34" charset="0"/>
                          <a:cs typeface="Arial" panose="020B0604020202020204" pitchFamily="34" charset="0"/>
                        </a:rPr>
                        <a:t>Level 4</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107541" marR="107541" marT="53770" marB="53770" anchor="ctr">
                    <a:solidFill>
                      <a:schemeClr val="tx1">
                        <a:lumMod val="75000"/>
                      </a:schemeClr>
                    </a:solidFill>
                  </a:tcPr>
                </a:tc>
                <a:tc>
                  <a:txBody>
                    <a:bodyPr/>
                    <a:lstStyle/>
                    <a:p>
                      <a:pPr marL="177800" algn="ctr" rtl="0" fontAlgn="t">
                        <a:spcBef>
                          <a:spcPts val="0"/>
                        </a:spcBef>
                        <a:spcAft>
                          <a:spcPts val="0"/>
                        </a:spcAft>
                      </a:pPr>
                      <a:r>
                        <a:rPr lang="es-ES" sz="1700" b="1" kern="1200" dirty="0" err="1">
                          <a:solidFill>
                            <a:schemeClr val="bg1"/>
                          </a:solidFill>
                          <a:latin typeface="Arial" panose="020B0604020202020204" pitchFamily="34" charset="0"/>
                          <a:ea typeface="Aktiv Grotesk Light" panose="020B0404020202020204" pitchFamily="34" charset="0"/>
                          <a:cs typeface="Arial" panose="020B0604020202020204" pitchFamily="34" charset="0"/>
                        </a:rPr>
                        <a:t>Expanding</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74681" marR="74681" marT="74681" marB="74681" anchor="ctr">
                    <a:solidFill>
                      <a:schemeClr val="tx1">
                        <a:lumMod val="75000"/>
                      </a:schemeClr>
                    </a:solidFill>
                  </a:tcPr>
                </a:tc>
                <a:extLst>
                  <a:ext uri="{0D108BD9-81ED-4DB2-BD59-A6C34878D82A}">
                    <a16:rowId xmlns:a16="http://schemas.microsoft.com/office/drawing/2014/main" val="3941739672"/>
                  </a:ext>
                </a:extLst>
              </a:tr>
              <a:tr h="519832">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700" b="1" kern="1200" dirty="0">
                          <a:solidFill>
                            <a:schemeClr val="bg1"/>
                          </a:solidFill>
                          <a:latin typeface="Arial" panose="020B0604020202020204" pitchFamily="34" charset="0"/>
                          <a:ea typeface="Aktiv Grotesk Light" panose="020B0404020202020204" pitchFamily="34" charset="0"/>
                          <a:cs typeface="Arial" panose="020B0604020202020204" pitchFamily="34" charset="0"/>
                        </a:rPr>
                        <a:t>Level 3</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107541" marR="107541" marT="53770" marB="53770" anchor="ctr">
                    <a:solidFill>
                      <a:schemeClr val="accent2"/>
                    </a:solidFill>
                  </a:tcPr>
                </a:tc>
                <a:tc>
                  <a:txBody>
                    <a:bodyPr/>
                    <a:lstStyle/>
                    <a:p>
                      <a:pPr marL="177800" algn="ctr" rtl="0" fontAlgn="t">
                        <a:spcBef>
                          <a:spcPts val="0"/>
                        </a:spcBef>
                        <a:spcAft>
                          <a:spcPts val="0"/>
                        </a:spcAft>
                      </a:pPr>
                      <a:r>
                        <a:rPr lang="es-ES" sz="1700" b="1" kern="1200" dirty="0" err="1">
                          <a:solidFill>
                            <a:schemeClr val="bg1"/>
                          </a:solidFill>
                          <a:latin typeface="Arial" panose="020B0604020202020204" pitchFamily="34" charset="0"/>
                          <a:ea typeface="Aktiv Grotesk Light" panose="020B0404020202020204" pitchFamily="34" charset="0"/>
                          <a:cs typeface="Arial" panose="020B0604020202020204" pitchFamily="34" charset="0"/>
                        </a:rPr>
                        <a:t>Developing</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74681" marR="74681" marT="74681" marB="74681" anchor="ctr">
                    <a:solidFill>
                      <a:schemeClr val="accent2"/>
                    </a:solidFill>
                  </a:tcPr>
                </a:tc>
                <a:extLst>
                  <a:ext uri="{0D108BD9-81ED-4DB2-BD59-A6C34878D82A}">
                    <a16:rowId xmlns:a16="http://schemas.microsoft.com/office/drawing/2014/main" val="2751535042"/>
                  </a:ext>
                </a:extLst>
              </a:tr>
              <a:tr h="519832">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700" b="1" kern="1200" dirty="0">
                          <a:solidFill>
                            <a:schemeClr val="bg1"/>
                          </a:solidFill>
                          <a:latin typeface="Arial" panose="020B0604020202020204" pitchFamily="34" charset="0"/>
                          <a:ea typeface="Aktiv Grotesk Light" panose="020B0404020202020204" pitchFamily="34" charset="0"/>
                          <a:cs typeface="Arial" panose="020B0604020202020204" pitchFamily="34" charset="0"/>
                        </a:rPr>
                        <a:t>Level 2</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107541" marR="107541" marT="53770" marB="53770" anchor="ctr">
                    <a:solidFill>
                      <a:schemeClr val="accent2"/>
                    </a:solidFill>
                  </a:tcPr>
                </a:tc>
                <a:tc>
                  <a:txBody>
                    <a:bodyPr/>
                    <a:lstStyle/>
                    <a:p>
                      <a:pPr marL="177800" algn="ctr" rtl="0" fontAlgn="t">
                        <a:spcBef>
                          <a:spcPts val="0"/>
                        </a:spcBef>
                        <a:spcAft>
                          <a:spcPts val="0"/>
                        </a:spcAft>
                      </a:pPr>
                      <a:r>
                        <a:rPr lang="es-ES" sz="1700" b="1" kern="1200" dirty="0" err="1">
                          <a:solidFill>
                            <a:schemeClr val="bg1"/>
                          </a:solidFill>
                          <a:latin typeface="Arial" panose="020B0604020202020204" pitchFamily="34" charset="0"/>
                          <a:ea typeface="Aktiv Grotesk Light" panose="020B0404020202020204" pitchFamily="34" charset="0"/>
                          <a:cs typeface="Arial" panose="020B0604020202020204" pitchFamily="34" charset="0"/>
                        </a:rPr>
                        <a:t>Emerging</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74681" marR="74681" marT="74681" marB="74681" anchor="ctr">
                    <a:solidFill>
                      <a:schemeClr val="accent2"/>
                    </a:solidFill>
                  </a:tcPr>
                </a:tc>
                <a:extLst>
                  <a:ext uri="{0D108BD9-81ED-4DB2-BD59-A6C34878D82A}">
                    <a16:rowId xmlns:a16="http://schemas.microsoft.com/office/drawing/2014/main" val="2865544436"/>
                  </a:ext>
                </a:extLst>
              </a:tr>
              <a:tr h="519832">
                <a:tc>
                  <a:txBody>
                    <a:bodyPr/>
                    <a:lstStyle/>
                    <a:p>
                      <a:pPr algn="ctr"/>
                      <a:r>
                        <a:rPr lang="en-US" sz="1700" b="1" kern="1200" dirty="0">
                          <a:solidFill>
                            <a:schemeClr val="bg1"/>
                          </a:solidFill>
                          <a:latin typeface="Arial" panose="020B0604020202020204" pitchFamily="34" charset="0"/>
                          <a:ea typeface="Aktiv Grotesk Light" panose="020B0404020202020204" pitchFamily="34" charset="0"/>
                          <a:cs typeface="Arial" panose="020B0604020202020204" pitchFamily="34" charset="0"/>
                        </a:rPr>
                        <a:t>Level 1</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107541" marR="107541" marT="53770" marB="53770" anchor="ctr">
                    <a:solidFill>
                      <a:schemeClr val="accent2"/>
                    </a:solidFill>
                  </a:tcPr>
                </a:tc>
                <a:tc>
                  <a:txBody>
                    <a:bodyPr/>
                    <a:lstStyle/>
                    <a:p>
                      <a:pPr marL="177800" algn="ctr" rtl="0" fontAlgn="t">
                        <a:spcBef>
                          <a:spcPts val="0"/>
                        </a:spcBef>
                        <a:spcAft>
                          <a:spcPts val="0"/>
                        </a:spcAft>
                      </a:pPr>
                      <a:r>
                        <a:rPr lang="es-ES" sz="1700" b="1" kern="1200" dirty="0" err="1">
                          <a:solidFill>
                            <a:schemeClr val="bg1"/>
                          </a:solidFill>
                          <a:latin typeface="Arial" panose="020B0604020202020204" pitchFamily="34" charset="0"/>
                          <a:ea typeface="Aktiv Grotesk Light" panose="020B0404020202020204" pitchFamily="34" charset="0"/>
                          <a:cs typeface="Arial" panose="020B0604020202020204" pitchFamily="34" charset="0"/>
                        </a:rPr>
                        <a:t>Starting</a:t>
                      </a:r>
                      <a:endParaRPr lang="es-ES" sz="1700" b="1" i="0" kern="1200" dirty="0">
                        <a:solidFill>
                          <a:schemeClr val="bg1"/>
                        </a:solidFill>
                        <a:latin typeface="Arial" panose="020B0604020202020204" pitchFamily="34" charset="0"/>
                        <a:ea typeface="Aktiv Grotesk Light" panose="020B0404020202020204" pitchFamily="34" charset="0"/>
                        <a:cs typeface="Arial" panose="020B0604020202020204" pitchFamily="34" charset="0"/>
                      </a:endParaRPr>
                    </a:p>
                  </a:txBody>
                  <a:tcPr marL="74681" marR="74681" marT="74681" marB="74681" anchor="ctr">
                    <a:solidFill>
                      <a:schemeClr val="accent2"/>
                    </a:solidFill>
                  </a:tcPr>
                </a:tc>
                <a:extLst>
                  <a:ext uri="{0D108BD9-81ED-4DB2-BD59-A6C34878D82A}">
                    <a16:rowId xmlns:a16="http://schemas.microsoft.com/office/drawing/2014/main" val="733289707"/>
                  </a:ext>
                </a:extLst>
              </a:tr>
            </a:tbl>
          </a:graphicData>
        </a:graphic>
      </p:graphicFrame>
      <p:pic>
        <p:nvPicPr>
          <p:cNvPr id="6" name="Graphic 5" descr="Remote learning language with solid fill">
            <a:extLst>
              <a:ext uri="{FF2B5EF4-FFF2-40B4-BE49-F238E27FC236}">
                <a16:creationId xmlns:a16="http://schemas.microsoft.com/office/drawing/2014/main" id="{9EDDC773-4320-4A9B-8866-4CAB645DE2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1432" y="653996"/>
            <a:ext cx="1030547" cy="1030547"/>
          </a:xfrm>
          <a:prstGeom prst="rect">
            <a:avLst/>
          </a:prstGeom>
        </p:spPr>
      </p:pic>
      <p:sp>
        <p:nvSpPr>
          <p:cNvPr id="8" name="Slide Number Placeholder 5">
            <a:extLst>
              <a:ext uri="{FF2B5EF4-FFF2-40B4-BE49-F238E27FC236}">
                <a16:creationId xmlns:a16="http://schemas.microsoft.com/office/drawing/2014/main" id="{D6B6FC99-0AAD-4347-A1E6-B43FF1CA9305}"/>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lang="en-US" sz="800" kern="0" spc="80" dirty="0">
                <a:solidFill>
                  <a:srgbClr val="000000"/>
                </a:solidFill>
                <a:latin typeface="Arial" panose="020B0604020202020204" pitchFamily="34" charset="0"/>
                <a:cs typeface="Arial" panose="020B0604020202020204" pitchFamily="34" charset="0"/>
              </a:rPr>
              <a:t>WHO IS A LOCAL LANGUAGE LEARNER?</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088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DD4D7-0BA8-42EA-8C33-E35BA48F3A20}"/>
              </a:ext>
            </a:extLst>
          </p:cNvPr>
          <p:cNvSpPr/>
          <p:nvPr/>
        </p:nvSpPr>
        <p:spPr>
          <a:xfrm>
            <a:off x="507202" y="2143324"/>
            <a:ext cx="6341273" cy="1657152"/>
          </a:xfrm>
          <a:prstGeom prst="rect">
            <a:avLst/>
          </a:prstGeom>
          <a:solidFill>
            <a:srgbClr val="E6F5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Picture 4">
            <a:extLst>
              <a:ext uri="{FF2B5EF4-FFF2-40B4-BE49-F238E27FC236}">
                <a16:creationId xmlns:a16="http://schemas.microsoft.com/office/drawing/2014/main" id="{912B18FD-B8A0-425F-90D0-3941BF965BF3}"/>
              </a:ext>
            </a:extLst>
          </p:cNvPr>
          <p:cNvPicPr>
            <a:picLocks noChangeAspect="1"/>
          </p:cNvPicPr>
          <p:nvPr/>
        </p:nvPicPr>
        <p:blipFill rotWithShape="1">
          <a:blip r:embed="rId3"/>
          <a:srcRect r="3088"/>
          <a:stretch/>
        </p:blipFill>
        <p:spPr>
          <a:xfrm>
            <a:off x="7249585" y="533054"/>
            <a:ext cx="4942416" cy="6324946"/>
          </a:xfrm>
          <a:prstGeom prst="rect">
            <a:avLst/>
          </a:prstGeom>
        </p:spPr>
      </p:pic>
      <p:sp>
        <p:nvSpPr>
          <p:cNvPr id="2" name="Title 1">
            <a:extLst>
              <a:ext uri="{FF2B5EF4-FFF2-40B4-BE49-F238E27FC236}">
                <a16:creationId xmlns:a16="http://schemas.microsoft.com/office/drawing/2014/main" id="{07DE8329-7EAE-3044-BA4B-C6D8A57D6C1D}"/>
              </a:ext>
            </a:extLst>
          </p:cNvPr>
          <p:cNvSpPr>
            <a:spLocks noGrp="1"/>
          </p:cNvSpPr>
          <p:nvPr>
            <p:ph type="title"/>
          </p:nvPr>
        </p:nvSpPr>
        <p:spPr>
          <a:xfrm>
            <a:off x="500022" y="533054"/>
            <a:ext cx="6348453" cy="1285677"/>
          </a:xfrm>
        </p:spPr>
        <p:txBody>
          <a:bodyPr/>
          <a:lstStyle/>
          <a:p>
            <a:r>
              <a:rPr lang="en-US" dirty="0">
                <a:solidFill>
                  <a:schemeClr val="tx1"/>
                </a:solidFill>
                <a:latin typeface="Arial Black" panose="020B0A04020102020204" pitchFamily="34" charset="0"/>
              </a:rPr>
              <a:t>The U.S. is welcoming tens of thousands of Afghan refugees, who will need jobs</a:t>
            </a:r>
          </a:p>
        </p:txBody>
      </p:sp>
      <p:sp>
        <p:nvSpPr>
          <p:cNvPr id="3" name="Slide Number Placeholder 2">
            <a:extLst>
              <a:ext uri="{FF2B5EF4-FFF2-40B4-BE49-F238E27FC236}">
                <a16:creationId xmlns:a16="http://schemas.microsoft.com/office/drawing/2014/main" id="{C42030F3-14D4-094C-93E4-ECD64C5AD2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000000"/>
                </a:solidFill>
                <a:effectLst/>
                <a:uLnTx/>
                <a:uFillTx/>
                <a:latin typeface="Aktiv Grotesk Light"/>
                <a:ea typeface="+mn-ea"/>
                <a:cs typeface="Aktiv Grotesk Ligh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sp>
        <p:nvSpPr>
          <p:cNvPr id="6" name="Content Placeholder 5">
            <a:extLst>
              <a:ext uri="{FF2B5EF4-FFF2-40B4-BE49-F238E27FC236}">
                <a16:creationId xmlns:a16="http://schemas.microsoft.com/office/drawing/2014/main" id="{72AC16E2-20CD-3D45-BA2C-1AE24D0F0893}"/>
              </a:ext>
            </a:extLst>
          </p:cNvPr>
          <p:cNvSpPr txBox="1">
            <a:spLocks/>
          </p:cNvSpPr>
          <p:nvPr/>
        </p:nvSpPr>
        <p:spPr>
          <a:xfrm>
            <a:off x="646486" y="4114800"/>
            <a:ext cx="6201989" cy="194077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1200"/>
              </a:spcAft>
              <a:buClrTx/>
              <a:buSzTx/>
              <a:buFont typeface="Arial"/>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We know from our NGO partners that the majority of working age Afghans have limited English proficiency, and will be local language learners as they begin the resettlement process.</a:t>
            </a:r>
          </a:p>
          <a:p>
            <a:pPr marL="0" marR="0" lvl="0" indent="0" algn="l" defTabSz="609585" rtl="0" eaLnBrk="1" fontAlgn="auto" latinLnBrk="0" hangingPunct="1">
              <a:lnSpc>
                <a:spcPct val="100000"/>
              </a:lnSpc>
              <a:spcBef>
                <a:spcPts val="0"/>
              </a:spcBef>
              <a:spcAft>
                <a:spcPts val="1200"/>
              </a:spcAft>
              <a:buClrTx/>
              <a:buSzTx/>
              <a:buFont typeface="Arial"/>
              <a:buNone/>
              <a:tabLst/>
              <a:defRPr/>
            </a:pPr>
            <a:r>
              <a:rPr kumimoji="0" lang="en-US" sz="1870" b="0" i="0" u="none" strike="noStrike" kern="1200" cap="none" spc="0" normalizeH="0" baseline="0" noProof="0" dirty="0">
                <a:ln>
                  <a:noFill/>
                </a:ln>
                <a:solidFill>
                  <a:srgbClr val="000000"/>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rPr>
              <a:t> </a:t>
            </a:r>
            <a:br>
              <a:rPr lang="en-US" sz="2000" b="0" dirty="0">
                <a:effectLst/>
              </a:rPr>
            </a:br>
            <a:endParaRPr lang="en-US" sz="1870" dirty="0"/>
          </a:p>
          <a:p>
            <a:pPr marL="342900" marR="0" lvl="0" indent="-342900" algn="l" defTabSz="609585" rtl="0" eaLnBrk="1" fontAlgn="auto" latinLnBrk="0" hangingPunct="1">
              <a:lnSpc>
                <a:spcPct val="100000"/>
              </a:lnSpc>
              <a:spcBef>
                <a:spcPts val="0"/>
              </a:spcBef>
              <a:spcAft>
                <a:spcPts val="1200"/>
              </a:spcAft>
              <a:buClrTx/>
              <a:buSzTx/>
              <a:buFontTx/>
              <a:buChar char="-"/>
              <a:tabLst/>
              <a:defRPr/>
            </a:pPr>
            <a:endParaRPr kumimoji="0" lang="en-US" sz="1870" b="0" i="0" u="none" strike="noStrike" kern="1200" cap="none" spc="0" normalizeH="0" baseline="0" noProof="0" dirty="0">
              <a:ln>
                <a:noFill/>
              </a:ln>
              <a:solidFill>
                <a:srgbClr val="000000"/>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
        <p:nvSpPr>
          <p:cNvPr id="9" name="TextBox 8">
            <a:extLst>
              <a:ext uri="{FF2B5EF4-FFF2-40B4-BE49-F238E27FC236}">
                <a16:creationId xmlns:a16="http://schemas.microsoft.com/office/drawing/2014/main" id="{AEEF1809-2997-471A-A715-38A6807BAE15}"/>
              </a:ext>
            </a:extLst>
          </p:cNvPr>
          <p:cNvSpPr txBox="1"/>
          <p:nvPr/>
        </p:nvSpPr>
        <p:spPr>
          <a:xfrm>
            <a:off x="620006" y="2338763"/>
            <a:ext cx="6099771" cy="1323439"/>
          </a:xfrm>
          <a:prstGeom prst="rect">
            <a:avLst/>
          </a:prstGeom>
          <a:noFill/>
        </p:spPr>
        <p:txBody>
          <a:bodyPr wrap="square">
            <a:spAutoFit/>
          </a:bodyPr>
          <a:lstStyle/>
          <a:p>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Following the U.S. military’s withdrawal from Afghanistan in August 2021, </a:t>
            </a:r>
            <a:r>
              <a:rPr kumimoji="0" lang="en-US" sz="2000" b="1" i="0" u="none" strike="noStrike" kern="1200" cap="none" spc="0" normalizeH="0" baseline="0" noProof="0" dirty="0">
                <a:ln>
                  <a:noFill/>
                </a:ln>
                <a:effectLst/>
                <a:uLnTx/>
                <a:uFillTx/>
                <a:latin typeface="Arial" panose="020B0604020202020204" pitchFamily="34" charset="0"/>
                <a:ea typeface="Aktiv Grotesk Light" panose="020B0404020202020204" pitchFamily="34" charset="0"/>
                <a:cs typeface="Arial" panose="020B0604020202020204" pitchFamily="34" charset="0"/>
              </a:rPr>
              <a:t>the U.S. government pledged to welcome 95,000 Afghans by September 2022</a:t>
            </a:r>
          </a:p>
        </p:txBody>
      </p:sp>
      <p:cxnSp>
        <p:nvCxnSpPr>
          <p:cNvPr id="10" name="Straight Connector 9">
            <a:extLst>
              <a:ext uri="{FF2B5EF4-FFF2-40B4-BE49-F238E27FC236}">
                <a16:creationId xmlns:a16="http://schemas.microsoft.com/office/drawing/2014/main" id="{68573B9A-CF1E-4B17-8B3D-7E90A1A70014}"/>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E6DAFF5-90A9-4746-92BE-C13676A2B1A9}"/>
              </a:ext>
            </a:extLst>
          </p:cNvPr>
          <p:cNvCxnSpPr>
            <a:cxnSpLocks/>
          </p:cNvCxnSpPr>
          <p:nvPr/>
        </p:nvCxnSpPr>
        <p:spPr>
          <a:xfrm>
            <a:off x="525073" y="4114800"/>
            <a:ext cx="0" cy="1307805"/>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CD52AC86-83DD-4903-ACC1-1B7CE7DC86D3}"/>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lang="en-US" sz="800" kern="0" spc="80" dirty="0">
                <a:solidFill>
                  <a:srgbClr val="000000"/>
                </a:solidFill>
                <a:latin typeface="Arial" panose="020B0604020202020204" pitchFamily="34" charset="0"/>
                <a:cs typeface="Arial" panose="020B0604020202020204" pitchFamily="34" charset="0"/>
              </a:rPr>
              <a:t>WHO IS A LOCAL LANGUAGE LEARNER?</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656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0AF3-0B29-4C26-88FA-289F680DD8E6}"/>
              </a:ext>
            </a:extLst>
          </p:cNvPr>
          <p:cNvSpPr>
            <a:spLocks noGrp="1"/>
          </p:cNvSpPr>
          <p:nvPr>
            <p:ph type="title"/>
          </p:nvPr>
        </p:nvSpPr>
        <p:spPr/>
        <p:txBody>
          <a:bodyPr/>
          <a:lstStyle/>
          <a:p>
            <a:r>
              <a:rPr lang="en-US" dirty="0">
                <a:latin typeface="Arial Black" panose="020B0A04020102020204" pitchFamily="34" charset="0"/>
              </a:rPr>
              <a:t>Contents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7C49F0CF-CE9A-4BBB-AB6F-7EEDF53FB09E}"/>
              </a:ext>
            </a:extLst>
          </p:cNvPr>
          <p:cNvSpPr>
            <a:spLocks noGrp="1"/>
          </p:cNvSpPr>
          <p:nvPr>
            <p:ph type="sldNum" sz="quarter" idx="12"/>
          </p:nvPr>
        </p:nvSpPr>
        <p:spPr/>
        <p:txBody>
          <a:bodyPr/>
          <a:lstStyle/>
          <a:p>
            <a:fld id="{2066355A-084C-D24E-9AD2-7E4FC41EA627}" type="slidenum">
              <a:rPr lang="en-US" smtClean="0"/>
              <a:t>7</a:t>
            </a:fld>
            <a:endParaRPr lang="en-US"/>
          </a:p>
        </p:txBody>
      </p:sp>
    </p:spTree>
    <p:extLst>
      <p:ext uri="{BB962C8B-B14F-4D97-AF65-F5344CB8AC3E}">
        <p14:creationId xmlns:p14="http://schemas.microsoft.com/office/powerpoint/2010/main" val="352083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C356-4264-45A6-BE73-82101128D2F0}"/>
              </a:ext>
            </a:extLst>
          </p:cNvPr>
          <p:cNvSpPr>
            <a:spLocks noGrp="1"/>
          </p:cNvSpPr>
          <p:nvPr>
            <p:ph type="title"/>
          </p:nvPr>
        </p:nvSpPr>
        <p:spPr>
          <a:xfrm>
            <a:off x="500021" y="508002"/>
            <a:ext cx="9622174" cy="1285677"/>
          </a:xfrm>
        </p:spPr>
        <p:txBody>
          <a:bodyPr/>
          <a:lstStyle/>
          <a:p>
            <a:r>
              <a:rPr lang="en-US" dirty="0">
                <a:solidFill>
                  <a:schemeClr val="accent5"/>
                </a:solidFill>
                <a:latin typeface="Arial Black" panose="020B0A04020102020204" pitchFamily="34" charset="0"/>
              </a:rPr>
              <a:t>Why should companies consider hiring local language learners?</a:t>
            </a:r>
            <a:endParaRPr lang="es-E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AB3B3CBA-132A-46C9-A3BC-56D48502A4C1}"/>
              </a:ext>
            </a:extLst>
          </p:cNvPr>
          <p:cNvSpPr>
            <a:spLocks noGrp="1"/>
          </p:cNvSpPr>
          <p:nvPr>
            <p:ph idx="1"/>
          </p:nvPr>
        </p:nvSpPr>
        <p:spPr>
          <a:xfrm>
            <a:off x="514272" y="2221779"/>
            <a:ext cx="9012500" cy="4125084"/>
          </a:xfrm>
        </p:spPr>
        <p:txBody>
          <a:bodyPr/>
          <a:lstStyle/>
          <a:p>
            <a:pPr marL="342900" indent="-342900">
              <a:spcBef>
                <a:spcPts val="1200"/>
              </a:spcBef>
              <a:spcAft>
                <a:spcPts val="600"/>
              </a:spcAft>
              <a:buClr>
                <a:schemeClr val="accent5"/>
              </a:buClr>
              <a:buFont typeface="Wingdings" panose="05000000000000000000" pitchFamily="2" charset="2"/>
              <a:buChar char="ü"/>
            </a:pPr>
            <a:r>
              <a:rPr lang="en-US" dirty="0">
                <a:latin typeface="Arial" panose="020B0604020202020204" pitchFamily="34" charset="0"/>
                <a:cs typeface="Arial" panose="020B0604020202020204" pitchFamily="34" charset="0"/>
              </a:rPr>
              <a:t>As the world’s largest economies face worker shortages and aging workforces, immigrants and refugees represent an important talent pool.</a:t>
            </a:r>
          </a:p>
          <a:p>
            <a:pPr marL="342900" indent="-342900">
              <a:spcBef>
                <a:spcPts val="1200"/>
              </a:spcBef>
              <a:spcAft>
                <a:spcPts val="600"/>
              </a:spcAft>
              <a:buClr>
                <a:schemeClr val="accent5"/>
              </a:buClr>
              <a:buFont typeface="Wingdings" panose="05000000000000000000" pitchFamily="2" charset="2"/>
              <a:buChar char="ü"/>
            </a:pPr>
            <a:r>
              <a:rPr lang="en-US" dirty="0">
                <a:latin typeface="Arial" panose="020B0604020202020204" pitchFamily="34" charset="0"/>
                <a:cs typeface="Arial" panose="020B0604020202020204" pitchFamily="34" charset="0"/>
              </a:rPr>
              <a:t>Many employers believe that language fluency is a prerequisite for job success, preventing immigrants and refugees who are still learning the local language from being hired. </a:t>
            </a:r>
          </a:p>
          <a:p>
            <a:pPr marL="342900" indent="-342900">
              <a:spcBef>
                <a:spcPts val="1200"/>
              </a:spcBef>
              <a:spcAft>
                <a:spcPts val="600"/>
              </a:spcAft>
              <a:buClr>
                <a:schemeClr val="accent5"/>
              </a:buClr>
              <a:buFont typeface="Wingdings" panose="05000000000000000000" pitchFamily="2" charset="2"/>
              <a:buChar char="ü"/>
            </a:pPr>
            <a:r>
              <a:rPr lang="en-US" dirty="0">
                <a:latin typeface="Arial" panose="020B0604020202020204" pitchFamily="34" charset="0"/>
                <a:cs typeface="Arial" panose="020B0604020202020204" pitchFamily="34" charset="0"/>
              </a:rPr>
              <a:t>By implementing solutions that help overcome language barriers for immigrant and refugee talent, companies can unlock hidden value for their business.</a:t>
            </a:r>
          </a:p>
          <a:p>
            <a:endParaRPr lang="es-ES" dirty="0"/>
          </a:p>
        </p:txBody>
      </p:sp>
      <p:sp>
        <p:nvSpPr>
          <p:cNvPr id="4" name="Slide Number Placeholder 3">
            <a:extLst>
              <a:ext uri="{FF2B5EF4-FFF2-40B4-BE49-F238E27FC236}">
                <a16:creationId xmlns:a16="http://schemas.microsoft.com/office/drawing/2014/main" id="{FEF82174-EBB1-4DD5-93D8-5F67959B9398}"/>
              </a:ext>
            </a:extLst>
          </p:cNvPr>
          <p:cNvSpPr>
            <a:spLocks noGrp="1"/>
          </p:cNvSpPr>
          <p:nvPr>
            <p:ph type="sldNum" sz="quarter" idx="12"/>
          </p:nvPr>
        </p:nvSpPr>
        <p:spPr/>
        <p:txBody>
          <a:bodyPr/>
          <a:lstStyle/>
          <a:p>
            <a:fld id="{2066355A-084C-D24E-9AD2-7E4FC41EA627}" type="slidenum">
              <a:rPr lang="en-US" smtClean="0"/>
              <a:t>8</a:t>
            </a:fld>
            <a:endParaRPr lang="en-US"/>
          </a:p>
        </p:txBody>
      </p:sp>
      <p:sp>
        <p:nvSpPr>
          <p:cNvPr id="6" name="Slide Number Placeholder 5">
            <a:extLst>
              <a:ext uri="{FF2B5EF4-FFF2-40B4-BE49-F238E27FC236}">
                <a16:creationId xmlns:a16="http://schemas.microsoft.com/office/drawing/2014/main" id="{E7F6138D-CC96-4C67-9F41-DFF0E2BAD540}"/>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lang="en-US" sz="800" kern="0" spc="80" dirty="0">
                <a:solidFill>
                  <a:srgbClr val="000000"/>
                </a:solidFill>
                <a:latin typeface="Arial" panose="020B0604020202020204" pitchFamily="34" charset="0"/>
                <a:cs typeface="Arial" panose="020B0604020202020204" pitchFamily="34" charset="0"/>
              </a:rPr>
              <a:t>WHY HIRE LOCAL LANGUAGE LEARNERS?</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4244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2D26-FCA2-7241-9684-BA25EBDFAB4B}"/>
              </a:ext>
            </a:extLst>
          </p:cNvPr>
          <p:cNvSpPr>
            <a:spLocks noGrp="1"/>
          </p:cNvSpPr>
          <p:nvPr>
            <p:ph type="title"/>
          </p:nvPr>
        </p:nvSpPr>
        <p:spPr>
          <a:xfrm>
            <a:off x="500020" y="508002"/>
            <a:ext cx="10277559" cy="1285677"/>
          </a:xfrm>
        </p:spPr>
        <p:txBody>
          <a:bodyPr/>
          <a:lstStyle/>
          <a:p>
            <a:r>
              <a:rPr lang="en-US" dirty="0">
                <a:solidFill>
                  <a:schemeClr val="accent5"/>
                </a:solidFill>
                <a:latin typeface="Arial Black" panose="020B0A04020102020204" pitchFamily="34" charset="0"/>
              </a:rPr>
              <a:t>Hiring immigrants and refugees is good for business </a:t>
            </a:r>
          </a:p>
        </p:txBody>
      </p:sp>
      <p:sp>
        <p:nvSpPr>
          <p:cNvPr id="3" name="Slide Number Placeholder 2">
            <a:extLst>
              <a:ext uri="{FF2B5EF4-FFF2-40B4-BE49-F238E27FC236}">
                <a16:creationId xmlns:a16="http://schemas.microsoft.com/office/drawing/2014/main" id="{A78D78B1-1628-AB46-8FEA-154F4B9B9E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000000"/>
                </a:solidFill>
                <a:effectLst/>
                <a:uLnTx/>
                <a:uFillTx/>
                <a:latin typeface="Aktiv Grotesk Light"/>
                <a:ea typeface="+mn-ea"/>
                <a:cs typeface="Aktiv Grotesk Light"/>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sp>
        <p:nvSpPr>
          <p:cNvPr id="7" name="Content Placeholder 2">
            <a:extLst>
              <a:ext uri="{FF2B5EF4-FFF2-40B4-BE49-F238E27FC236}">
                <a16:creationId xmlns:a16="http://schemas.microsoft.com/office/drawing/2014/main" id="{0BF0A691-9002-AD40-B206-EAFC3FB80223}"/>
              </a:ext>
            </a:extLst>
          </p:cNvPr>
          <p:cNvSpPr txBox="1">
            <a:spLocks/>
          </p:cNvSpPr>
          <p:nvPr/>
        </p:nvSpPr>
        <p:spPr>
          <a:xfrm>
            <a:off x="500020" y="2324122"/>
            <a:ext cx="10872830" cy="3148398"/>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fontAlgn="base">
              <a:lnSpc>
                <a:spcPct val="100000"/>
              </a:lnSpc>
              <a:spcAft>
                <a:spcPts val="1200"/>
              </a:spcAft>
              <a:buClr>
                <a:schemeClr val="tx1"/>
              </a:buClr>
            </a:pPr>
            <a:r>
              <a:rPr lang="en-US" dirty="0">
                <a:latin typeface="Arial" panose="020B0604020202020204" pitchFamily="34" charset="0"/>
                <a:cs typeface="Arial" panose="020B0604020202020204" pitchFamily="34" charset="0"/>
              </a:rPr>
              <a:t>Businesses that have hired local language learners will see advantages like:</a:t>
            </a:r>
          </a:p>
          <a:p>
            <a:pPr marL="342900" indent="-342900" fontAlgn="base">
              <a:lnSpc>
                <a:spcPct val="100000"/>
              </a:lnSpc>
              <a:spcAft>
                <a:spcPts val="1200"/>
              </a:spcAft>
              <a:buClr>
                <a:schemeClr val="accent5"/>
              </a:buClr>
              <a:buFont typeface="Wingdings" panose="05000000000000000000" pitchFamily="2" charset="2"/>
              <a:buChar char="ü"/>
            </a:pPr>
            <a:r>
              <a:rPr lang="en-US" b="1" dirty="0">
                <a:latin typeface="Arial" panose="020B0604020202020204" pitchFamily="34" charset="0"/>
                <a:cs typeface="Arial" panose="020B0604020202020204" pitchFamily="34" charset="0"/>
              </a:rPr>
              <a:t>Broader and more diverse talent </a:t>
            </a:r>
            <a:r>
              <a:rPr lang="en-US" dirty="0">
                <a:latin typeface="Arial" panose="020B0604020202020204" pitchFamily="34" charset="0"/>
                <a:cs typeface="Arial" panose="020B0604020202020204" pitchFamily="34" charset="0"/>
              </a:rPr>
              <a:t>pipelines.</a:t>
            </a:r>
          </a:p>
          <a:p>
            <a:pPr marL="342900" indent="-342900" fontAlgn="base">
              <a:lnSpc>
                <a:spcPct val="100000"/>
              </a:lnSpc>
              <a:spcAft>
                <a:spcPts val="1200"/>
              </a:spcAft>
              <a:buClr>
                <a:schemeClr val="accent5"/>
              </a:buClr>
              <a:buFont typeface="Wingdings" panose="05000000000000000000" pitchFamily="2" charset="2"/>
              <a:buChar char="ü"/>
            </a:pPr>
            <a:r>
              <a:rPr lang="en-US" b="1" dirty="0">
                <a:latin typeface="Arial" panose="020B0604020202020204" pitchFamily="34" charset="0"/>
                <a:cs typeface="Arial" panose="020B0604020202020204" pitchFamily="34" charset="0"/>
              </a:rPr>
              <a:t>More inclusive company culture</a:t>
            </a:r>
            <a:r>
              <a:rPr lang="en-US" dirty="0">
                <a:latin typeface="Arial" panose="020B0604020202020204" pitchFamily="34" charset="0"/>
                <a:cs typeface="Arial" panose="020B0604020202020204" pitchFamily="34" charset="0"/>
              </a:rPr>
              <a:t>, leading to higher employee engagement and lower turnover rates. </a:t>
            </a:r>
          </a:p>
          <a:p>
            <a:pPr marL="342900" indent="-342900" fontAlgn="base">
              <a:lnSpc>
                <a:spcPct val="100000"/>
              </a:lnSpc>
              <a:spcAft>
                <a:spcPts val="1200"/>
              </a:spcAft>
              <a:buClr>
                <a:schemeClr val="accent5"/>
              </a:buClr>
              <a:buFont typeface="Wingdings" panose="05000000000000000000" pitchFamily="2" charset="2"/>
              <a:buChar char="ü"/>
            </a:pPr>
            <a:r>
              <a:rPr lang="en-US" b="1" dirty="0">
                <a:latin typeface="Arial" panose="020B0604020202020204" pitchFamily="34" charset="0"/>
                <a:cs typeface="Arial" panose="020B0604020202020204" pitchFamily="34" charset="0"/>
              </a:rPr>
              <a:t>Increased workforce and language diversity</a:t>
            </a:r>
            <a:r>
              <a:rPr lang="en-US" dirty="0">
                <a:latin typeface="Arial" panose="020B0604020202020204" pitchFamily="34" charset="0"/>
                <a:cs typeface="Arial" panose="020B0604020202020204" pitchFamily="34" charset="0"/>
              </a:rPr>
              <a:t>, allowing companies to reach a broader group of customers.</a:t>
            </a:r>
          </a:p>
          <a:p>
            <a:pPr marL="342900" indent="-342900" fontAlgn="base">
              <a:lnSpc>
                <a:spcPct val="100000"/>
              </a:lnSpc>
              <a:spcAft>
                <a:spcPts val="1200"/>
              </a:spcAft>
              <a:buClr>
                <a:schemeClr val="accent5"/>
              </a:buClr>
              <a:buFont typeface="Wingdings" panose="05000000000000000000" pitchFamily="2" charset="2"/>
              <a:buChar char="ü"/>
            </a:pPr>
            <a:r>
              <a:rPr lang="en-US" b="1" dirty="0">
                <a:latin typeface="Arial" panose="020B0604020202020204" pitchFamily="34" charset="0"/>
                <a:cs typeface="Arial" panose="020B0604020202020204" pitchFamily="34" charset="0"/>
              </a:rPr>
              <a:t>Greater representation of customers and communities</a:t>
            </a:r>
            <a:r>
              <a:rPr lang="en-US" dirty="0">
                <a:latin typeface="Arial" panose="020B0604020202020204" pitchFamily="34" charset="0"/>
                <a:cs typeface="Arial" panose="020B0604020202020204" pitchFamily="34" charset="0"/>
              </a:rPr>
              <a:t>, enabling businesses to expand into new markets or offer different services. </a:t>
            </a:r>
          </a:p>
          <a:p>
            <a:pPr marL="342900" indent="-342900" fontAlgn="base">
              <a:lnSpc>
                <a:spcPct val="100000"/>
              </a:lnSpc>
              <a:spcAft>
                <a:spcPts val="1200"/>
              </a:spcAft>
              <a:buClr>
                <a:schemeClr val="accent5"/>
              </a:buClr>
              <a:buFont typeface="Wingdings" panose="05000000000000000000" pitchFamily="2" charset="2"/>
              <a:buChar char="ü"/>
            </a:pPr>
            <a:r>
              <a:rPr lang="en-US" b="1" dirty="0">
                <a:latin typeface="Arial" panose="020B0604020202020204" pitchFamily="34" charset="0"/>
                <a:cs typeface="Arial" panose="020B0604020202020204" pitchFamily="34" charset="0"/>
              </a:rPr>
              <a:t>Fulfilment of social impact goals</a:t>
            </a:r>
            <a:r>
              <a:rPr lang="en-US" dirty="0">
                <a:latin typeface="Arial" panose="020B0604020202020204" pitchFamily="34" charset="0"/>
                <a:cs typeface="Arial" panose="020B0604020202020204" pitchFamily="34" charset="0"/>
              </a:rPr>
              <a:t>, creating value for their business and communities. </a:t>
            </a:r>
          </a:p>
        </p:txBody>
      </p:sp>
      <p:pic>
        <p:nvPicPr>
          <p:cNvPr id="5" name="Graphic 4" descr="Upward trend with solid fill">
            <a:extLst>
              <a:ext uri="{FF2B5EF4-FFF2-40B4-BE49-F238E27FC236}">
                <a16:creationId xmlns:a16="http://schemas.microsoft.com/office/drawing/2014/main" id="{F970C27C-702C-4AD5-8192-2037F464EF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7579" y="693640"/>
            <a:ext cx="914400" cy="914400"/>
          </a:xfrm>
          <a:prstGeom prst="rect">
            <a:avLst/>
          </a:prstGeom>
        </p:spPr>
      </p:pic>
      <p:sp>
        <p:nvSpPr>
          <p:cNvPr id="8" name="Slide Number Placeholder 5">
            <a:extLst>
              <a:ext uri="{FF2B5EF4-FFF2-40B4-BE49-F238E27FC236}">
                <a16:creationId xmlns:a16="http://schemas.microsoft.com/office/drawing/2014/main" id="{3CC0D389-FEDE-4096-954A-BF9831052BF0}"/>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lang="en-US" sz="800" kern="0" spc="80" dirty="0">
                <a:solidFill>
                  <a:srgbClr val="000000"/>
                </a:solidFill>
                <a:latin typeface="Arial" panose="020B0604020202020204" pitchFamily="34" charset="0"/>
                <a:cs typeface="Arial" panose="020B0604020202020204" pitchFamily="34" charset="0"/>
              </a:rPr>
              <a:t>WHY HIRE LOCAL LANGUAGE LEARNERS?</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959612"/>
      </p:ext>
    </p:extLst>
  </p:cSld>
  <p:clrMapOvr>
    <a:masterClrMapping/>
  </p:clrMapOvr>
</p:sld>
</file>

<file path=ppt/theme/theme1.xml><?xml version="1.0" encoding="utf-8"?>
<a:theme xmlns:a="http://schemas.openxmlformats.org/drawingml/2006/main" name="1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2.xml><?xml version="1.0" encoding="utf-8"?>
<a:theme xmlns:a="http://schemas.openxmlformats.org/drawingml/2006/main" name="3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3.xml><?xml version="1.0" encoding="utf-8"?>
<a:theme xmlns:a="http://schemas.openxmlformats.org/drawingml/2006/main" name="4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4.xml><?xml version="1.0" encoding="utf-8"?>
<a:theme xmlns:a="http://schemas.openxmlformats.org/drawingml/2006/main" name="5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5.xml><?xml version="1.0" encoding="utf-8"?>
<a:theme xmlns:a="http://schemas.openxmlformats.org/drawingml/2006/main" name="6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6.xml><?xml version="1.0" encoding="utf-8"?>
<a:theme xmlns:a="http://schemas.openxmlformats.org/drawingml/2006/main" name="7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4528</TotalTime>
  <Words>2708</Words>
  <Application>Microsoft Office PowerPoint</Application>
  <PresentationFormat>Widescreen</PresentationFormat>
  <Paragraphs>258</Paragraphs>
  <Slides>30</Slides>
  <Notes>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30</vt:i4>
      </vt:variant>
    </vt:vector>
  </HeadingPairs>
  <TitlesOfParts>
    <vt:vector size="46" baseType="lpstr">
      <vt:lpstr>Aktiv Grotesk</vt:lpstr>
      <vt:lpstr>Aktiv Grotesk Black</vt:lpstr>
      <vt:lpstr>Aktiv Grotesk Light</vt:lpstr>
      <vt:lpstr>Aktiv Grotesk XBold</vt:lpstr>
      <vt:lpstr>Arial</vt:lpstr>
      <vt:lpstr>Arial Black</vt:lpstr>
      <vt:lpstr>Calibri</vt:lpstr>
      <vt:lpstr>Roboto</vt:lpstr>
      <vt:lpstr>System Font</vt:lpstr>
      <vt:lpstr>Wingdings</vt:lpstr>
      <vt:lpstr>1_Office Theme</vt:lpstr>
      <vt:lpstr>3_Office Theme</vt:lpstr>
      <vt:lpstr>4_Office Theme</vt:lpstr>
      <vt:lpstr>5_Office Theme</vt:lpstr>
      <vt:lpstr>6_Office Theme</vt:lpstr>
      <vt:lpstr>7_Office Theme</vt:lpstr>
      <vt:lpstr>How to Overcome Language Barriers and Invest in Immigrant and Refugee Talent</vt:lpstr>
      <vt:lpstr>Tent and JFF launched Bridging Language and Work: Solutions to Invest in Immigrant and Refugee Talent</vt:lpstr>
      <vt:lpstr>By the end of this presentation, you will:</vt:lpstr>
      <vt:lpstr>Contents</vt:lpstr>
      <vt:lpstr>Who is a local language learner?</vt:lpstr>
      <vt:lpstr>The U.S. is welcoming tens of thousands of Afghan refugees, who will need jobs</vt:lpstr>
      <vt:lpstr>Contents</vt:lpstr>
      <vt:lpstr>Why should companies consider hiring local language learners?</vt:lpstr>
      <vt:lpstr>Hiring immigrants and refugees is good for business </vt:lpstr>
      <vt:lpstr>Challenges to hiring local language learners can be mitigated</vt:lpstr>
      <vt:lpstr>Contents</vt:lpstr>
      <vt:lpstr>Moving beyond language training with bridge solutions</vt:lpstr>
      <vt:lpstr>PowerPoint Presentation</vt:lpstr>
      <vt:lpstr>Implementing bridge solutions across the talent management cycle</vt:lpstr>
      <vt:lpstr>Bridge solutions: Talent Acquisition </vt:lpstr>
      <vt:lpstr>Bridge solutions: Talent Acquisition </vt:lpstr>
      <vt:lpstr>Bridge solutions: Talent Acquisition </vt:lpstr>
      <vt:lpstr>Bridge solutions: Talent Acquisition </vt:lpstr>
      <vt:lpstr>Bridge solutions: Talent Development </vt:lpstr>
      <vt:lpstr>Bridge solutions: Talent Development </vt:lpstr>
      <vt:lpstr>Bridge solutions: Talent Development</vt:lpstr>
      <vt:lpstr>Bridge solutions: Total Rewards</vt:lpstr>
      <vt:lpstr>Bridge solutions: Total Rewards</vt:lpstr>
      <vt:lpstr>Bridge solutions: Total Rewards</vt:lpstr>
      <vt:lpstr>Bridge solutions: Corporate Culture </vt:lpstr>
      <vt:lpstr>Bridge solutions: Corporate Culture</vt:lpstr>
      <vt:lpstr>How to start investing in local language learners </vt:lpstr>
      <vt:lpstr>How to start investing in local language learners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 Refugee Employees &amp; Their Teams for Success  A Resource for HR/ People Teams and Managers at companies hiring refugees</dc:title>
  <dc:creator>Dajana Djedovic</dc:creator>
  <cp:lastModifiedBy>Dajana Djedovic</cp:lastModifiedBy>
  <cp:revision>150</cp:revision>
  <dcterms:created xsi:type="dcterms:W3CDTF">2020-07-14T14:41:14Z</dcterms:created>
  <dcterms:modified xsi:type="dcterms:W3CDTF">2022-02-08T17:12:12Z</dcterms:modified>
</cp:coreProperties>
</file>