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719" r:id="rId3"/>
  </p:sldMasterIdLst>
  <p:notesMasterIdLst>
    <p:notesMasterId r:id="rId15"/>
  </p:notesMasterIdLst>
  <p:sldIdLst>
    <p:sldId id="399" r:id="rId4"/>
    <p:sldId id="1002" r:id="rId5"/>
    <p:sldId id="495" r:id="rId6"/>
    <p:sldId id="1001" r:id="rId7"/>
    <p:sldId id="998" r:id="rId8"/>
    <p:sldId id="1009" r:id="rId9"/>
    <p:sldId id="1058" r:id="rId10"/>
    <p:sldId id="1053" r:id="rId11"/>
    <p:sldId id="862" r:id="rId12"/>
    <p:sldId id="657" r:id="rId13"/>
    <p:sldId id="105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1FFB63-4D8C-D072-A648-18FEF3220AEE}" name="Veronica Rossini" initials="VR" userId="S::Noni@tent.org::e3485a45-237f-44d0-8f6a-157dbe4adbd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onica Rossini" initials="VR" lastIdx="5" clrIdx="0">
    <p:extLst>
      <p:ext uri="{19B8F6BF-5375-455C-9EA6-DF929625EA0E}">
        <p15:presenceInfo xmlns:p15="http://schemas.microsoft.com/office/powerpoint/2012/main" userId="S::noni@tent.org::e3485a45-237f-44d0-8f6a-157dbe4adb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0E9"/>
    <a:srgbClr val="FFF3F6"/>
    <a:srgbClr val="FFEFF3"/>
    <a:srgbClr val="EEECF6"/>
    <a:srgbClr val="FCF0F3"/>
    <a:srgbClr val="E9F9F9"/>
    <a:srgbClr val="F1FDFD"/>
    <a:srgbClr val="CA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8894E0-08D5-6949-8C42-A944B699DD88}" v="11" dt="2024-06-02T15:38:25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0" autoAdjust="0"/>
    <p:restoredTop sz="93743" autoAdjust="0"/>
  </p:normalViewPr>
  <p:slideViewPr>
    <p:cSldViewPr snapToGrid="0">
      <p:cViewPr varScale="1">
        <p:scale>
          <a:sx n="145" d="100"/>
          <a:sy n="145" d="100"/>
        </p:scale>
        <p:origin x="352" y="176"/>
      </p:cViewPr>
      <p:guideLst/>
    </p:cSldViewPr>
  </p:slideViewPr>
  <p:outlineViewPr>
    <p:cViewPr>
      <p:scale>
        <a:sx n="33" d="100"/>
        <a:sy n="33" d="100"/>
      </p:scale>
      <p:origin x="0" y="-61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C05A9-6F36-49F7-A7B7-0E2E90B02B05}" type="datetimeFigureOut">
              <a:rPr lang="es-ES" smtClean="0"/>
              <a:t>3/6/24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22662-5017-44D9-8D49-28091E18F1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80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E0A13-14BB-1343-9A42-5395A2F30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181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E0A13-14BB-1343-9A42-5395A2F30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04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3D7CC-0A27-6945-9AE4-AB80F01D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82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3D7CC-0A27-6945-9AE4-AB80F01D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8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3D7CC-0A27-6945-9AE4-AB80F01D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1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E0A13-14BB-1343-9A42-5395A2F30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464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22662-5017-44D9-8D49-28091E18F1A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310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3D7CC-0A27-6945-9AE4-AB80F01D2C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1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E0A13-14BB-1343-9A42-5395A2F30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37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991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ABD4B2-0532-3A41-A0A5-CD79FE1B03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4272" y="2221779"/>
            <a:ext cx="10864928" cy="4125084"/>
          </a:xfrm>
        </p:spPr>
        <p:txBody>
          <a:bodyPr/>
          <a:lstStyle>
            <a:lvl1pPr marL="380990" marR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lvl1pPr>
          </a:lstStyle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3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bulleted lis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ABD4B2-0532-3A41-A0A5-CD79FE1B03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4274" y="2221779"/>
            <a:ext cx="5429477" cy="4125084"/>
          </a:xfrm>
        </p:spPr>
        <p:txBody>
          <a:bodyPr/>
          <a:lstStyle>
            <a:lvl1pPr marL="380990" marR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lvl1pPr>
          </a:lstStyle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lvl="0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DF5CDA3-D25B-BE44-B6EC-E076267C5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9573" y="523376"/>
            <a:ext cx="4942415" cy="6347961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03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6AC80-C288-9146-BDD8-ED4CC73D7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579" y="508001"/>
            <a:ext cx="4942421" cy="6349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ABD4B2-0532-3A41-A0A5-CD79FE1B03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4274" y="2221779"/>
            <a:ext cx="5429477" cy="4125084"/>
          </a:xfrm>
        </p:spPr>
        <p:txBody>
          <a:bodyPr/>
          <a:lstStyle>
            <a:lvl1pPr marL="380990" marR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lvl1pPr>
          </a:lstStyle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lvl="0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A7CB3-C65F-CF46-8960-128FB565E0D7}"/>
              </a:ext>
            </a:extLst>
          </p:cNvPr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389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66F9FF-9D16-1444-9E0E-0DAC7B4C7C4A}"/>
              </a:ext>
            </a:extLst>
          </p:cNvPr>
          <p:cNvSpPr/>
          <p:nvPr userDrawn="1"/>
        </p:nvSpPr>
        <p:spPr>
          <a:xfrm>
            <a:off x="2" y="6560096"/>
            <a:ext cx="12191997" cy="297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E3C78-59FC-CA4B-8B07-7A088768F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497" y="1"/>
            <a:ext cx="810750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905" y="1885209"/>
            <a:ext cx="3416049" cy="2130905"/>
          </a:xfrm>
        </p:spPr>
        <p:txBody>
          <a:bodyPr anchor="t"/>
          <a:lstStyle>
            <a:lvl1pPr>
              <a:lnSpc>
                <a:spcPct val="90000"/>
              </a:lnSpc>
              <a:defRPr sz="3733" spc="-107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slides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58529" cy="145312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6BA0B8-744D-5A46-A99D-8D1FC2087E23}"/>
              </a:ext>
            </a:extLst>
          </p:cNvPr>
          <p:cNvSpPr txBox="1">
            <a:spLocks/>
          </p:cNvSpPr>
          <p:nvPr userDrawn="1"/>
        </p:nvSpPr>
        <p:spPr>
          <a:xfrm>
            <a:off x="627454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rgbClr val="878787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rgbClr val="878787"/>
              </a:solidFill>
            </a:endParaRPr>
          </a:p>
        </p:txBody>
      </p:sp>
      <p:pic>
        <p:nvPicPr>
          <p:cNvPr id="13" name="Picture 12" descr="tiny-triangles.png">
            <a:extLst>
              <a:ext uri="{FF2B5EF4-FFF2-40B4-BE49-F238E27FC236}">
                <a16:creationId xmlns:a16="http://schemas.microsoft.com/office/drawing/2014/main" id="{EB1150B2-E064-F342-9F26-B2023B4F8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51" y="6560099"/>
            <a:ext cx="239103" cy="2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65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34AB58-4EF4-8C48-B27A-B64BF60EE673}"/>
              </a:ext>
            </a:extLst>
          </p:cNvPr>
          <p:cNvSpPr/>
          <p:nvPr userDrawn="1"/>
        </p:nvSpPr>
        <p:spPr>
          <a:xfrm>
            <a:off x="2" y="6560096"/>
            <a:ext cx="12191997" cy="297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236B4D5-B814-A048-A71A-89ADDBDDC94F}"/>
              </a:ext>
            </a:extLst>
          </p:cNvPr>
          <p:cNvSpPr txBox="1">
            <a:spLocks/>
          </p:cNvSpPr>
          <p:nvPr userDrawn="1"/>
        </p:nvSpPr>
        <p:spPr>
          <a:xfrm>
            <a:off x="627454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rgbClr val="878787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rgbClr val="878787"/>
              </a:solidFill>
            </a:endParaRPr>
          </a:p>
        </p:txBody>
      </p:sp>
      <p:pic>
        <p:nvPicPr>
          <p:cNvPr id="12" name="Picture 11" descr="tiny-triangles.png">
            <a:extLst>
              <a:ext uri="{FF2B5EF4-FFF2-40B4-BE49-F238E27FC236}">
                <a16:creationId xmlns:a16="http://schemas.microsoft.com/office/drawing/2014/main" id="{58F564A5-07DD-2C43-A5F1-6C39CAEF0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51" y="6560099"/>
            <a:ext cx="239103" cy="29790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7C15E3-1DA5-AC4E-A068-B6558C6299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8869" y="0"/>
            <a:ext cx="8123131" cy="6858000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905" y="1885209"/>
            <a:ext cx="3416049" cy="2130905"/>
          </a:xfrm>
        </p:spPr>
        <p:txBody>
          <a:bodyPr anchor="t"/>
          <a:lstStyle>
            <a:lvl1pPr>
              <a:lnSpc>
                <a:spcPct val="90000"/>
              </a:lnSpc>
              <a:defRPr sz="3733" spc="-107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3E8863-470F-9162-4C24-96EB2C11ADCA}"/>
              </a:ext>
            </a:extLst>
          </p:cNvPr>
          <p:cNvSpPr txBox="1"/>
          <p:nvPr userDrawn="1"/>
        </p:nvSpPr>
        <p:spPr>
          <a:xfrm>
            <a:off x="3218688" y="890016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fr-FR" sz="1150" dirty="0" err="1">
              <a:latin typeface="Aktiv Grotesk"/>
              <a:cs typeface="Aktiv Grotesk"/>
            </a:endParaRPr>
          </a:p>
        </p:txBody>
      </p:sp>
      <p:pic>
        <p:nvPicPr>
          <p:cNvPr id="5" name="Image 4" descr="Une image contenant triangle, capture d’écran, conception&#10;&#10;Description générée automatiquement">
            <a:extLst>
              <a:ext uri="{FF2B5EF4-FFF2-40B4-BE49-F238E27FC236}">
                <a16:creationId xmlns:a16="http://schemas.microsoft.com/office/drawing/2014/main" id="{4EC598A8-07BD-4147-8DFA-E426853F62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6" y="508000"/>
            <a:ext cx="652132" cy="107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08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_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15"/>
          <p:cNvSpPr/>
          <p:nvPr userDrawn="1"/>
        </p:nvSpPr>
        <p:spPr>
          <a:xfrm>
            <a:off x="9921641" y="5396526"/>
            <a:ext cx="1762564" cy="1467684"/>
          </a:xfrm>
          <a:custGeom>
            <a:avLst/>
            <a:gdLst/>
            <a:ahLst/>
            <a:cxnLst/>
            <a:rect l="l" t="t" r="r" b="b"/>
            <a:pathLst>
              <a:path w="2906394" h="2418079">
                <a:moveTo>
                  <a:pt x="1456165" y="0"/>
                </a:moveTo>
                <a:lnTo>
                  <a:pt x="0" y="2417518"/>
                </a:lnTo>
                <a:lnTo>
                  <a:pt x="2906058" y="2417518"/>
                </a:lnTo>
                <a:lnTo>
                  <a:pt x="1456165" y="0"/>
                </a:lnTo>
                <a:close/>
              </a:path>
            </a:pathLst>
          </a:custGeom>
          <a:solidFill>
            <a:srgbClr val="FC7A99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16"/>
          <p:cNvSpPr/>
          <p:nvPr userDrawn="1"/>
        </p:nvSpPr>
        <p:spPr>
          <a:xfrm>
            <a:off x="7278094" y="4662847"/>
            <a:ext cx="2643653" cy="2201140"/>
          </a:xfrm>
          <a:custGeom>
            <a:avLst/>
            <a:gdLst/>
            <a:ahLst/>
            <a:cxnLst/>
            <a:rect l="l" t="t" r="r" b="b"/>
            <a:pathLst>
              <a:path w="4359275" h="3626484">
                <a:moveTo>
                  <a:pt x="2184268" y="0"/>
                </a:moveTo>
                <a:lnTo>
                  <a:pt x="0" y="3626287"/>
                </a:lnTo>
                <a:lnTo>
                  <a:pt x="4359102" y="3626287"/>
                </a:lnTo>
                <a:lnTo>
                  <a:pt x="2184268" y="0"/>
                </a:lnTo>
                <a:close/>
              </a:path>
            </a:pathLst>
          </a:custGeom>
          <a:solidFill>
            <a:srgbClr val="72CCE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7"/>
          <p:cNvSpPr/>
          <p:nvPr userDrawn="1"/>
        </p:nvSpPr>
        <p:spPr>
          <a:xfrm>
            <a:off x="11684000" y="6019766"/>
            <a:ext cx="508321" cy="844457"/>
          </a:xfrm>
          <a:custGeom>
            <a:avLst/>
            <a:gdLst/>
            <a:ahLst/>
            <a:cxnLst/>
            <a:rect l="l" t="t" r="r" b="b"/>
            <a:pathLst>
              <a:path w="838200" h="1391284">
                <a:moveTo>
                  <a:pt x="837671" y="0"/>
                </a:moveTo>
                <a:lnTo>
                  <a:pt x="0" y="1390698"/>
                </a:lnTo>
                <a:lnTo>
                  <a:pt x="837671" y="1390698"/>
                </a:lnTo>
                <a:lnTo>
                  <a:pt x="837671" y="0"/>
                </a:lnTo>
                <a:close/>
              </a:path>
            </a:pathLst>
          </a:custGeom>
          <a:solidFill>
            <a:srgbClr val="776DBC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8"/>
          <p:cNvSpPr/>
          <p:nvPr userDrawn="1"/>
        </p:nvSpPr>
        <p:spPr>
          <a:xfrm>
            <a:off x="10802825" y="3929179"/>
            <a:ext cx="1389411" cy="1467684"/>
          </a:xfrm>
          <a:custGeom>
            <a:avLst/>
            <a:gdLst/>
            <a:ahLst/>
            <a:cxnLst/>
            <a:rect l="l" t="t" r="r" b="b"/>
            <a:pathLst>
              <a:path w="2291080" h="2418079">
                <a:moveTo>
                  <a:pt x="1456165" y="0"/>
                </a:moveTo>
                <a:lnTo>
                  <a:pt x="0" y="2417518"/>
                </a:lnTo>
                <a:lnTo>
                  <a:pt x="2290691" y="2417518"/>
                </a:lnTo>
                <a:lnTo>
                  <a:pt x="2290691" y="1391469"/>
                </a:lnTo>
                <a:lnTo>
                  <a:pt x="1456165" y="0"/>
                </a:lnTo>
                <a:close/>
              </a:path>
            </a:pathLst>
          </a:custGeom>
          <a:solidFill>
            <a:srgbClr val="05426B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9"/>
          <p:cNvSpPr/>
          <p:nvPr userDrawn="1"/>
        </p:nvSpPr>
        <p:spPr>
          <a:xfrm>
            <a:off x="9639300" y="4427778"/>
            <a:ext cx="1163747" cy="968949"/>
          </a:xfrm>
          <a:custGeom>
            <a:avLst/>
            <a:gdLst/>
            <a:ahLst/>
            <a:cxnLst/>
            <a:rect l="l" t="t" r="r" b="b"/>
            <a:pathLst>
              <a:path w="1918969" h="1596390">
                <a:moveTo>
                  <a:pt x="961363" y="0"/>
                </a:moveTo>
                <a:lnTo>
                  <a:pt x="0" y="1596056"/>
                </a:lnTo>
                <a:lnTo>
                  <a:pt x="1918580" y="1596056"/>
                </a:lnTo>
                <a:lnTo>
                  <a:pt x="961363" y="0"/>
                </a:lnTo>
                <a:close/>
              </a:path>
            </a:pathLst>
          </a:custGeom>
          <a:solidFill>
            <a:srgbClr val="00C6C4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20"/>
          <p:cNvSpPr/>
          <p:nvPr userDrawn="1"/>
        </p:nvSpPr>
        <p:spPr>
          <a:xfrm>
            <a:off x="11684000" y="3085900"/>
            <a:ext cx="508321" cy="843301"/>
          </a:xfrm>
          <a:custGeom>
            <a:avLst/>
            <a:gdLst/>
            <a:ahLst/>
            <a:cxnLst/>
            <a:rect l="l" t="t" r="r" b="b"/>
            <a:pathLst>
              <a:path w="838200" h="1389379">
                <a:moveTo>
                  <a:pt x="836854" y="0"/>
                </a:moveTo>
                <a:lnTo>
                  <a:pt x="0" y="1389339"/>
                </a:lnTo>
                <a:lnTo>
                  <a:pt x="837671" y="1389339"/>
                </a:lnTo>
                <a:lnTo>
                  <a:pt x="837671" y="1363"/>
                </a:lnTo>
                <a:lnTo>
                  <a:pt x="836854" y="0"/>
                </a:lnTo>
                <a:close/>
              </a:path>
            </a:pathLst>
          </a:custGeom>
          <a:solidFill>
            <a:srgbClr val="72CCE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21"/>
          <p:cNvSpPr/>
          <p:nvPr userDrawn="1"/>
        </p:nvSpPr>
        <p:spPr>
          <a:xfrm>
            <a:off x="10221061" y="3965791"/>
            <a:ext cx="549911" cy="457880"/>
          </a:xfrm>
          <a:custGeom>
            <a:avLst/>
            <a:gdLst/>
            <a:ahLst/>
            <a:cxnLst/>
            <a:rect l="l" t="t" r="r" b="b"/>
            <a:pathLst>
              <a:path w="906780" h="754379">
                <a:moveTo>
                  <a:pt x="454111" y="0"/>
                </a:moveTo>
                <a:lnTo>
                  <a:pt x="0" y="753903"/>
                </a:lnTo>
                <a:lnTo>
                  <a:pt x="906255" y="753903"/>
                </a:lnTo>
                <a:lnTo>
                  <a:pt x="454111" y="0"/>
                </a:lnTo>
                <a:close/>
              </a:path>
            </a:pathLst>
          </a:custGeom>
          <a:solidFill>
            <a:srgbClr val="72CCE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221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EF9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603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l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EEC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436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5FA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373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FFEF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59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34AB58-4EF4-8C48-B27A-B64BF60EE673}"/>
              </a:ext>
            </a:extLst>
          </p:cNvPr>
          <p:cNvSpPr/>
          <p:nvPr userDrawn="1"/>
        </p:nvSpPr>
        <p:spPr>
          <a:xfrm>
            <a:off x="2" y="6560096"/>
            <a:ext cx="12191997" cy="297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236B4D5-B814-A048-A71A-89ADDBDDC94F}"/>
              </a:ext>
            </a:extLst>
          </p:cNvPr>
          <p:cNvSpPr txBox="1">
            <a:spLocks/>
          </p:cNvSpPr>
          <p:nvPr userDrawn="1"/>
        </p:nvSpPr>
        <p:spPr>
          <a:xfrm>
            <a:off x="627454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27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Aktiv Grotesk XBold"/>
                <a:ea typeface="+mn-ea"/>
                <a:cs typeface="Aktiv Grotesk XBold"/>
              </a:rPr>
              <a:t>TENT.ORG</a:t>
            </a:r>
            <a:endParaRPr kumimoji="0" lang="en-US" sz="667" b="0" i="0" u="none" strike="noStrike" kern="0" cap="none" spc="27" normalizeH="0" baseline="0" noProof="0" dirty="0">
              <a:ln>
                <a:noFill/>
              </a:ln>
              <a:solidFill>
                <a:srgbClr val="878787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pic>
        <p:nvPicPr>
          <p:cNvPr id="12" name="Picture 11" descr="tiny-triangles.png">
            <a:extLst>
              <a:ext uri="{FF2B5EF4-FFF2-40B4-BE49-F238E27FC236}">
                <a16:creationId xmlns:a16="http://schemas.microsoft.com/office/drawing/2014/main" id="{58F564A5-07DD-2C43-A5F1-6C39CAEF0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51" y="6560099"/>
            <a:ext cx="239103" cy="29790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7C15E3-1DA5-AC4E-A068-B6558C6299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8869" y="0"/>
            <a:ext cx="8123131" cy="6858000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905" y="1885209"/>
            <a:ext cx="3416049" cy="2130905"/>
          </a:xfrm>
        </p:spPr>
        <p:txBody>
          <a:bodyPr anchor="t"/>
          <a:lstStyle>
            <a:lvl1pPr>
              <a:lnSpc>
                <a:spcPct val="90000"/>
              </a:lnSpc>
              <a:defRPr sz="3733" spc="-107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2066355A-084C-D24E-9AD2-7E4FC41EA627}" type="slidenum">
              <a:rPr lang="en-US" smtClean="0"/>
              <a:pPr defTabSz="609585"/>
              <a:t>‹#›</a:t>
            </a:fld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B8D2A4-9E16-0626-B27F-5A79667B5ED3}"/>
              </a:ext>
            </a:extLst>
          </p:cNvPr>
          <p:cNvSpPr txBox="1"/>
          <p:nvPr userDrawn="1"/>
        </p:nvSpPr>
        <p:spPr>
          <a:xfrm>
            <a:off x="3965713" y="1143000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fr-FR" sz="1150" dirty="0" err="1">
              <a:latin typeface="Aktiv Grotesk"/>
              <a:cs typeface="Aktiv Grotesk"/>
            </a:endParaRPr>
          </a:p>
        </p:txBody>
      </p:sp>
      <p:pic>
        <p:nvPicPr>
          <p:cNvPr id="5" name="Image 4" descr="Une image contenant triangle, capture d’écran, conception&#10;&#10;Description générée automatiquement">
            <a:extLst>
              <a:ext uri="{FF2B5EF4-FFF2-40B4-BE49-F238E27FC236}">
                <a16:creationId xmlns:a16="http://schemas.microsoft.com/office/drawing/2014/main" id="{50EC9596-5CC4-1CB4-C895-42B65601DF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06" y="462469"/>
            <a:ext cx="688144" cy="11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3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1568" y="897468"/>
            <a:ext cx="8254405" cy="5465233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272" y="1773503"/>
            <a:ext cx="5200437" cy="3717879"/>
          </a:xfrm>
          <a:solidFill>
            <a:schemeClr val="tx1"/>
          </a:solidFill>
        </p:spPr>
        <p:txBody>
          <a:bodyPr lIns="252000" tIns="252000" rIns="252000" bIns="252000" anchor="ctr"/>
          <a:lstStyle>
            <a:lvl1pPr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/>
          <p:cNvSpPr/>
          <p:nvPr userDrawn="1"/>
        </p:nvSpPr>
        <p:spPr>
          <a:xfrm>
            <a:off x="5415899" y="4445405"/>
            <a:ext cx="610068" cy="525921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15082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up Colou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391F5DE-EE65-EE43-967F-D530E8AA69E7}"/>
              </a:ext>
            </a:extLst>
          </p:cNvPr>
          <p:cNvSpPr/>
          <p:nvPr userDrawn="1"/>
        </p:nvSpPr>
        <p:spPr>
          <a:xfrm>
            <a:off x="1" y="1793680"/>
            <a:ext cx="4044937" cy="50643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B09662-7320-EF44-971D-6C418034F6C0}"/>
              </a:ext>
            </a:extLst>
          </p:cNvPr>
          <p:cNvSpPr/>
          <p:nvPr userDrawn="1"/>
        </p:nvSpPr>
        <p:spPr>
          <a:xfrm>
            <a:off x="4044778" y="1793680"/>
            <a:ext cx="4102125" cy="50643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6097AC-009D-164D-A93E-00907AFD2056}"/>
              </a:ext>
            </a:extLst>
          </p:cNvPr>
          <p:cNvSpPr/>
          <p:nvPr userDrawn="1"/>
        </p:nvSpPr>
        <p:spPr>
          <a:xfrm>
            <a:off x="8146984" y="1793680"/>
            <a:ext cx="4044937" cy="50643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9187" y="2222309"/>
            <a:ext cx="3544676" cy="4127147"/>
          </a:xfr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86766" y="2222309"/>
            <a:ext cx="3833435" cy="4127147"/>
          </a:xfr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88733" y="2222309"/>
            <a:ext cx="3544916" cy="4127147"/>
          </a:xfr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315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up Colour block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793680"/>
            <a:ext cx="4186499" cy="5064321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4186499" y="1793680"/>
            <a:ext cx="3833703" cy="5064321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8020202" y="1793680"/>
            <a:ext cx="4171799" cy="50643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00022" y="2222309"/>
            <a:ext cx="3686745" cy="4127147"/>
          </a:xfr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86766" y="2222309"/>
            <a:ext cx="3833435" cy="4127147"/>
          </a:xfr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020202" y="2222309"/>
            <a:ext cx="3686745" cy="4127147"/>
          </a:xfr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47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573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871005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rgbClr val="878787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rgbClr val="878787"/>
              </a:solidFill>
            </a:endParaRPr>
          </a:p>
        </p:txBody>
      </p:sp>
      <p:pic>
        <p:nvPicPr>
          <p:cNvPr id="10" name="Picture 9" descr="tiny-triangles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902" y="6560099"/>
            <a:ext cx="239103" cy="2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03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2780C9-242B-C54A-9240-5568C4F4A4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08000"/>
            <a:ext cx="12192000" cy="6350000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21" y="2143323"/>
            <a:ext cx="8388099" cy="12856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871005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chemeClr val="bg1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chemeClr val="bg1"/>
              </a:solidFill>
            </a:endParaRPr>
          </a:p>
        </p:txBody>
      </p:sp>
      <p:pic>
        <p:nvPicPr>
          <p:cNvPr id="10" name="Picture 9" descr="tiny-triangles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902" y="6560099"/>
            <a:ext cx="239103" cy="2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21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1302527" y="2550960"/>
            <a:ext cx="1910955" cy="2481187"/>
          </a:xfrm>
          <a:prstGeom prst="rect">
            <a:avLst/>
          </a:prstGeom>
          <a:solidFill>
            <a:srgbClr val="F0F9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98593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 userDrawn="1"/>
        </p:nvSpPr>
        <p:spPr>
          <a:xfrm>
            <a:off x="3398592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FINDING REFUGEE CANDIDATES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/>
              <a:t>WHY HIRE REFUGEES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474666" y="4831928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5322520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5322519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ADAPTING YOUR HIRING PROCESS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24644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 userDrawn="1"/>
        </p:nvSpPr>
        <p:spPr>
          <a:xfrm>
            <a:off x="7246445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ADDRESSING CHALLENGES POST-OFFER</a:t>
            </a: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74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3236193" y="2550960"/>
            <a:ext cx="1910955" cy="2481187"/>
          </a:xfrm>
          <a:prstGeom prst="rect">
            <a:avLst/>
          </a:prstGeom>
          <a:solidFill>
            <a:srgbClr val="EEEC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98593" y="4831928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398592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/>
              <a:t>FINDING REFUGEE CANDIDATES</a:t>
            </a:r>
          </a:p>
          <a:p>
            <a:pPr algn="r">
              <a:lnSpc>
                <a:spcPct val="100000"/>
              </a:lnSpc>
            </a:pPr>
            <a:endParaRPr lang="en-US" sz="1267" spc="-13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WHY HIRE REFUGEES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47466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5322520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51905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22519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ADAPTING YOUR HIRING PROCESS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24644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51905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46445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ADDRESSING CHALLENGES POST-OFFER</a:t>
            </a: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D77F2F-30E6-3746-A6C7-982992830BF1}"/>
              </a:ext>
            </a:extLst>
          </p:cNvPr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81D4F5-4770-5E43-9F5F-67A8B24C5FC2}"/>
              </a:ext>
            </a:extLst>
          </p:cNvPr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16B1D23-7EF2-3448-874B-03F6E871AE43}"/>
              </a:ext>
            </a:extLst>
          </p:cNvPr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196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5147148" y="2550960"/>
            <a:ext cx="1910955" cy="2481187"/>
          </a:xfrm>
          <a:prstGeom prst="rect">
            <a:avLst/>
          </a:prstGeom>
          <a:solidFill>
            <a:srgbClr val="E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98593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398592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FINDING REFUGEE CANDIDATES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WHY HIRE REFUGEES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47466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5322520" y="4831928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85771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tx2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22519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chemeClr val="tx2"/>
                </a:solidFill>
              </a:rPr>
              <a:t>ADAPTING YOUR HIRING PROCESS</a:t>
            </a:r>
          </a:p>
          <a:p>
            <a:pPr algn="r">
              <a:lnSpc>
                <a:spcPct val="100000"/>
              </a:lnSpc>
            </a:pPr>
            <a:endParaRPr lang="en-US" sz="1267" spc="-13" dirty="0">
              <a:solidFill>
                <a:schemeClr val="tx2"/>
              </a:solidFill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24644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46445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ADDRESSING CHALLENGES POST-OFFER</a:t>
            </a: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78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B12D0EE-B1C6-0243-9A90-0BD57CC41627}"/>
              </a:ext>
            </a:extLst>
          </p:cNvPr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47" name="Rectangle 46"/>
          <p:cNvSpPr/>
          <p:nvPr userDrawn="1"/>
        </p:nvSpPr>
        <p:spPr>
          <a:xfrm>
            <a:off x="7058103" y="2550960"/>
            <a:ext cx="1910955" cy="2481187"/>
          </a:xfrm>
          <a:prstGeom prst="rect">
            <a:avLst/>
          </a:prstGeom>
          <a:solidFill>
            <a:srgbClr val="FCF0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98593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85771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398592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FINDING REFUGEE CANDIDATES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WHY HIRE REFUGEES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47466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5322520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22519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ADAPTING YOUR HIRING PROCESS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246446" y="4831928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tx2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46445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chemeClr val="tx2"/>
                </a:solidFill>
              </a:rPr>
              <a:t>ADDRESSING CHALLENGES POST-OFFER</a:t>
            </a:r>
          </a:p>
          <a:p>
            <a:pPr algn="r">
              <a:lnSpc>
                <a:spcPct val="100000"/>
              </a:lnSpc>
            </a:pPr>
            <a:endParaRPr lang="en-US" sz="1267" spc="-13" dirty="0">
              <a:solidFill>
                <a:schemeClr val="tx2"/>
              </a:solidFill>
            </a:endParaRP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5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1345470" y="2550961"/>
            <a:ext cx="1910955" cy="2697314"/>
          </a:xfrm>
          <a:prstGeom prst="rect">
            <a:avLst/>
          </a:prstGeom>
          <a:solidFill>
            <a:srgbClr val="E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429832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412487" y="4148427"/>
            <a:ext cx="1531979" cy="5166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TWO APPROACHES TO  EXTERNAL COMMUNICATIONS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/>
              <a:t>THE “WHY” OF COMMUNICATING YOUR EFFORTS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1579810" y="480335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5353759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67654" y="4131526"/>
            <a:ext cx="1500739" cy="533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EXTERNAL COMMUNICATIONS TACTICS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246446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32553" y="4131526"/>
            <a:ext cx="1545872" cy="533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SHOWCASING YOUR REFUGEE EMPLOYEES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9170372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9170372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9170372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 userDrawn="1"/>
        </p:nvSpPr>
        <p:spPr>
          <a:xfrm>
            <a:off x="9201611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5</a:t>
            </a:r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9170371" y="4131526"/>
            <a:ext cx="1531979" cy="533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COLLABORATE WITH TENT</a:t>
            </a: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915FB1-D3DC-586C-D8B2-9E5CA1238490}"/>
              </a:ext>
            </a:extLst>
          </p:cNvPr>
          <p:cNvSpPr txBox="1"/>
          <p:nvPr userDrawn="1"/>
        </p:nvSpPr>
        <p:spPr>
          <a:xfrm>
            <a:off x="8252749" y="4340506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en-US" sz="1150" dirty="0" err="1">
              <a:latin typeface="Aktiv Grotesk"/>
              <a:cs typeface="Aktiv Grotesk"/>
            </a:endParaRPr>
          </a:p>
        </p:txBody>
      </p:sp>
    </p:spTree>
    <p:extLst>
      <p:ext uri="{BB962C8B-B14F-4D97-AF65-F5344CB8AC3E}">
        <p14:creationId xmlns:p14="http://schemas.microsoft.com/office/powerpoint/2010/main" val="3262304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826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NO gre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977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ABD4B2-0532-3A41-A0A5-CD79FE1B03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4272" y="2221779"/>
            <a:ext cx="10864928" cy="4125084"/>
          </a:xfrm>
        </p:spPr>
        <p:txBody>
          <a:bodyPr/>
          <a:lstStyle>
            <a:lvl1pPr marL="380990" marR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lvl1pPr>
          </a:lstStyle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71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bulleted lis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ABD4B2-0532-3A41-A0A5-CD79FE1B03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4274" y="2221779"/>
            <a:ext cx="5429477" cy="4125084"/>
          </a:xfrm>
        </p:spPr>
        <p:txBody>
          <a:bodyPr/>
          <a:lstStyle>
            <a:lvl1pPr marL="380990" marR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lvl1pPr>
          </a:lstStyle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lvl="0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DF5CDA3-D25B-BE44-B6EC-E076267C5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9573" y="523376"/>
            <a:ext cx="4942415" cy="6347961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522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6AC80-C288-9146-BDD8-ED4CC73D7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579" y="508001"/>
            <a:ext cx="4942421" cy="6349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ABD4B2-0532-3A41-A0A5-CD79FE1B03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4274" y="2221779"/>
            <a:ext cx="5429477" cy="4125084"/>
          </a:xfrm>
        </p:spPr>
        <p:txBody>
          <a:bodyPr/>
          <a:lstStyle>
            <a:lvl1pPr marL="380990" marR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lvl1pPr>
          </a:lstStyle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endParaRPr lang="en-US" dirty="0"/>
          </a:p>
          <a:p>
            <a:pPr marL="380990" marR="0" lvl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/>
            </a:pPr>
            <a:r>
              <a:rPr lang="en-US" dirty="0"/>
              <a:t>Click to edit bullet</a:t>
            </a:r>
          </a:p>
          <a:p>
            <a:pPr lvl="0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A7CB3-C65F-CF46-8960-128FB565E0D7}"/>
              </a:ext>
            </a:extLst>
          </p:cNvPr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675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66F9FF-9D16-1444-9E0E-0DAC7B4C7C4A}"/>
              </a:ext>
            </a:extLst>
          </p:cNvPr>
          <p:cNvSpPr/>
          <p:nvPr userDrawn="1"/>
        </p:nvSpPr>
        <p:spPr>
          <a:xfrm>
            <a:off x="2" y="6560096"/>
            <a:ext cx="12191997" cy="297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E3C78-59FC-CA4B-8B07-7A088768F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497" y="1"/>
            <a:ext cx="8107503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905" y="1885209"/>
            <a:ext cx="3416049" cy="2130905"/>
          </a:xfrm>
        </p:spPr>
        <p:txBody>
          <a:bodyPr anchor="t"/>
          <a:lstStyle>
            <a:lvl1pPr>
              <a:lnSpc>
                <a:spcPct val="90000"/>
              </a:lnSpc>
              <a:defRPr sz="3733" spc="-107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slides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58529" cy="145312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6BA0B8-744D-5A46-A99D-8D1FC2087E23}"/>
              </a:ext>
            </a:extLst>
          </p:cNvPr>
          <p:cNvSpPr txBox="1">
            <a:spLocks/>
          </p:cNvSpPr>
          <p:nvPr userDrawn="1"/>
        </p:nvSpPr>
        <p:spPr>
          <a:xfrm>
            <a:off x="627454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rgbClr val="878787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rgbClr val="878787"/>
              </a:solidFill>
            </a:endParaRPr>
          </a:p>
        </p:txBody>
      </p:sp>
      <p:pic>
        <p:nvPicPr>
          <p:cNvPr id="13" name="Picture 12" descr="tiny-triangles.png">
            <a:extLst>
              <a:ext uri="{FF2B5EF4-FFF2-40B4-BE49-F238E27FC236}">
                <a16:creationId xmlns:a16="http://schemas.microsoft.com/office/drawing/2014/main" id="{EB1150B2-E064-F342-9F26-B2023B4F8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51" y="6560099"/>
            <a:ext cx="239103" cy="2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7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34AB58-4EF4-8C48-B27A-B64BF60EE673}"/>
              </a:ext>
            </a:extLst>
          </p:cNvPr>
          <p:cNvSpPr/>
          <p:nvPr userDrawn="1"/>
        </p:nvSpPr>
        <p:spPr>
          <a:xfrm>
            <a:off x="2" y="6560096"/>
            <a:ext cx="12191997" cy="2979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236B4D5-B814-A048-A71A-89ADDBDDC94F}"/>
              </a:ext>
            </a:extLst>
          </p:cNvPr>
          <p:cNvSpPr txBox="1">
            <a:spLocks/>
          </p:cNvSpPr>
          <p:nvPr userDrawn="1"/>
        </p:nvSpPr>
        <p:spPr>
          <a:xfrm>
            <a:off x="627454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rgbClr val="878787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rgbClr val="878787"/>
              </a:solidFill>
            </a:endParaRPr>
          </a:p>
        </p:txBody>
      </p:sp>
      <p:pic>
        <p:nvPicPr>
          <p:cNvPr id="12" name="Picture 11" descr="tiny-triangles.png">
            <a:extLst>
              <a:ext uri="{FF2B5EF4-FFF2-40B4-BE49-F238E27FC236}">
                <a16:creationId xmlns:a16="http://schemas.microsoft.com/office/drawing/2014/main" id="{58F564A5-07DD-2C43-A5F1-6C39CAEF0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51" y="6560099"/>
            <a:ext cx="239103" cy="29790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7C15E3-1DA5-AC4E-A068-B6558C6299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8869" y="0"/>
            <a:ext cx="8123131" cy="6858000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905" y="1885209"/>
            <a:ext cx="3416049" cy="2130905"/>
          </a:xfrm>
        </p:spPr>
        <p:txBody>
          <a:bodyPr anchor="t"/>
          <a:lstStyle>
            <a:lvl1pPr>
              <a:lnSpc>
                <a:spcPct val="90000"/>
              </a:lnSpc>
              <a:defRPr sz="3733" spc="-107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slides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58529" cy="145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10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_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bject 15"/>
          <p:cNvSpPr/>
          <p:nvPr userDrawn="1"/>
        </p:nvSpPr>
        <p:spPr>
          <a:xfrm>
            <a:off x="9921641" y="5396526"/>
            <a:ext cx="1762564" cy="1467684"/>
          </a:xfrm>
          <a:custGeom>
            <a:avLst/>
            <a:gdLst/>
            <a:ahLst/>
            <a:cxnLst/>
            <a:rect l="l" t="t" r="r" b="b"/>
            <a:pathLst>
              <a:path w="2906394" h="2418079">
                <a:moveTo>
                  <a:pt x="1456165" y="0"/>
                </a:moveTo>
                <a:lnTo>
                  <a:pt x="0" y="2417518"/>
                </a:lnTo>
                <a:lnTo>
                  <a:pt x="2906058" y="2417518"/>
                </a:lnTo>
                <a:lnTo>
                  <a:pt x="1456165" y="0"/>
                </a:lnTo>
                <a:close/>
              </a:path>
            </a:pathLst>
          </a:custGeom>
          <a:solidFill>
            <a:srgbClr val="FC7A99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16"/>
          <p:cNvSpPr/>
          <p:nvPr userDrawn="1"/>
        </p:nvSpPr>
        <p:spPr>
          <a:xfrm>
            <a:off x="7278094" y="4662847"/>
            <a:ext cx="2643653" cy="2201140"/>
          </a:xfrm>
          <a:custGeom>
            <a:avLst/>
            <a:gdLst/>
            <a:ahLst/>
            <a:cxnLst/>
            <a:rect l="l" t="t" r="r" b="b"/>
            <a:pathLst>
              <a:path w="4359275" h="3626484">
                <a:moveTo>
                  <a:pt x="2184268" y="0"/>
                </a:moveTo>
                <a:lnTo>
                  <a:pt x="0" y="3626287"/>
                </a:lnTo>
                <a:lnTo>
                  <a:pt x="4359102" y="3626287"/>
                </a:lnTo>
                <a:lnTo>
                  <a:pt x="2184268" y="0"/>
                </a:lnTo>
                <a:close/>
              </a:path>
            </a:pathLst>
          </a:custGeom>
          <a:solidFill>
            <a:srgbClr val="72CCE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7"/>
          <p:cNvSpPr/>
          <p:nvPr userDrawn="1"/>
        </p:nvSpPr>
        <p:spPr>
          <a:xfrm>
            <a:off x="11684000" y="6019766"/>
            <a:ext cx="508321" cy="844457"/>
          </a:xfrm>
          <a:custGeom>
            <a:avLst/>
            <a:gdLst/>
            <a:ahLst/>
            <a:cxnLst/>
            <a:rect l="l" t="t" r="r" b="b"/>
            <a:pathLst>
              <a:path w="838200" h="1391284">
                <a:moveTo>
                  <a:pt x="837671" y="0"/>
                </a:moveTo>
                <a:lnTo>
                  <a:pt x="0" y="1390698"/>
                </a:lnTo>
                <a:lnTo>
                  <a:pt x="837671" y="1390698"/>
                </a:lnTo>
                <a:lnTo>
                  <a:pt x="837671" y="0"/>
                </a:lnTo>
                <a:close/>
              </a:path>
            </a:pathLst>
          </a:custGeom>
          <a:solidFill>
            <a:srgbClr val="776DBC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8"/>
          <p:cNvSpPr/>
          <p:nvPr userDrawn="1"/>
        </p:nvSpPr>
        <p:spPr>
          <a:xfrm>
            <a:off x="10802825" y="3929179"/>
            <a:ext cx="1389411" cy="1467684"/>
          </a:xfrm>
          <a:custGeom>
            <a:avLst/>
            <a:gdLst/>
            <a:ahLst/>
            <a:cxnLst/>
            <a:rect l="l" t="t" r="r" b="b"/>
            <a:pathLst>
              <a:path w="2291080" h="2418079">
                <a:moveTo>
                  <a:pt x="1456165" y="0"/>
                </a:moveTo>
                <a:lnTo>
                  <a:pt x="0" y="2417518"/>
                </a:lnTo>
                <a:lnTo>
                  <a:pt x="2290691" y="2417518"/>
                </a:lnTo>
                <a:lnTo>
                  <a:pt x="2290691" y="1391469"/>
                </a:lnTo>
                <a:lnTo>
                  <a:pt x="1456165" y="0"/>
                </a:lnTo>
                <a:close/>
              </a:path>
            </a:pathLst>
          </a:custGeom>
          <a:solidFill>
            <a:srgbClr val="05426B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9"/>
          <p:cNvSpPr/>
          <p:nvPr userDrawn="1"/>
        </p:nvSpPr>
        <p:spPr>
          <a:xfrm>
            <a:off x="9639300" y="4427778"/>
            <a:ext cx="1163747" cy="968949"/>
          </a:xfrm>
          <a:custGeom>
            <a:avLst/>
            <a:gdLst/>
            <a:ahLst/>
            <a:cxnLst/>
            <a:rect l="l" t="t" r="r" b="b"/>
            <a:pathLst>
              <a:path w="1918969" h="1596390">
                <a:moveTo>
                  <a:pt x="961363" y="0"/>
                </a:moveTo>
                <a:lnTo>
                  <a:pt x="0" y="1596056"/>
                </a:lnTo>
                <a:lnTo>
                  <a:pt x="1918580" y="1596056"/>
                </a:lnTo>
                <a:lnTo>
                  <a:pt x="961363" y="0"/>
                </a:lnTo>
                <a:close/>
              </a:path>
            </a:pathLst>
          </a:custGeom>
          <a:solidFill>
            <a:srgbClr val="00C6C4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20"/>
          <p:cNvSpPr/>
          <p:nvPr userDrawn="1"/>
        </p:nvSpPr>
        <p:spPr>
          <a:xfrm>
            <a:off x="11684000" y="3085900"/>
            <a:ext cx="508321" cy="843301"/>
          </a:xfrm>
          <a:custGeom>
            <a:avLst/>
            <a:gdLst/>
            <a:ahLst/>
            <a:cxnLst/>
            <a:rect l="l" t="t" r="r" b="b"/>
            <a:pathLst>
              <a:path w="838200" h="1389379">
                <a:moveTo>
                  <a:pt x="836854" y="0"/>
                </a:moveTo>
                <a:lnTo>
                  <a:pt x="0" y="1389339"/>
                </a:lnTo>
                <a:lnTo>
                  <a:pt x="837671" y="1389339"/>
                </a:lnTo>
                <a:lnTo>
                  <a:pt x="837671" y="1363"/>
                </a:lnTo>
                <a:lnTo>
                  <a:pt x="836854" y="0"/>
                </a:lnTo>
                <a:close/>
              </a:path>
            </a:pathLst>
          </a:custGeom>
          <a:solidFill>
            <a:srgbClr val="72CCE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21"/>
          <p:cNvSpPr/>
          <p:nvPr userDrawn="1"/>
        </p:nvSpPr>
        <p:spPr>
          <a:xfrm>
            <a:off x="10221061" y="3965791"/>
            <a:ext cx="549911" cy="457880"/>
          </a:xfrm>
          <a:custGeom>
            <a:avLst/>
            <a:gdLst/>
            <a:ahLst/>
            <a:cxnLst/>
            <a:rect l="l" t="t" r="r" b="b"/>
            <a:pathLst>
              <a:path w="906780" h="754379">
                <a:moveTo>
                  <a:pt x="454111" y="0"/>
                </a:moveTo>
                <a:lnTo>
                  <a:pt x="0" y="753903"/>
                </a:lnTo>
                <a:lnTo>
                  <a:pt x="906255" y="753903"/>
                </a:lnTo>
                <a:lnTo>
                  <a:pt x="454111" y="0"/>
                </a:lnTo>
                <a:close/>
              </a:path>
            </a:pathLst>
          </a:custGeom>
          <a:solidFill>
            <a:srgbClr val="72CCE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328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EF9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05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l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EEC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71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3244721" y="2573574"/>
            <a:ext cx="1910955" cy="270327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429832" y="480335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tx2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412487" y="4148426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chemeClr val="tx2"/>
                </a:solidFill>
              </a:rPr>
              <a:t>TWO APPROACHES TO  EXTERNAL COMMUNICATIONS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chemeClr val="tx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chemeClr val="bg2">
                    <a:lumMod val="75000"/>
                  </a:schemeClr>
                </a:solidFill>
              </a:rPr>
              <a:t>THE “WHY” OF COMMUNICATING YOUR EFFORTS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579810" y="4803353"/>
            <a:ext cx="1545873" cy="0"/>
          </a:xfrm>
          <a:prstGeom prst="line">
            <a:avLst/>
          </a:prstGeom>
          <a:ln w="9525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bg2">
                    <a:lumMod val="75000"/>
                  </a:schemeClr>
                </a:solidFill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5353759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79858" y="4131525"/>
            <a:ext cx="1488535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EXTERNAL COMMUNICATIONS TACTICS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246446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32553" y="4131525"/>
            <a:ext cx="1545872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SHOWCASING YOUR REFUGEE EMPLOYEES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9170372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9170372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9170372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 userDrawn="1"/>
        </p:nvSpPr>
        <p:spPr>
          <a:xfrm>
            <a:off x="9201611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5</a:t>
            </a:r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9170371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COLLABORATE WITH TENT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5FA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098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FFEF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515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1568" y="897468"/>
            <a:ext cx="8254405" cy="5465233"/>
          </a:xfrm>
          <a:solidFill>
            <a:schemeClr val="bg1"/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272" y="1773503"/>
            <a:ext cx="5200437" cy="3717879"/>
          </a:xfrm>
          <a:solidFill>
            <a:schemeClr val="tx1"/>
          </a:solidFill>
        </p:spPr>
        <p:txBody>
          <a:bodyPr lIns="252000" tIns="252000" rIns="252000" bIns="252000" anchor="ctr"/>
          <a:lstStyle>
            <a:lvl1pPr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/>
          <p:cNvSpPr/>
          <p:nvPr userDrawn="1"/>
        </p:nvSpPr>
        <p:spPr>
          <a:xfrm>
            <a:off x="5415899" y="4445405"/>
            <a:ext cx="610068" cy="525921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71604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up Colou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391F5DE-EE65-EE43-967F-D530E8AA69E7}"/>
              </a:ext>
            </a:extLst>
          </p:cNvPr>
          <p:cNvSpPr/>
          <p:nvPr userDrawn="1"/>
        </p:nvSpPr>
        <p:spPr>
          <a:xfrm>
            <a:off x="1" y="1793680"/>
            <a:ext cx="4044937" cy="50643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B09662-7320-EF44-971D-6C418034F6C0}"/>
              </a:ext>
            </a:extLst>
          </p:cNvPr>
          <p:cNvSpPr/>
          <p:nvPr userDrawn="1"/>
        </p:nvSpPr>
        <p:spPr>
          <a:xfrm>
            <a:off x="4044778" y="1793680"/>
            <a:ext cx="4102125" cy="50643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6097AC-009D-164D-A93E-00907AFD2056}"/>
              </a:ext>
            </a:extLst>
          </p:cNvPr>
          <p:cNvSpPr/>
          <p:nvPr userDrawn="1"/>
        </p:nvSpPr>
        <p:spPr>
          <a:xfrm>
            <a:off x="8146984" y="1793680"/>
            <a:ext cx="4044937" cy="50643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9187" y="2222309"/>
            <a:ext cx="3544676" cy="4127147"/>
          </a:xfr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86766" y="2222309"/>
            <a:ext cx="3833435" cy="4127147"/>
          </a:xfr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88733" y="2222309"/>
            <a:ext cx="3544916" cy="4127147"/>
          </a:xfr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269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up Colour block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793680"/>
            <a:ext cx="4186499" cy="5064321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4186499" y="1793680"/>
            <a:ext cx="3833703" cy="5064321"/>
          </a:xfrm>
          <a:prstGeom prst="rect">
            <a:avLst/>
          </a:prstGeom>
          <a:solidFill>
            <a:srgbClr val="CDCD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8020202" y="1793680"/>
            <a:ext cx="4171799" cy="506432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00022" y="2222309"/>
            <a:ext cx="3686745" cy="4127147"/>
          </a:xfr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86766" y="2222309"/>
            <a:ext cx="3833435" cy="4127147"/>
          </a:xfr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020202" y="2222309"/>
            <a:ext cx="3686745" cy="4127147"/>
          </a:xfrm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778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0189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871005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rgbClr val="878787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rgbClr val="878787"/>
              </a:solidFill>
            </a:endParaRPr>
          </a:p>
        </p:txBody>
      </p:sp>
      <p:pic>
        <p:nvPicPr>
          <p:cNvPr id="10" name="Picture 9" descr="tiny-triangles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902" y="6560099"/>
            <a:ext cx="239103" cy="2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42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72780C9-242B-C54A-9240-5568C4F4A4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508000"/>
            <a:ext cx="12192000" cy="6350000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21" y="2143323"/>
            <a:ext cx="8388099" cy="12856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5871005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chemeClr val="bg1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chemeClr val="bg1"/>
              </a:solidFill>
            </a:endParaRPr>
          </a:p>
        </p:txBody>
      </p:sp>
      <p:pic>
        <p:nvPicPr>
          <p:cNvPr id="10" name="Picture 9" descr="tiny-triangles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902" y="6560099"/>
            <a:ext cx="239103" cy="2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61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1302527" y="2550960"/>
            <a:ext cx="1910955" cy="2481187"/>
          </a:xfrm>
          <a:prstGeom prst="rect">
            <a:avLst/>
          </a:prstGeom>
          <a:solidFill>
            <a:srgbClr val="F0F9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98593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 userDrawn="1"/>
        </p:nvSpPr>
        <p:spPr>
          <a:xfrm>
            <a:off x="3398592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FINDING REFUGEE CANDIDATES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/>
              <a:t>WHY HIRE REFUGEES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474666" y="4831928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5322520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5322519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ADAPTING YOUR HIRING PROCESS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24644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itle 1"/>
          <p:cNvSpPr txBox="1">
            <a:spLocks/>
          </p:cNvSpPr>
          <p:nvPr userDrawn="1"/>
        </p:nvSpPr>
        <p:spPr>
          <a:xfrm>
            <a:off x="7246445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ADDRESSING CHALLENGES POST-OFFER</a:t>
            </a: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40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3236193" y="2550960"/>
            <a:ext cx="1910955" cy="2481187"/>
          </a:xfrm>
          <a:prstGeom prst="rect">
            <a:avLst/>
          </a:prstGeom>
          <a:solidFill>
            <a:srgbClr val="EEEC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98593" y="4831928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398592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/>
              <a:t>FINDING REFUGEE CANDIDATES</a:t>
            </a:r>
          </a:p>
          <a:p>
            <a:pPr algn="r">
              <a:lnSpc>
                <a:spcPct val="100000"/>
              </a:lnSpc>
            </a:pPr>
            <a:endParaRPr lang="en-US" sz="1267" spc="-13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WHY HIRE REFUGEES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47466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5322520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51905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22519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ADAPTING YOUR HIRING PROCESS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24644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51905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46445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ADDRESSING CHALLENGES POST-OFFER</a:t>
            </a: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D77F2F-30E6-3746-A6C7-982992830BF1}"/>
              </a:ext>
            </a:extLst>
          </p:cNvPr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81D4F5-4770-5E43-9F5F-67A8B24C5FC2}"/>
              </a:ext>
            </a:extLst>
          </p:cNvPr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16B1D23-7EF2-3448-874B-03F6E871AE43}"/>
              </a:ext>
            </a:extLst>
          </p:cNvPr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54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5146463" y="2578538"/>
            <a:ext cx="1910955" cy="26697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412487" y="4148427"/>
            <a:ext cx="1531979" cy="5547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TWO APPROACHES TO  EXTERNAL COMMUNICATIONS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chemeClr val="bg2">
                    <a:lumMod val="75000"/>
                  </a:schemeClr>
                </a:solidFill>
              </a:rPr>
              <a:t>THE “WHY” OF COMMUNICATING YOUR EFFORTS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bg2">
                    <a:lumMod val="75000"/>
                  </a:schemeClr>
                </a:solidFill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tx2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53759" y="4131525"/>
            <a:ext cx="1514634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chemeClr val="tx2"/>
                </a:solidFill>
              </a:rPr>
              <a:t>EXTERNAL COMMUNICATIONS TACTICS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chemeClr val="tx2"/>
              </a:solidFill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28177" y="4131525"/>
            <a:ext cx="1550248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SHOWCASING YOUR REFUGEE EMPLOYEES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9170372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9170372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 userDrawn="1"/>
        </p:nvSpPr>
        <p:spPr>
          <a:xfrm>
            <a:off x="9201611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5</a:t>
            </a:r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9170371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COLLABORATE WITH TENT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AA354C-3EF9-4790-827F-AB8993AEF82B}"/>
              </a:ext>
            </a:extLst>
          </p:cNvPr>
          <p:cNvCxnSpPr/>
          <p:nvPr userDrawn="1"/>
        </p:nvCxnSpPr>
        <p:spPr>
          <a:xfrm>
            <a:off x="3429832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645ADD2-A6DD-4838-ABC5-3A539B815EE3}"/>
              </a:ext>
            </a:extLst>
          </p:cNvPr>
          <p:cNvCxnSpPr>
            <a:cxnSpLocks/>
          </p:cNvCxnSpPr>
          <p:nvPr userDrawn="1"/>
        </p:nvCxnSpPr>
        <p:spPr>
          <a:xfrm>
            <a:off x="1579810" y="4803353"/>
            <a:ext cx="1545873" cy="0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46D394-A855-48AA-8209-8AB5A905B763}"/>
              </a:ext>
            </a:extLst>
          </p:cNvPr>
          <p:cNvCxnSpPr/>
          <p:nvPr userDrawn="1"/>
        </p:nvCxnSpPr>
        <p:spPr>
          <a:xfrm>
            <a:off x="5353759" y="480335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BA7A87-0F35-4AF6-8713-758DFA31E2DC}"/>
              </a:ext>
            </a:extLst>
          </p:cNvPr>
          <p:cNvCxnSpPr/>
          <p:nvPr userDrawn="1"/>
        </p:nvCxnSpPr>
        <p:spPr>
          <a:xfrm>
            <a:off x="7246446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97AB65E-C665-4A3A-AB0F-8C4BCF5E5DF7}"/>
              </a:ext>
            </a:extLst>
          </p:cNvPr>
          <p:cNvCxnSpPr/>
          <p:nvPr userDrawn="1"/>
        </p:nvCxnSpPr>
        <p:spPr>
          <a:xfrm>
            <a:off x="9170372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427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5147148" y="2550960"/>
            <a:ext cx="1910955" cy="2481187"/>
          </a:xfrm>
          <a:prstGeom prst="rect">
            <a:avLst/>
          </a:prstGeom>
          <a:solidFill>
            <a:srgbClr val="E9F9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98593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398592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FINDING REFUGEE CANDIDATES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WHY HIRE REFUGEES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47466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5322520" y="4831928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85771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tx2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22519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chemeClr val="tx2"/>
                </a:solidFill>
              </a:rPr>
              <a:t>ADAPTING YOUR HIRING PROCESS</a:t>
            </a:r>
          </a:p>
          <a:p>
            <a:pPr algn="r">
              <a:lnSpc>
                <a:spcPct val="100000"/>
              </a:lnSpc>
            </a:pPr>
            <a:endParaRPr lang="en-US" sz="1267" spc="-13" dirty="0">
              <a:solidFill>
                <a:schemeClr val="tx2"/>
              </a:solidFill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24644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46445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ADDRESSING CHALLENGES POST-OFFER</a:t>
            </a: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5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B12D0EE-B1C6-0243-9A90-0BD57CC41627}"/>
              </a:ext>
            </a:extLst>
          </p:cNvPr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47" name="Rectangle 46"/>
          <p:cNvSpPr/>
          <p:nvPr userDrawn="1"/>
        </p:nvSpPr>
        <p:spPr>
          <a:xfrm>
            <a:off x="7058103" y="2550960"/>
            <a:ext cx="1910955" cy="2481187"/>
          </a:xfrm>
          <a:prstGeom prst="rect">
            <a:avLst/>
          </a:prstGeom>
          <a:solidFill>
            <a:srgbClr val="FCF0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398593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85771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398592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FINDING REFUGEE CANDIDATES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WHY HIRE REFUGEES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474666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5322520" y="4831928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22519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rgbClr val="B5B5B5"/>
                </a:solidFill>
              </a:rPr>
              <a:t>ADAPTING YOUR HIRING PROCESS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7246446" y="4831928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tx2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46445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67" spc="-13" dirty="0">
                <a:solidFill>
                  <a:schemeClr val="tx2"/>
                </a:solidFill>
              </a:rPr>
              <a:t>ADDRESSING CHALLENGES POST-OFFER</a:t>
            </a:r>
          </a:p>
          <a:p>
            <a:pPr algn="r">
              <a:lnSpc>
                <a:spcPct val="100000"/>
              </a:lnSpc>
            </a:pPr>
            <a:endParaRPr lang="en-US" sz="1267" spc="-13" dirty="0">
              <a:solidFill>
                <a:schemeClr val="tx2"/>
              </a:solidFill>
            </a:endParaRP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9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7070389" y="2550961"/>
            <a:ext cx="1910955" cy="270684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412487" y="4148426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TWO APPROACHES TO  EXTERNAL COMMUNICATIONS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chemeClr val="bg2">
                    <a:lumMod val="75000"/>
                  </a:schemeClr>
                </a:solidFill>
              </a:rPr>
              <a:t>THE “WHY” OF COMMUNICATING YOUR EFFORTS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bg2">
                    <a:lumMod val="75000"/>
                  </a:schemeClr>
                </a:solidFill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53760" y="4131525"/>
            <a:ext cx="1514634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EXTERNAL COMMUNICATIONS TACTICS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tx2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32553" y="4131525"/>
            <a:ext cx="1545872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chemeClr val="tx2"/>
                </a:solidFill>
              </a:rPr>
              <a:t>SHOWCASING YOUR REFUGEE EMPLOYEES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chemeClr val="tx2"/>
              </a:solidFill>
            </a:endParaRP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9170372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9170372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 userDrawn="1"/>
        </p:nvSpPr>
        <p:spPr>
          <a:xfrm>
            <a:off x="9201611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5</a:t>
            </a:r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9170371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COLLABORATE WITH TENT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40A8C2F-101F-4190-9E8B-9613F335A984}"/>
              </a:ext>
            </a:extLst>
          </p:cNvPr>
          <p:cNvCxnSpPr/>
          <p:nvPr userDrawn="1"/>
        </p:nvCxnSpPr>
        <p:spPr>
          <a:xfrm>
            <a:off x="3429832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41E3882-9BD8-44E3-B873-33B1C287764D}"/>
              </a:ext>
            </a:extLst>
          </p:cNvPr>
          <p:cNvCxnSpPr>
            <a:cxnSpLocks/>
          </p:cNvCxnSpPr>
          <p:nvPr userDrawn="1"/>
        </p:nvCxnSpPr>
        <p:spPr>
          <a:xfrm>
            <a:off x="1579810" y="4803353"/>
            <a:ext cx="1545873" cy="0"/>
          </a:xfrm>
          <a:prstGeom prst="line">
            <a:avLst/>
          </a:prstGeom>
          <a:ln w="9525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8AD31A1-30FA-48FB-AE6F-DC794C79CBB2}"/>
              </a:ext>
            </a:extLst>
          </p:cNvPr>
          <p:cNvCxnSpPr/>
          <p:nvPr userDrawn="1"/>
        </p:nvCxnSpPr>
        <p:spPr>
          <a:xfrm>
            <a:off x="5353759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29E5C5-E0B3-48C3-8332-347138AAF55E}"/>
              </a:ext>
            </a:extLst>
          </p:cNvPr>
          <p:cNvCxnSpPr/>
          <p:nvPr userDrawn="1"/>
        </p:nvCxnSpPr>
        <p:spPr>
          <a:xfrm>
            <a:off x="7246446" y="480335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FBDDB1-F1CA-44F6-A6F5-9E8D989C9108}"/>
              </a:ext>
            </a:extLst>
          </p:cNvPr>
          <p:cNvCxnSpPr/>
          <p:nvPr userDrawn="1"/>
        </p:nvCxnSpPr>
        <p:spPr>
          <a:xfrm>
            <a:off x="9170372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15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 userDrawn="1"/>
        </p:nvSpPr>
        <p:spPr>
          <a:xfrm>
            <a:off x="9012122" y="2550961"/>
            <a:ext cx="1910955" cy="272589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98593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398593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 userDrawn="1"/>
        </p:nvSpPr>
        <p:spPr>
          <a:xfrm>
            <a:off x="3429832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2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412487" y="4148426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TWO APPROACHES TO  EXTERNAL COMMUNICATIONS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488560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chemeClr val="bg2">
                    <a:lumMod val="75000"/>
                  </a:schemeClr>
                </a:solidFill>
              </a:rPr>
              <a:t>THE “WHY” OF COMMUNICATING YOUR EFFORTS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474666" y="3007073"/>
            <a:ext cx="1545873" cy="0"/>
          </a:xfrm>
          <a:prstGeom prst="line">
            <a:avLst/>
          </a:prstGeom>
          <a:ln w="9525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474666" y="4031967"/>
            <a:ext cx="1545873" cy="0"/>
          </a:xfrm>
          <a:prstGeom prst="line">
            <a:avLst/>
          </a:prstGeom>
          <a:ln w="9525" cmpd="sng">
            <a:solidFill>
              <a:schemeClr val="bg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 userDrawn="1"/>
        </p:nvSpPr>
        <p:spPr>
          <a:xfrm>
            <a:off x="1593704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bg2">
                    <a:lumMod val="75000"/>
                  </a:schemeClr>
                </a:solidFill>
                <a:latin typeface="Aktiv Grotesk Black"/>
                <a:cs typeface="Aktiv Grotesk Black"/>
              </a:rPr>
              <a:t>1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322520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322520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 userDrawn="1"/>
        </p:nvSpPr>
        <p:spPr>
          <a:xfrm>
            <a:off x="5353759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3</a:t>
            </a: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5367656" y="4131525"/>
            <a:ext cx="1500738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EXTERNAL COMMUNICATIONS TACTICS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7246446" y="300707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246446" y="4031967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 userDrawn="1"/>
        </p:nvSpPr>
        <p:spPr>
          <a:xfrm>
            <a:off x="7277685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rgbClr val="B5B5B5"/>
                </a:solidFill>
                <a:latin typeface="Aktiv Grotesk Black"/>
                <a:cs typeface="Aktiv Grotesk Black"/>
              </a:rPr>
              <a:t>4</a:t>
            </a:r>
          </a:p>
        </p:txBody>
      </p:sp>
      <p:sp>
        <p:nvSpPr>
          <p:cNvPr id="31" name="Title 1"/>
          <p:cNvSpPr txBox="1">
            <a:spLocks/>
          </p:cNvSpPr>
          <p:nvPr userDrawn="1"/>
        </p:nvSpPr>
        <p:spPr>
          <a:xfrm>
            <a:off x="7232553" y="4131525"/>
            <a:ext cx="1545872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rgbClr val="B5B5B5"/>
                </a:solidFill>
              </a:rPr>
              <a:t>SHOWCASING YOUR REFUGEE EMPLOYEES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rgbClr val="B5B5B5"/>
              </a:solidFill>
            </a:endParaRPr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9170372" y="300707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9170372" y="4031967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 userDrawn="1"/>
        </p:nvSpPr>
        <p:spPr>
          <a:xfrm>
            <a:off x="9201611" y="2968838"/>
            <a:ext cx="1531979" cy="9248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8000" dirty="0">
                <a:solidFill>
                  <a:schemeClr val="tx2"/>
                </a:solidFill>
                <a:latin typeface="Aktiv Grotesk Black"/>
                <a:cs typeface="Aktiv Grotesk Black"/>
              </a:rPr>
              <a:t>5</a:t>
            </a:r>
          </a:p>
        </p:txBody>
      </p:sp>
      <p:sp>
        <p:nvSpPr>
          <p:cNvPr id="36" name="Title 1"/>
          <p:cNvSpPr txBox="1">
            <a:spLocks/>
          </p:cNvSpPr>
          <p:nvPr userDrawn="1"/>
        </p:nvSpPr>
        <p:spPr>
          <a:xfrm>
            <a:off x="9170371" y="4131525"/>
            <a:ext cx="1531979" cy="6428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700" b="1" i="0" kern="0" spc="-40" baseline="0">
                <a:solidFill>
                  <a:srgbClr val="0A2A2E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200" spc="-13" dirty="0">
                <a:solidFill>
                  <a:schemeClr val="tx2"/>
                </a:solidFill>
              </a:rPr>
              <a:t>COLLABORATE WITH TENT</a:t>
            </a:r>
          </a:p>
          <a:p>
            <a:pPr algn="r">
              <a:lnSpc>
                <a:spcPct val="100000"/>
              </a:lnSpc>
            </a:pPr>
            <a:endParaRPr lang="en-US" sz="1200" spc="-13" dirty="0">
              <a:solidFill>
                <a:schemeClr val="tx2"/>
              </a:solidFill>
            </a:endParaRPr>
          </a:p>
        </p:txBody>
      </p:sp>
      <p:sp>
        <p:nvSpPr>
          <p:cNvPr id="44" name="Slide Number Placeholder 5"/>
          <p:cNvSpPr txBox="1">
            <a:spLocks/>
          </p:cNvSpPr>
          <p:nvPr userDrawn="1"/>
        </p:nvSpPr>
        <p:spPr>
          <a:xfrm>
            <a:off x="725629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</a:t>
            </a:r>
            <a:r>
              <a:rPr lang="en-US" sz="800" kern="0" spc="80" baseline="0" dirty="0">
                <a:solidFill>
                  <a:srgbClr val="000000"/>
                </a:solidFill>
              </a:rPr>
              <a:t> | CONTENTS</a:t>
            </a:r>
            <a:endParaRPr lang="en-US" sz="800" kern="0" spc="80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EC80F48-2376-490B-A509-7D8D318799C0}"/>
              </a:ext>
            </a:extLst>
          </p:cNvPr>
          <p:cNvCxnSpPr/>
          <p:nvPr userDrawn="1"/>
        </p:nvCxnSpPr>
        <p:spPr>
          <a:xfrm>
            <a:off x="3429832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139F72-6339-4444-A6AC-A80C5D61C5DD}"/>
              </a:ext>
            </a:extLst>
          </p:cNvPr>
          <p:cNvCxnSpPr>
            <a:cxnSpLocks/>
          </p:cNvCxnSpPr>
          <p:nvPr userDrawn="1"/>
        </p:nvCxnSpPr>
        <p:spPr>
          <a:xfrm>
            <a:off x="1579810" y="4803353"/>
            <a:ext cx="1545873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DF57CD3-7E0B-4962-A1CB-FA5D256223DE}"/>
              </a:ext>
            </a:extLst>
          </p:cNvPr>
          <p:cNvCxnSpPr/>
          <p:nvPr userDrawn="1"/>
        </p:nvCxnSpPr>
        <p:spPr>
          <a:xfrm>
            <a:off x="5353759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4F59496-E256-473B-ADBA-5C43CAF5A7B9}"/>
              </a:ext>
            </a:extLst>
          </p:cNvPr>
          <p:cNvCxnSpPr/>
          <p:nvPr userDrawn="1"/>
        </p:nvCxnSpPr>
        <p:spPr>
          <a:xfrm>
            <a:off x="7246446" y="4803353"/>
            <a:ext cx="1545873" cy="0"/>
          </a:xfrm>
          <a:prstGeom prst="line">
            <a:avLst/>
          </a:prstGeom>
          <a:ln w="9525" cmpd="sng">
            <a:solidFill>
              <a:srgbClr val="B5B5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27A4EA6-9831-42A8-90B0-09A290DEDEDC}"/>
              </a:ext>
            </a:extLst>
          </p:cNvPr>
          <p:cNvCxnSpPr/>
          <p:nvPr userDrawn="1"/>
        </p:nvCxnSpPr>
        <p:spPr>
          <a:xfrm>
            <a:off x="9170372" y="4803353"/>
            <a:ext cx="1545873" cy="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42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08001"/>
            <a:ext cx="12192000" cy="1285679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NO gre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79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0021" y="508002"/>
            <a:ext cx="8388099" cy="12856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272" y="2221779"/>
            <a:ext cx="6346865" cy="41250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8120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0000"/>
                </a:solidFill>
                <a:latin typeface="Aktiv Grotesk Light"/>
                <a:cs typeface="Aktiv Grotesk Light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871005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rgbClr val="878787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rgbClr val="878787"/>
              </a:solidFill>
            </a:endParaRPr>
          </a:p>
        </p:txBody>
      </p:sp>
      <p:pic>
        <p:nvPicPr>
          <p:cNvPr id="14" name="Picture 13" descr="tiny-triangles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5629" cy="508000"/>
          </a:xfrm>
          <a:prstGeom prst="rect">
            <a:avLst/>
          </a:prstGeom>
        </p:spPr>
      </p:pic>
      <p:pic>
        <p:nvPicPr>
          <p:cNvPr id="15" name="Picture 14" descr="tiny-triangles.png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902" y="6560099"/>
            <a:ext cx="239103" cy="2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7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2267" b="1" i="0" kern="0" spc="-53" baseline="0">
          <a:solidFill>
            <a:srgbClr val="0A2A2E"/>
          </a:solidFill>
          <a:latin typeface="Aktiv Grotesk XBold" panose="020B0504020202020204" pitchFamily="34" charset="0"/>
          <a:ea typeface="Aktiv Grotesk XBold" panose="020B0504020202020204" pitchFamily="34" charset="0"/>
          <a:cs typeface="Aktiv Grotesk XBold" panose="020B0504020202020204" pitchFamily="34" charset="0"/>
        </a:defRPr>
      </a:lvl1pPr>
    </p:titleStyle>
    <p:bodyStyle>
      <a:lvl1pPr marL="0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1pPr>
      <a:lvl2pPr marL="609585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2pPr>
      <a:lvl3pPr marL="1219170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3pPr>
      <a:lvl4pPr marL="1828754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4pPr>
      <a:lvl5pPr marL="2438339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0021" y="508002"/>
            <a:ext cx="8388099" cy="12856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272" y="2221779"/>
            <a:ext cx="6346865" cy="41250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8120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0000"/>
                </a:solidFill>
                <a:latin typeface="Aktiv Grotesk Light"/>
                <a:cs typeface="Aktiv Grotesk Light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871005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rgbClr val="878787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rgbClr val="878787"/>
              </a:solidFill>
            </a:endParaRPr>
          </a:p>
        </p:txBody>
      </p:sp>
      <p:pic>
        <p:nvPicPr>
          <p:cNvPr id="14" name="Picture 13" descr="tiny-triangles.png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5629" cy="508000"/>
          </a:xfrm>
          <a:prstGeom prst="rect">
            <a:avLst/>
          </a:prstGeom>
        </p:spPr>
      </p:pic>
      <p:pic>
        <p:nvPicPr>
          <p:cNvPr id="15" name="Picture 14" descr="tiny-triangles.png"/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902" y="6560099"/>
            <a:ext cx="239103" cy="2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2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2267" b="1" i="0" kern="0" spc="-53" baseline="0">
          <a:solidFill>
            <a:srgbClr val="0A2A2E"/>
          </a:solidFill>
          <a:latin typeface="Aktiv Grotesk XBold" panose="020B0504020202020204" pitchFamily="34" charset="0"/>
          <a:ea typeface="Aktiv Grotesk XBold" panose="020B0504020202020204" pitchFamily="34" charset="0"/>
          <a:cs typeface="Aktiv Grotesk XBold" panose="020B0504020202020204" pitchFamily="34" charset="0"/>
        </a:defRPr>
      </a:lvl1pPr>
    </p:titleStyle>
    <p:bodyStyle>
      <a:lvl1pPr marL="0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1pPr>
      <a:lvl2pPr marL="609585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2pPr>
      <a:lvl3pPr marL="1219170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3pPr>
      <a:lvl4pPr marL="1828754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4pPr>
      <a:lvl5pPr marL="2438339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0021" y="508002"/>
            <a:ext cx="8388099" cy="128567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272" y="2221779"/>
            <a:ext cx="6346865" cy="41250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8120" y="0"/>
            <a:ext cx="2844800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000000"/>
                </a:solidFill>
                <a:latin typeface="Aktiv Grotesk Light"/>
                <a:cs typeface="Aktiv Grotesk Light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5871005" y="6673614"/>
            <a:ext cx="832871" cy="11242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7" kern="0" spc="27" dirty="0">
                <a:solidFill>
                  <a:srgbClr val="878787"/>
                </a:solidFill>
                <a:latin typeface="Aktiv Grotesk XBold"/>
                <a:cs typeface="Aktiv Grotesk XBold"/>
              </a:rPr>
              <a:t>TENT.ORG</a:t>
            </a:r>
            <a:endParaRPr lang="en-US" sz="667" kern="0" spc="27" dirty="0">
              <a:solidFill>
                <a:srgbClr val="878787"/>
              </a:solidFill>
            </a:endParaRPr>
          </a:p>
        </p:txBody>
      </p:sp>
      <p:pic>
        <p:nvPicPr>
          <p:cNvPr id="14" name="Picture 13" descr="tiny-triangles.png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5629" cy="508000"/>
          </a:xfrm>
          <a:prstGeom prst="rect">
            <a:avLst/>
          </a:prstGeom>
        </p:spPr>
      </p:pic>
      <p:pic>
        <p:nvPicPr>
          <p:cNvPr id="15" name="Picture 14" descr="tiny-triangles.png"/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902" y="6560099"/>
            <a:ext cx="239103" cy="2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2267" b="1" i="0" kern="0" spc="-53" baseline="0">
          <a:solidFill>
            <a:srgbClr val="0A2A2E"/>
          </a:solidFill>
          <a:latin typeface="Aktiv Grotesk XBold" panose="020B0504020202020204" pitchFamily="34" charset="0"/>
          <a:ea typeface="Aktiv Grotesk XBold" panose="020B0504020202020204" pitchFamily="34" charset="0"/>
          <a:cs typeface="Aktiv Grotesk XBold" panose="020B0504020202020204" pitchFamily="34" charset="0"/>
        </a:defRPr>
      </a:lvl1pPr>
    </p:titleStyle>
    <p:bodyStyle>
      <a:lvl1pPr marL="0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1pPr>
      <a:lvl2pPr marL="609585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2pPr>
      <a:lvl3pPr marL="1219170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3pPr>
      <a:lvl4pPr marL="1828754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4pPr>
      <a:lvl5pPr marL="2438339" indent="0" algn="l" defTabSz="609585" rtl="0" eaLnBrk="1" latinLnBrk="0" hangingPunct="1">
        <a:lnSpc>
          <a:spcPct val="110000"/>
        </a:lnSpc>
        <a:spcBef>
          <a:spcPct val="20000"/>
        </a:spcBef>
        <a:buFont typeface="Arial"/>
        <a:buNone/>
        <a:defRPr sz="1867" b="0" i="0" kern="1200">
          <a:solidFill>
            <a:srgbClr val="000000"/>
          </a:solidFill>
          <a:latin typeface="Aktiv Grotesk Light" panose="020B0404020202020204" pitchFamily="34" charset="0"/>
          <a:ea typeface="Aktiv Grotesk Light" panose="020B0404020202020204" pitchFamily="34" charset="0"/>
          <a:cs typeface="Aktiv Grotesk Light" panose="020B0404020202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jp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loomberg.com/news/articles/2022-08-29/chobani-ceo-helps-afghan-ukrainian-refugees-find-us-jobs" TargetMode="External"/><Relationship Id="rId3" Type="http://schemas.openxmlformats.org/officeDocument/2006/relationships/hyperlink" Target="https://www.youtube.com/watch?v=9uvQrUhWWwo" TargetMode="External"/><Relationship Id="rId7" Type="http://schemas.openxmlformats.org/officeDocument/2006/relationships/hyperlink" Target="https://www.theguardian.com/global-development/2022/jun/20/ukrainian-families-on-rebulding-lives-refugees-eu" TargetMode="External"/><Relationship Id="rId2" Type="http://schemas.openxmlformats.org/officeDocument/2006/relationships/hyperlink" Target="https://www.youtube.com/watch?v=MXluw2S5Fnw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0IXTmkz6R2c&amp;t=2s" TargetMode="External"/><Relationship Id="rId5" Type="http://schemas.openxmlformats.org/officeDocument/2006/relationships/hyperlink" Target="https://www.youtube.com/watch?v=jjvRXne0KAE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www.youtube.com/watch?v=ddRLgFPXK7M" TargetMode="External"/><Relationship Id="rId9" Type="http://schemas.openxmlformats.org/officeDocument/2006/relationships/hyperlink" Target="https://www.bbc.com/news/business-6466310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tack of books&#10;&#10;Description automatically generated">
            <a:extLst>
              <a:ext uri="{FF2B5EF4-FFF2-40B4-BE49-F238E27FC236}">
                <a16:creationId xmlns:a16="http://schemas.microsoft.com/office/drawing/2014/main" id="{06DFE62D-9A48-E0C6-FA83-143047A0D4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32" t="707" r="1" b="1"/>
          <a:stretch/>
        </p:blipFill>
        <p:spPr>
          <a:xfrm>
            <a:off x="4678326" y="0"/>
            <a:ext cx="7513675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39F16A-B9DA-FC43-B5D7-04458C4A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07" y="1885209"/>
            <a:ext cx="4155420" cy="365199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u="none" strike="noStrike" dirty="0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Comment </a:t>
            </a:r>
            <a:r>
              <a:rPr lang="en-GB" sz="2800" u="none" strike="noStrike" dirty="0" err="1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communiquer</a:t>
            </a:r>
            <a:r>
              <a:rPr lang="en-GB" sz="2800" u="none" strike="noStrike" dirty="0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sur </a:t>
            </a:r>
            <a:r>
              <a:rPr lang="en-GB" sz="2800" u="none" strike="noStrike" dirty="0" err="1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vos</a:t>
            </a:r>
            <a:r>
              <a:rPr lang="en-GB" sz="2800" u="none" strike="noStrike" dirty="0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initiatives </a:t>
            </a:r>
            <a:r>
              <a:rPr lang="en-GB" sz="2800" u="none" strike="noStrike" dirty="0" err="1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</a:t>
            </a:r>
            <a:r>
              <a:rPr lang="en-GB" sz="2800" u="none" strike="noStrike" dirty="0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800" u="none" strike="noStrike" dirty="0" err="1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faveur</a:t>
            </a:r>
            <a:r>
              <a:rPr lang="en-GB" sz="2800" u="none" strike="noStrike" dirty="0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de </a:t>
            </a:r>
            <a:r>
              <a:rPr lang="en-GB" sz="2800" u="none" strike="noStrike" dirty="0" err="1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l’intégration</a:t>
            </a:r>
            <a:r>
              <a:rPr lang="en-GB" sz="2800" u="none" strike="noStrike" dirty="0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des </a:t>
            </a:r>
            <a:r>
              <a:rPr lang="en-GB" sz="2800" u="none" strike="noStrike" dirty="0" err="1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personnes</a:t>
            </a:r>
            <a:r>
              <a:rPr lang="en-GB" sz="2800" u="none" strike="noStrike" dirty="0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GB" sz="2800" u="none" strike="noStrike" dirty="0" err="1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réfugiées</a:t>
            </a:r>
            <a:r>
              <a:rPr lang="en-GB" sz="2800" u="none" strike="noStrike" dirty="0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 ?</a:t>
            </a:r>
            <a:br>
              <a:rPr lang="en-GB" sz="2800" u="none" strike="noStrike" dirty="0">
                <a:solidFill>
                  <a:srgbClr val="212121"/>
                </a:solidFill>
                <a:effectLst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</a:br>
            <a:br>
              <a:rPr lang="en-US" sz="3200" dirty="0">
                <a:solidFill>
                  <a:schemeClr val="tx2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</a:br>
            <a:r>
              <a:rPr lang="en-US" sz="2400" b="0" kern="1200" spc="0" dirty="0">
                <a:solidFill>
                  <a:srgbClr val="156082">
                    <a:lumMod val="40000"/>
                    <a:lumOff val="60000"/>
                  </a:srgbClr>
                </a:solidFill>
                <a:latin typeface="Aptos" panose="02110004020202020204"/>
                <a:ea typeface="+mn-ea"/>
                <a:cs typeface="+mn-cs"/>
              </a:rPr>
              <a:t>Réunion Tent France</a:t>
            </a:r>
            <a:br>
              <a:rPr lang="en-US" sz="2400" b="0" kern="1200" spc="0" dirty="0">
                <a:solidFill>
                  <a:srgbClr val="156082">
                    <a:lumMod val="40000"/>
                    <a:lumOff val="60000"/>
                  </a:srgbClr>
                </a:solidFill>
                <a:latin typeface="Aptos" panose="0211000402020202020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 juin 2024</a:t>
            </a:r>
            <a:b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br>
              <a:rPr lang="en-US" sz="3700" dirty="0">
                <a:solidFill>
                  <a:schemeClr val="tx2"/>
                </a:solidFill>
              </a:rPr>
            </a:br>
            <a:endParaRPr lang="en-US" sz="2600" b="0" dirty="0">
              <a:solidFill>
                <a:schemeClr val="tx2"/>
              </a:solidFill>
              <a:latin typeface="Aktiv Grotesk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B5730-5A1B-3348-A8D5-6450A737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/>
                <a:ea typeface="+mn-ea"/>
                <a:cs typeface="Aktiv Grotesk Light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8846C3-6C2B-1FEA-A9CD-8E574E04B3E7}"/>
              </a:ext>
            </a:extLst>
          </p:cNvPr>
          <p:cNvSpPr txBox="1"/>
          <p:nvPr/>
        </p:nvSpPr>
        <p:spPr>
          <a:xfrm>
            <a:off x="776177" y="946298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fr-FR" sz="1150" dirty="0" err="1">
              <a:latin typeface="Aktiv Grotesk"/>
              <a:cs typeface="Aktiv Grotesk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9DD0-BF67-B31D-6916-4C770D909D1C}"/>
              </a:ext>
            </a:extLst>
          </p:cNvPr>
          <p:cNvSpPr txBox="1"/>
          <p:nvPr/>
        </p:nvSpPr>
        <p:spPr>
          <a:xfrm>
            <a:off x="1041991" y="871870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fr-FR" sz="1150" dirty="0" err="1">
              <a:latin typeface="Aktiv Grotesk"/>
              <a:cs typeface="Aktiv Grotesk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65E651-1EB0-12B6-5A77-3D5433F53929}"/>
              </a:ext>
            </a:extLst>
          </p:cNvPr>
          <p:cNvSpPr txBox="1"/>
          <p:nvPr/>
        </p:nvSpPr>
        <p:spPr>
          <a:xfrm>
            <a:off x="701749" y="839972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fr-FR" sz="1150" dirty="0" err="1">
              <a:latin typeface="Aktiv Grotesk"/>
              <a:cs typeface="Aktiv Grotesk"/>
            </a:endParaRPr>
          </a:p>
        </p:txBody>
      </p:sp>
    </p:spTree>
    <p:extLst>
      <p:ext uri="{BB962C8B-B14F-4D97-AF65-F5344CB8AC3E}">
        <p14:creationId xmlns:p14="http://schemas.microsoft.com/office/powerpoint/2010/main" val="2693130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AC2203F-3315-D040-865B-99245733279E}"/>
              </a:ext>
            </a:extLst>
          </p:cNvPr>
          <p:cNvSpPr/>
          <p:nvPr/>
        </p:nvSpPr>
        <p:spPr>
          <a:xfrm>
            <a:off x="3335090" y="3546871"/>
            <a:ext cx="5234751" cy="2496619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1AD39E-10B2-A34C-AED5-D1752CDCE03D}"/>
              </a:ext>
            </a:extLst>
          </p:cNvPr>
          <p:cNvSpPr/>
          <p:nvPr/>
        </p:nvSpPr>
        <p:spPr>
          <a:xfrm>
            <a:off x="3344359" y="2287923"/>
            <a:ext cx="5234751" cy="1258949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90AC6A0-B29E-1D48-B739-48F57EB1C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Événement</a:t>
            </a:r>
            <a:r>
              <a:rPr lang="en-US" dirty="0"/>
              <a:t> à Nantes</a:t>
            </a:r>
          </a:p>
        </p:txBody>
      </p:sp>
      <p:sp>
        <p:nvSpPr>
          <p:cNvPr id="8" name="object 92">
            <a:extLst>
              <a:ext uri="{FF2B5EF4-FFF2-40B4-BE49-F238E27FC236}">
                <a16:creationId xmlns:a16="http://schemas.microsoft.com/office/drawing/2014/main" id="{0D68D07A-9F27-2A48-8D8D-94D6BB2087C1}"/>
              </a:ext>
            </a:extLst>
          </p:cNvPr>
          <p:cNvSpPr/>
          <p:nvPr/>
        </p:nvSpPr>
        <p:spPr>
          <a:xfrm>
            <a:off x="3344359" y="2287923"/>
            <a:ext cx="5234751" cy="114476"/>
          </a:xfrm>
          <a:custGeom>
            <a:avLst/>
            <a:gdLst/>
            <a:ahLst/>
            <a:cxnLst/>
            <a:rect l="l" t="t" r="r" b="b"/>
            <a:pathLst>
              <a:path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ln w="381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8228C7F-4045-5540-842F-1737F00D6102}"/>
              </a:ext>
            </a:extLst>
          </p:cNvPr>
          <p:cNvSpPr txBox="1">
            <a:spLocks/>
          </p:cNvSpPr>
          <p:nvPr/>
        </p:nvSpPr>
        <p:spPr>
          <a:xfrm>
            <a:off x="3310335" y="2539748"/>
            <a:ext cx="5259505" cy="80419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2pPr>
            <a:lvl3pPr marL="9144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3pPr>
            <a:lvl4pPr marL="13716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4pPr>
            <a:lvl5pPr marL="18288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533"/>
              </a:spcAft>
            </a:pPr>
            <a:r>
              <a:rPr lang="en-US" sz="2667" b="1" dirty="0">
                <a:solidFill>
                  <a:schemeClr val="tx1"/>
                </a:solidFill>
                <a:latin typeface="Aktiv Grotesk"/>
                <a:cs typeface="Aktiv Grotesk"/>
              </a:rPr>
              <a:t>Save the date</a:t>
            </a:r>
            <a:br>
              <a:rPr lang="en-US" sz="2667" b="1" dirty="0">
                <a:solidFill>
                  <a:srgbClr val="093158"/>
                </a:solidFill>
                <a:latin typeface="Aktiv Grotesk"/>
                <a:cs typeface="Aktiv Grotesk"/>
              </a:rPr>
            </a:br>
            <a:r>
              <a:rPr lang="en-US" sz="2133" i="1" dirty="0">
                <a:solidFill>
                  <a:srgbClr val="093158"/>
                </a:solidFill>
              </a:rPr>
              <a:t>24 </a:t>
            </a:r>
            <a:r>
              <a:rPr lang="en-US" sz="2133" i="1" dirty="0" err="1">
                <a:solidFill>
                  <a:srgbClr val="093158"/>
                </a:solidFill>
              </a:rPr>
              <a:t>juin</a:t>
            </a:r>
            <a:r>
              <a:rPr lang="en-US" sz="2133" i="1" dirty="0">
                <a:solidFill>
                  <a:srgbClr val="093158"/>
                </a:solidFill>
              </a:rPr>
              <a:t> 2024 – Nantes, 9h30-14h</a:t>
            </a:r>
          </a:p>
          <a:p>
            <a:pPr algn="ctr">
              <a:spcBef>
                <a:spcPts val="0"/>
              </a:spcBef>
              <a:spcAft>
                <a:spcPts val="533"/>
              </a:spcAft>
            </a:pPr>
            <a:endParaRPr lang="en-US" sz="2133" dirty="0">
              <a:solidFill>
                <a:srgbClr val="093158"/>
              </a:solidFill>
            </a:endParaRP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BD07376-987B-414E-91AE-A86E6495B4E0}"/>
              </a:ext>
            </a:extLst>
          </p:cNvPr>
          <p:cNvSpPr txBox="1">
            <a:spLocks/>
          </p:cNvSpPr>
          <p:nvPr/>
        </p:nvSpPr>
        <p:spPr>
          <a:xfrm>
            <a:off x="6230266" y="2624807"/>
            <a:ext cx="5191077" cy="91035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2pPr>
            <a:lvl3pPr marL="9144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3pPr>
            <a:lvl4pPr marL="13716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4pPr>
            <a:lvl5pPr marL="18288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533"/>
              </a:spcAft>
            </a:pPr>
            <a:endParaRPr lang="en-US" sz="2133" dirty="0">
              <a:solidFill>
                <a:srgbClr val="093158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CB51AA-3465-BF4A-B2CE-B38107686EC8}"/>
              </a:ext>
            </a:extLst>
          </p:cNvPr>
          <p:cNvSpPr/>
          <p:nvPr/>
        </p:nvSpPr>
        <p:spPr>
          <a:xfrm>
            <a:off x="3511632" y="3680825"/>
            <a:ext cx="4900204" cy="18759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spc="-21" dirty="0">
                <a:solidFill>
                  <a:schemeClr val="tx2"/>
                </a:solidFill>
                <a:latin typeface="AktivGrotesk-Light"/>
                <a:cs typeface="AktivGrotesk-Light"/>
              </a:rPr>
              <a:t>“</a:t>
            </a:r>
            <a:r>
              <a:rPr lang="en-US" sz="2400" b="1" spc="-21" dirty="0" err="1">
                <a:solidFill>
                  <a:schemeClr val="tx2"/>
                </a:solidFill>
                <a:latin typeface="AktivGrotesk-Light"/>
                <a:cs typeface="AktivGrotesk-Light"/>
              </a:rPr>
              <a:t>Réussir</a:t>
            </a:r>
            <a:r>
              <a:rPr lang="en-US" sz="2400" b="1" spc="-21" dirty="0">
                <a:solidFill>
                  <a:schemeClr val="tx2"/>
                </a:solidFill>
                <a:latin typeface="AktivGrotesk-Light"/>
                <a:cs typeface="AktivGrotesk-Light"/>
              </a:rPr>
              <a:t> </a:t>
            </a:r>
            <a:r>
              <a:rPr lang="en-US" sz="2400" b="1" spc="-21" dirty="0" err="1">
                <a:solidFill>
                  <a:schemeClr val="tx2"/>
                </a:solidFill>
                <a:latin typeface="AktivGrotesk-Light"/>
                <a:cs typeface="AktivGrotesk-Light"/>
              </a:rPr>
              <a:t>l’inclusion</a:t>
            </a:r>
            <a:r>
              <a:rPr lang="en-US" sz="2400" b="1" spc="-21" dirty="0">
                <a:solidFill>
                  <a:schemeClr val="tx2"/>
                </a:solidFill>
                <a:latin typeface="AktivGrotesk-Light"/>
                <a:cs typeface="AktivGrotesk-Light"/>
              </a:rPr>
              <a:t> </a:t>
            </a:r>
            <a:r>
              <a:rPr lang="en-US" sz="2400" b="1" spc="-21" dirty="0" err="1">
                <a:solidFill>
                  <a:schemeClr val="tx2"/>
                </a:solidFill>
                <a:latin typeface="AktivGrotesk-Light"/>
                <a:cs typeface="AktivGrotesk-Light"/>
              </a:rPr>
              <a:t>professionnelle</a:t>
            </a:r>
            <a:r>
              <a:rPr lang="en-US" sz="2400" b="1" spc="-21" dirty="0">
                <a:solidFill>
                  <a:schemeClr val="tx2"/>
                </a:solidFill>
                <a:latin typeface="AktivGrotesk-Light"/>
                <a:cs typeface="AktivGrotesk-Light"/>
              </a:rPr>
              <a:t> des </a:t>
            </a:r>
            <a:r>
              <a:rPr lang="en-US" sz="2400" b="1" spc="-21" dirty="0" err="1">
                <a:solidFill>
                  <a:schemeClr val="tx2"/>
                </a:solidFill>
                <a:latin typeface="AktivGrotesk-Light"/>
                <a:cs typeface="AktivGrotesk-Light"/>
              </a:rPr>
              <a:t>réfugiés</a:t>
            </a:r>
            <a:r>
              <a:rPr lang="en-US" sz="2400" spc="-21" dirty="0">
                <a:solidFill>
                  <a:schemeClr val="tx2"/>
                </a:solidFill>
                <a:latin typeface="AktivGrotesk-Light"/>
                <a:cs typeface="AktivGrotesk-Light"/>
              </a:rPr>
              <a:t>”</a:t>
            </a:r>
          </a:p>
          <a:p>
            <a:pPr algn="ctr"/>
            <a:r>
              <a:rPr lang="en-US" sz="2400" spc="-21" dirty="0">
                <a:solidFill>
                  <a:schemeClr val="tx2"/>
                </a:solidFill>
                <a:latin typeface="AktivGrotesk-Light"/>
                <a:cs typeface="AktivGrotesk-Light"/>
              </a:rPr>
              <a:t> </a:t>
            </a:r>
          </a:p>
          <a:p>
            <a:pPr algn="ctr"/>
            <a:r>
              <a:rPr lang="en-US" sz="2000" spc="-21" dirty="0">
                <a:solidFill>
                  <a:schemeClr val="tx2"/>
                </a:solidFill>
                <a:latin typeface="AktivGrotesk-Light"/>
                <a:cs typeface="AktivGrotesk-Light"/>
              </a:rPr>
              <a:t>Avec CCI, UNHCR, </a:t>
            </a:r>
            <a:r>
              <a:rPr lang="en-US" sz="2000" spc="-21" dirty="0" err="1">
                <a:solidFill>
                  <a:schemeClr val="tx2"/>
                </a:solidFill>
                <a:latin typeface="AktivGrotesk-Light"/>
                <a:cs typeface="AktivGrotesk-Light"/>
              </a:rPr>
              <a:t>Diair</a:t>
            </a:r>
            <a:r>
              <a:rPr lang="en-US" sz="2000" spc="-21" dirty="0">
                <a:solidFill>
                  <a:schemeClr val="tx2"/>
                </a:solidFill>
                <a:latin typeface="AktivGrotesk-Light"/>
                <a:cs typeface="AktivGrotesk-Light"/>
              </a:rPr>
              <a:t>, France Travail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1C3DA4-6BD1-B649-877B-A4FE21665862}"/>
              </a:ext>
            </a:extLst>
          </p:cNvPr>
          <p:cNvSpPr/>
          <p:nvPr/>
        </p:nvSpPr>
        <p:spPr>
          <a:xfrm>
            <a:off x="6532064" y="4021365"/>
            <a:ext cx="4708365" cy="14280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3" name="object 92">
            <a:extLst>
              <a:ext uri="{FF2B5EF4-FFF2-40B4-BE49-F238E27FC236}">
                <a16:creationId xmlns:a16="http://schemas.microsoft.com/office/drawing/2014/main" id="{358F4AF9-1283-814B-B45A-CB95E1A5C0AD}"/>
              </a:ext>
            </a:extLst>
          </p:cNvPr>
          <p:cNvSpPr/>
          <p:nvPr/>
        </p:nvSpPr>
        <p:spPr>
          <a:xfrm>
            <a:off x="3344359" y="6043491"/>
            <a:ext cx="5234751" cy="114476"/>
          </a:xfrm>
          <a:custGeom>
            <a:avLst/>
            <a:gdLst/>
            <a:ahLst/>
            <a:cxnLst/>
            <a:rect l="l" t="t" r="r" b="b"/>
            <a:pathLst>
              <a:path w="18428970">
                <a:moveTo>
                  <a:pt x="0" y="0"/>
                </a:moveTo>
                <a:lnTo>
                  <a:pt x="18428758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48A2F43-D5AF-C240-A8C5-9D2BD0A6994C}"/>
              </a:ext>
            </a:extLst>
          </p:cNvPr>
          <p:cNvSpPr txBox="1">
            <a:spLocks/>
          </p:cNvSpPr>
          <p:nvPr/>
        </p:nvSpPr>
        <p:spPr>
          <a:xfrm>
            <a:off x="725629" y="0"/>
            <a:ext cx="3293478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 FRANCE </a:t>
            </a:r>
            <a:r>
              <a:rPr lang="en-US" sz="800" kern="0" spc="80" dirty="0">
                <a:solidFill>
                  <a:srgbClr val="000000"/>
                </a:solidFill>
              </a:rPr>
              <a:t> | JOURNÉE MONDIALE DES RÉFUGIÉS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B53EB6-EE05-4148-BE44-54B1D78C142F}"/>
              </a:ext>
            </a:extLst>
          </p:cNvPr>
          <p:cNvSpPr txBox="1"/>
          <p:nvPr/>
        </p:nvSpPr>
        <p:spPr>
          <a:xfrm>
            <a:off x="1539573" y="177985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Aft>
                <a:spcPts val="533"/>
              </a:spcAft>
            </a:pPr>
            <a:endParaRPr lang="en-US" sz="1533" dirty="0" err="1">
              <a:latin typeface="Aktiv Grotesk"/>
              <a:cs typeface="Aktiv Grotesk"/>
            </a:endParaRPr>
          </a:p>
        </p:txBody>
      </p:sp>
    </p:spTree>
    <p:extLst>
      <p:ext uri="{BB962C8B-B14F-4D97-AF65-F5344CB8AC3E}">
        <p14:creationId xmlns:p14="http://schemas.microsoft.com/office/powerpoint/2010/main" val="4091358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8CEB1-1760-A640-A11D-AA1FBA153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21" y="508002"/>
            <a:ext cx="10996654" cy="1285677"/>
          </a:xfrm>
        </p:spPr>
        <p:txBody>
          <a:bodyPr/>
          <a:lstStyle/>
          <a:p>
            <a:r>
              <a:rPr lang="fr-FR" sz="2400" dirty="0">
                <a:solidFill>
                  <a:schemeClr val="bg2">
                    <a:lumMod val="10000"/>
                  </a:schemeClr>
                </a:solidFill>
                <a:latin typeface="Aktiv Grotesk XBold" panose="020B0804020202020204" pitchFamily="34" charset="0"/>
                <a:cs typeface="Aktiv Grotesk XBold" panose="020B0804020202020204" pitchFamily="34" charset="0"/>
              </a:rPr>
              <a:t>L'équipe de communication de </a:t>
            </a:r>
            <a:r>
              <a:rPr lang="fr-FR" sz="2400" dirty="0" err="1">
                <a:solidFill>
                  <a:schemeClr val="bg2">
                    <a:lumMod val="10000"/>
                  </a:schemeClr>
                </a:solidFill>
                <a:latin typeface="Aktiv Grotesk XBold" panose="020B0804020202020204" pitchFamily="34" charset="0"/>
                <a:cs typeface="Aktiv Grotesk XBold" panose="020B0804020202020204" pitchFamily="34" charset="0"/>
              </a:rPr>
              <a:t>Tent</a:t>
            </a:r>
            <a:r>
              <a:rPr lang="fr-FR" sz="2400" dirty="0">
                <a:solidFill>
                  <a:schemeClr val="bg2">
                    <a:lumMod val="10000"/>
                  </a:schemeClr>
                </a:solidFill>
                <a:latin typeface="Aktiv Grotesk XBold" panose="020B0804020202020204" pitchFamily="34" charset="0"/>
                <a:cs typeface="Aktiv Grotesk XBold" panose="020B0804020202020204" pitchFamily="34" charset="0"/>
              </a:rPr>
              <a:t> est là pour soutenir vos efforts - n'hésitez pas à nous contacter !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ktiv Grotesk XBold" panose="020B0804020202020204" pitchFamily="34" charset="0"/>
              <a:cs typeface="Aktiv Grotesk XBold" panose="020B08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DB55A-A301-554E-9995-1ABC195E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/>
                <a:ea typeface="+mn-ea"/>
                <a:cs typeface="Aktiv Grotesk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02674-3DAA-944F-9E66-830B3EC0F598}"/>
              </a:ext>
            </a:extLst>
          </p:cNvPr>
          <p:cNvSpPr txBox="1"/>
          <p:nvPr/>
        </p:nvSpPr>
        <p:spPr>
          <a:xfrm>
            <a:off x="8772525" y="2596259"/>
            <a:ext cx="2724150" cy="18984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70" b="0" i="0" u="none" strike="noStrike" kern="1200" cap="none" spc="0" normalizeH="0" baseline="0" noProof="0" dirty="0">
              <a:ln>
                <a:noFill/>
              </a:ln>
              <a:solidFill>
                <a:srgbClr val="EAEAEA">
                  <a:lumMod val="25000"/>
                </a:srgbClr>
              </a:solidFill>
              <a:effectLst/>
              <a:uLnTx/>
              <a:uFillTx/>
              <a:latin typeface="Aktiv Grotesk Light" panose="020B0404020202020204" pitchFamily="34" charset="0"/>
              <a:ea typeface="Aktiv Grotesk Light" panose="020B0404020202020204" pitchFamily="34" charset="0"/>
              <a:cs typeface="Aktiv Grotesk Light" panose="020B04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2AB92D-3444-4165-9D31-A8A1302F236F}"/>
              </a:ext>
            </a:extLst>
          </p:cNvPr>
          <p:cNvSpPr/>
          <p:nvPr/>
        </p:nvSpPr>
        <p:spPr>
          <a:xfrm>
            <a:off x="0" y="1793679"/>
            <a:ext cx="6095999" cy="50643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BD1AADD-AD8F-AB43-842B-DECCAD3FA232}"/>
              </a:ext>
            </a:extLst>
          </p:cNvPr>
          <p:cNvSpPr txBox="1">
            <a:spLocks/>
          </p:cNvSpPr>
          <p:nvPr/>
        </p:nvSpPr>
        <p:spPr>
          <a:xfrm>
            <a:off x="520228" y="3485438"/>
            <a:ext cx="3977347" cy="23878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80990" marR="0" indent="-380990" algn="l" defTabSz="609585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System Font"/>
              <a:buChar char="▲"/>
              <a:tabLst/>
              <a:defRPr sz="1867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609585" indent="0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867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2pPr>
            <a:lvl3pPr marL="1219170" indent="0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867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3pPr>
            <a:lvl4pPr marL="1828754" indent="0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867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4pPr>
            <a:lvl5pPr marL="2438339" indent="0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867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56AE"/>
              </a:buClr>
              <a:buSzPts val="1870"/>
              <a:buFont typeface="System Font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 XBold" panose="020B0804020202020204" pitchFamily="34" charset="0"/>
                <a:cs typeface="Aktiv Grotesk XBold" panose="020B0804020202020204" pitchFamily="34" charset="0"/>
              </a:rPr>
              <a:t>Vous pouvez prendre contact avec l'équipe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 XBold" panose="020B0804020202020204" pitchFamily="34" charset="0"/>
                <a:cs typeface="Aktiv Grotesk XBold" panose="020B0804020202020204" pitchFamily="34" charset="0"/>
              </a:rPr>
              <a:t>Tent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ktiv Grotesk XBold" panose="020B0804020202020204" pitchFamily="34" charset="0"/>
                <a:cs typeface="Aktiv Grotesk XBold" panose="020B0804020202020204" pitchFamily="34" charset="0"/>
              </a:rPr>
              <a:t> France et la mettre en relation avec votre équipe de communication externe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56AE"/>
              </a:buClr>
              <a:buSzPts val="1870"/>
              <a:buFont typeface="System Font"/>
              <a:buNone/>
              <a:tabLst/>
              <a:defRPr/>
            </a:pPr>
            <a:endParaRPr lang="fr-FR" sz="2400" b="1" dirty="0">
              <a:solidFill>
                <a:prstClr val="white"/>
              </a:solidFill>
              <a:latin typeface="Aktiv Grotesk XBold" panose="020B0804020202020204" pitchFamily="34" charset="0"/>
              <a:ea typeface="Aktiv Grotesk Light" panose="020B0404020202020204" pitchFamily="34" charset="0"/>
              <a:cs typeface="Aktiv Grotesk XBold" panose="020B0804020202020204" pitchFamily="34" charset="0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456AE"/>
              </a:buClr>
              <a:buSzPts val="1870"/>
              <a:buFont typeface="System Font"/>
              <a:buNone/>
              <a:tabLst/>
              <a:defRPr/>
            </a:pPr>
            <a:r>
              <a:rPr lang="fr-FR" sz="1600" dirty="0">
                <a:solidFill>
                  <a:prstClr val="white"/>
                </a:solidFill>
                <a:latin typeface="Aktiv Grotesk XBold" panose="020B0804020202020204" pitchFamily="34" charset="0"/>
                <a:cs typeface="Aktiv Grotesk XBold" panose="020B0804020202020204" pitchFamily="34" charset="0"/>
              </a:rPr>
              <a:t>e</a:t>
            </a:r>
            <a:r>
              <a:rPr lang="fr-FR" sz="1600" dirty="0">
                <a:solidFill>
                  <a:prstClr val="white"/>
                </a:solidFill>
                <a:latin typeface="Aktiv Grotesk XBold" panose="020B0804020202020204" pitchFamily="34" charset="0"/>
                <a:ea typeface="Aktiv Grotesk Light" panose="020B0404020202020204" pitchFamily="34" charset="0"/>
                <a:cs typeface="Aktiv Grotesk XBold" panose="020B0804020202020204" pitchFamily="34" charset="0"/>
              </a:rPr>
              <a:t>mail: </a:t>
            </a:r>
            <a:r>
              <a:rPr lang="fr-FR" sz="1600" dirty="0" err="1">
                <a:solidFill>
                  <a:prstClr val="white"/>
                </a:solidFill>
                <a:latin typeface="Aktiv Grotesk XBold" panose="020B0804020202020204" pitchFamily="34" charset="0"/>
                <a:ea typeface="Aktiv Grotesk Light" panose="020B0404020202020204" pitchFamily="34" charset="0"/>
                <a:cs typeface="Aktiv Grotesk XBold" panose="020B0804020202020204" pitchFamily="34" charset="0"/>
              </a:rPr>
              <a:t>galatee@tent.org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ktiv Grotesk Light" panose="020B04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D92A92-E8E7-4C82-841E-FC0422C7F219}"/>
              </a:ext>
            </a:extLst>
          </p:cNvPr>
          <p:cNvSpPr txBox="1"/>
          <p:nvPr/>
        </p:nvSpPr>
        <p:spPr>
          <a:xfrm>
            <a:off x="7462668" y="3167262"/>
            <a:ext cx="4034008" cy="362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0" b="0" i="0" u="none" strike="noStrike" kern="1200" cap="none" spc="0" normalizeH="0" baseline="0" noProof="0" dirty="0">
              <a:ln>
                <a:noFill/>
              </a:ln>
              <a:solidFill>
                <a:srgbClr val="EAEAEA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Aktiv Grotesk Light" panose="020B04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Nous 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sommes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à 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votre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disposition pour 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soutenir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vos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efforts de communication, 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en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fournissant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des conseils, des messages-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clés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, des données 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chiffrées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, et pour 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collaborer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sur des 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projets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2400" spc="-40" dirty="0" err="1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communs</a:t>
            </a:r>
            <a:r>
              <a:rPr lang="en-US" sz="2400" spc="-40" dirty="0">
                <a:solidFill>
                  <a:srgbClr val="08393D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. </a:t>
            </a:r>
            <a:endParaRPr lang="en-US" sz="2400" dirty="0">
              <a:solidFill>
                <a:srgbClr val="093158"/>
              </a:solidFill>
              <a:latin typeface="AktivGrotesk-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0" b="0" i="0" u="none" strike="noStrike" kern="1200" cap="none" spc="0" normalizeH="0" baseline="0" noProof="0" dirty="0">
              <a:ln>
                <a:noFill/>
              </a:ln>
              <a:solidFill>
                <a:srgbClr val="EAEAEA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Aktiv Grotesk Light" panose="020B04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682614-C479-4B91-BA01-B43B77FBEE50}"/>
              </a:ext>
            </a:extLst>
          </p:cNvPr>
          <p:cNvCxnSpPr>
            <a:cxnSpLocks/>
          </p:cNvCxnSpPr>
          <p:nvPr/>
        </p:nvCxnSpPr>
        <p:spPr>
          <a:xfrm flipH="1">
            <a:off x="4497575" y="2593636"/>
            <a:ext cx="6999100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365C74-688F-489E-9A4E-0C0A96288D5D}"/>
              </a:ext>
            </a:extLst>
          </p:cNvPr>
          <p:cNvCxnSpPr>
            <a:cxnSpLocks/>
          </p:cNvCxnSpPr>
          <p:nvPr/>
        </p:nvCxnSpPr>
        <p:spPr>
          <a:xfrm flipH="1">
            <a:off x="1685581" y="2593636"/>
            <a:ext cx="4410417" cy="0"/>
          </a:xfrm>
          <a:prstGeom prst="line">
            <a:avLst/>
          </a:pr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3F9CE58-0EB4-4150-B8BB-957D31AD3240}"/>
              </a:ext>
            </a:extLst>
          </p:cNvPr>
          <p:cNvSpPr txBox="1">
            <a:spLocks/>
          </p:cNvSpPr>
          <p:nvPr/>
        </p:nvSpPr>
        <p:spPr>
          <a:xfrm>
            <a:off x="725628" y="0"/>
            <a:ext cx="4322622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TENT</a:t>
            </a:r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</a:p>
        </p:txBody>
      </p:sp>
      <p:pic>
        <p:nvPicPr>
          <p:cNvPr id="6" name="Graphic 5" descr="Connected with solid fill">
            <a:extLst>
              <a:ext uri="{FF2B5EF4-FFF2-40B4-BE49-F238E27FC236}">
                <a16:creationId xmlns:a16="http://schemas.microsoft.com/office/drawing/2014/main" id="{557D501D-C70C-4091-950C-2EEF706302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0340"/>
          <a:stretch/>
        </p:blipFill>
        <p:spPr>
          <a:xfrm>
            <a:off x="4752399" y="3255372"/>
            <a:ext cx="1343600" cy="2705587"/>
          </a:xfrm>
          <a:prstGeom prst="rect">
            <a:avLst/>
          </a:prstGeom>
        </p:spPr>
      </p:pic>
      <p:pic>
        <p:nvPicPr>
          <p:cNvPr id="9" name="Graphic 8" descr="Connected with solid fill">
            <a:extLst>
              <a:ext uri="{FF2B5EF4-FFF2-40B4-BE49-F238E27FC236}">
                <a16:creationId xmlns:a16="http://schemas.microsoft.com/office/drawing/2014/main" id="{3B29593A-1204-4224-AC35-DB0B7803DC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9765"/>
          <a:stretch/>
        </p:blipFill>
        <p:spPr>
          <a:xfrm>
            <a:off x="6095998" y="3255371"/>
            <a:ext cx="1366669" cy="2720533"/>
          </a:xfrm>
          <a:prstGeom prst="rect">
            <a:avLst/>
          </a:prstGeom>
        </p:spPr>
      </p:pic>
      <p:pic>
        <p:nvPicPr>
          <p:cNvPr id="18" name="Graphic 17" descr="Envelope with solid fill">
            <a:extLst>
              <a:ext uri="{FF2B5EF4-FFF2-40B4-BE49-F238E27FC236}">
                <a16:creationId xmlns:a16="http://schemas.microsoft.com/office/drawing/2014/main" id="{5D858BF9-8D9F-4A85-8272-EC253CA33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773" y="2107915"/>
            <a:ext cx="971441" cy="97144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17864A-3513-4DEF-B71F-6BE69F72240F}"/>
              </a:ext>
            </a:extLst>
          </p:cNvPr>
          <p:cNvSpPr txBox="1">
            <a:spLocks/>
          </p:cNvSpPr>
          <p:nvPr/>
        </p:nvSpPr>
        <p:spPr>
          <a:xfrm>
            <a:off x="725628" y="0"/>
            <a:ext cx="4384254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XBold"/>
                <a:ea typeface="+mn-ea"/>
                <a:cs typeface="Aktiv Grotesk XBold"/>
              </a:rPr>
              <a:t>TENT FRANCE</a:t>
            </a:r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/>
                <a:ea typeface="+mn-ea"/>
                <a:cs typeface="Aktiv Grotesk Light"/>
              </a:rPr>
              <a:t> </a:t>
            </a:r>
            <a:r>
              <a:rPr lang="en-US" sz="800" kern="0" spc="80" dirty="0">
                <a:solidFill>
                  <a:srgbClr val="000000"/>
                </a:solidFill>
              </a:rPr>
              <a:t>| TRAVAILLONS ENSEMBLE POUR COMMUNIQUER</a:t>
            </a:r>
            <a:endParaRPr kumimoji="0" lang="en-US" sz="800" b="0" i="0" u="none" strike="noStrike" kern="0" cap="none" spc="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19216-5FB0-D810-D54B-E0533EDEE542}"/>
              </a:ext>
            </a:extLst>
          </p:cNvPr>
          <p:cNvSpPr/>
          <p:nvPr/>
        </p:nvSpPr>
        <p:spPr>
          <a:xfrm>
            <a:off x="6095998" y="6455112"/>
            <a:ext cx="573228" cy="3650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95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95F3F-BC1C-43FA-9F25-59FF5E32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98C1C-B149-4A3C-8536-FA7C6540DB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5927" y="2148475"/>
            <a:ext cx="3018877" cy="3978590"/>
          </a:xfrm>
        </p:spPr>
        <p:txBody>
          <a:bodyPr/>
          <a:lstStyle/>
          <a:p>
            <a:endParaRPr lang="fr-FR" sz="2400" b="1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r>
              <a:rPr lang="fr-FR" sz="24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Mobiliser davantage d'entreprises à s’engager à leur tour</a:t>
            </a:r>
            <a:endParaRPr lang="en-US" sz="2400" b="1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3E9D7C-F934-4FF9-84D4-F5F3C8816A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67425" y="2061256"/>
            <a:ext cx="2978045" cy="4127147"/>
          </a:xfrm>
        </p:spPr>
        <p:txBody>
          <a:bodyPr/>
          <a:lstStyle/>
          <a:p>
            <a:r>
              <a:rPr lang="en-US" sz="24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Générer</a:t>
            </a:r>
            <a:r>
              <a:rPr lang="en-US" sz="24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des </a:t>
            </a:r>
            <a:r>
              <a:rPr lang="en-US" sz="24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effets</a:t>
            </a:r>
            <a:r>
              <a:rPr lang="en-US" sz="24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24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positifs</a:t>
            </a:r>
            <a:r>
              <a:rPr lang="en-US" sz="24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pour </a:t>
            </a:r>
            <a:r>
              <a:rPr lang="en-US" sz="24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votre</a:t>
            </a:r>
            <a:r>
              <a:rPr lang="en-US" sz="24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2400" b="1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entreprise</a:t>
            </a:r>
            <a:endParaRPr lang="en-US" sz="2400" b="1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4EEF32-02C9-4213-98B2-72BC5215EC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9612" y="2220783"/>
            <a:ext cx="3139883" cy="4127147"/>
          </a:xfrm>
        </p:spPr>
        <p:txBody>
          <a:bodyPr/>
          <a:lstStyle/>
          <a:p>
            <a:endParaRPr lang="fr-FR" sz="2400" b="1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r>
              <a:rPr lang="fr-FR" sz="24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Contribuer à changer le narratif sur les personnes réfugiées et leur perception par le grand public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 panose="020B0404020202020204" pitchFamily="34" charset="0"/>
              <a:ea typeface="Aktiv Grotesk Light" panose="020B0404020202020204" pitchFamily="34" charset="0"/>
              <a:cs typeface="Aktiv Grotesk Light" panose="020B0404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6418BE73-A7F2-4AF2-B6CB-A04B29427735}"/>
              </a:ext>
            </a:extLst>
          </p:cNvPr>
          <p:cNvSpPr/>
          <p:nvPr/>
        </p:nvSpPr>
        <p:spPr>
          <a:xfrm>
            <a:off x="3598967" y="6106245"/>
            <a:ext cx="902357" cy="751755"/>
          </a:xfrm>
          <a:custGeom>
            <a:avLst/>
            <a:gdLst/>
            <a:ahLst/>
            <a:cxnLst/>
            <a:rect l="l" t="t" r="r" b="b"/>
            <a:pathLst>
              <a:path w="1007745" h="838835">
                <a:moveTo>
                  <a:pt x="504927" y="0"/>
                </a:moveTo>
                <a:lnTo>
                  <a:pt x="0" y="838278"/>
                </a:lnTo>
                <a:lnTo>
                  <a:pt x="1007676" y="838278"/>
                </a:lnTo>
                <a:lnTo>
                  <a:pt x="504927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9407A2F8-99A7-4E88-B01F-967EE1EBDC88}"/>
              </a:ext>
            </a:extLst>
          </p:cNvPr>
          <p:cNvSpPr/>
          <p:nvPr/>
        </p:nvSpPr>
        <p:spPr>
          <a:xfrm>
            <a:off x="7690679" y="6115490"/>
            <a:ext cx="902357" cy="751755"/>
          </a:xfrm>
          <a:custGeom>
            <a:avLst/>
            <a:gdLst/>
            <a:ahLst/>
            <a:cxnLst/>
            <a:rect l="l" t="t" r="r" b="b"/>
            <a:pathLst>
              <a:path w="1007745" h="838835">
                <a:moveTo>
                  <a:pt x="504927" y="0"/>
                </a:moveTo>
                <a:lnTo>
                  <a:pt x="0" y="838278"/>
                </a:lnTo>
                <a:lnTo>
                  <a:pt x="1007676" y="838278"/>
                </a:lnTo>
                <a:lnTo>
                  <a:pt x="50492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4421ED-9721-B40A-3CF3-738AC4C8E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20" y="508002"/>
            <a:ext cx="11232899" cy="1285677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Communiquer</a:t>
            </a:r>
            <a:r>
              <a:rPr lang="en-US" dirty="0">
                <a:solidFill>
                  <a:schemeClr val="tx2"/>
                </a:solidFill>
              </a:rPr>
              <a:t> sur </a:t>
            </a:r>
            <a:r>
              <a:rPr lang="en-US" dirty="0" err="1">
                <a:solidFill>
                  <a:schemeClr val="tx2"/>
                </a:solidFill>
              </a:rPr>
              <a:t>vos</a:t>
            </a:r>
            <a:r>
              <a:rPr lang="en-US" dirty="0">
                <a:solidFill>
                  <a:schemeClr val="tx2"/>
                </a:solidFill>
              </a:rPr>
              <a:t> efforts </a:t>
            </a:r>
            <a:r>
              <a:rPr lang="en-US" dirty="0" err="1">
                <a:solidFill>
                  <a:schemeClr val="tx2"/>
                </a:solidFill>
              </a:rPr>
              <a:t>d’inclusion</a:t>
            </a:r>
            <a:r>
              <a:rPr lang="en-US" dirty="0">
                <a:solidFill>
                  <a:schemeClr val="tx2"/>
                </a:solidFill>
              </a:rPr>
              <a:t> : </a:t>
            </a:r>
            <a:r>
              <a:rPr lang="en-US" dirty="0" err="1">
                <a:solidFill>
                  <a:schemeClr val="tx2"/>
                </a:solidFill>
              </a:rPr>
              <a:t>une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vraie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fr-FR" dirty="0">
                <a:solidFill>
                  <a:schemeClr val="tx2"/>
                </a:solidFill>
              </a:rPr>
              <a:t>valeur ajoutée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68657A1-F758-DC7F-719D-5D783F22BA03}"/>
              </a:ext>
            </a:extLst>
          </p:cNvPr>
          <p:cNvSpPr txBox="1">
            <a:spLocks/>
          </p:cNvSpPr>
          <p:nvPr/>
        </p:nvSpPr>
        <p:spPr>
          <a:xfrm>
            <a:off x="725628" y="0"/>
            <a:ext cx="4384254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XBold"/>
                <a:ea typeface="+mn-ea"/>
                <a:cs typeface="Aktiv Grotesk XBold"/>
              </a:rPr>
              <a:t>TENT FRANCE</a:t>
            </a:r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/>
                <a:ea typeface="+mn-ea"/>
                <a:cs typeface="Aktiv Grotesk Light"/>
              </a:rPr>
              <a:t> </a:t>
            </a:r>
            <a:r>
              <a:rPr lang="en-US" sz="800" kern="0" spc="80" dirty="0">
                <a:solidFill>
                  <a:srgbClr val="000000"/>
                </a:solidFill>
              </a:rPr>
              <a:t>| POURQUOI COMMUNIQUER?</a:t>
            </a:r>
            <a:endParaRPr kumimoji="0" lang="en-US" sz="800" b="0" i="0" u="none" strike="noStrike" kern="0" cap="none" spc="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9621AC-5509-9063-9802-BD48B18A182C}"/>
              </a:ext>
            </a:extLst>
          </p:cNvPr>
          <p:cNvSpPr txBox="1"/>
          <p:nvPr/>
        </p:nvSpPr>
        <p:spPr>
          <a:xfrm>
            <a:off x="1713053" y="2217715"/>
            <a:ext cx="520861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6000" dirty="0">
                <a:solidFill>
                  <a:schemeClr val="bg1"/>
                </a:solidFill>
                <a:latin typeface="Aktiv Grotesk XBold" panose="020B0804020202020204" pitchFamily="34" charset="0"/>
                <a:cs typeface="Aktiv Grotesk XBold" panose="020B08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0021A-3F41-0D87-0263-08430F171CA4}"/>
              </a:ext>
            </a:extLst>
          </p:cNvPr>
          <p:cNvSpPr txBox="1"/>
          <p:nvPr/>
        </p:nvSpPr>
        <p:spPr>
          <a:xfrm>
            <a:off x="5856038" y="2217715"/>
            <a:ext cx="520861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6000" dirty="0">
                <a:solidFill>
                  <a:schemeClr val="bg1"/>
                </a:solidFill>
                <a:latin typeface="Aktiv Grotesk XBold" panose="020B0804020202020204" pitchFamily="34" charset="0"/>
                <a:cs typeface="Aktiv Grotesk XBold" panose="020B08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F96ED-2065-864E-BE7B-A5B98BDF359E}"/>
              </a:ext>
            </a:extLst>
          </p:cNvPr>
          <p:cNvSpPr txBox="1"/>
          <p:nvPr/>
        </p:nvSpPr>
        <p:spPr>
          <a:xfrm>
            <a:off x="9958086" y="2217715"/>
            <a:ext cx="520861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6000" dirty="0">
                <a:solidFill>
                  <a:schemeClr val="bg1"/>
                </a:solidFill>
                <a:latin typeface="Aktiv Grotesk XBold" panose="020B0804020202020204" pitchFamily="34" charset="0"/>
                <a:cs typeface="Aktiv Grotesk XBold" panose="020B08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95266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2B6212-7E61-204A-A7C0-BB1FCA69FA03}"/>
              </a:ext>
            </a:extLst>
          </p:cNvPr>
          <p:cNvSpPr/>
          <p:nvPr/>
        </p:nvSpPr>
        <p:spPr>
          <a:xfrm>
            <a:off x="0" y="508000"/>
            <a:ext cx="12192000" cy="6350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CA7EE-6B40-6B45-9AD3-F60C7197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/>
                <a:ea typeface="+mn-ea"/>
                <a:cs typeface="Aktiv Grotesk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64E967-23FD-A648-8C67-496FE1B2C6EA}"/>
              </a:ext>
            </a:extLst>
          </p:cNvPr>
          <p:cNvSpPr/>
          <p:nvPr/>
        </p:nvSpPr>
        <p:spPr>
          <a:xfrm>
            <a:off x="3411568" y="1275907"/>
            <a:ext cx="8321352" cy="49827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B4AED-DFFC-6043-972E-51540DCE679C}"/>
              </a:ext>
            </a:extLst>
          </p:cNvPr>
          <p:cNvSpPr txBox="1"/>
          <p:nvPr/>
        </p:nvSpPr>
        <p:spPr>
          <a:xfrm>
            <a:off x="1090863" y="6304547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 err="1">
              <a:ln>
                <a:noFill/>
              </a:ln>
              <a:solidFill>
                <a:srgbClr val="62C1D9"/>
              </a:solidFill>
              <a:effectLst/>
              <a:uLnTx/>
              <a:uFillTx/>
              <a:latin typeface="Aktiv Grotesk"/>
              <a:ea typeface="+mn-ea"/>
              <a:cs typeface="Aktiv Grotesk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13605-77F4-CB4F-9A9C-C968123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28" y="2301544"/>
            <a:ext cx="3545430" cy="2868304"/>
          </a:xfrm>
          <a:solidFill>
            <a:schemeClr val="tx1"/>
          </a:solidFill>
        </p:spPr>
        <p:txBody>
          <a:bodyPr/>
          <a:lstStyle/>
          <a:p>
            <a:r>
              <a:rPr lang="fr-FR" sz="2200" b="1" dirty="0">
                <a:solidFill>
                  <a:schemeClr val="bg1"/>
                </a:solidFill>
                <a:latin typeface="Aktiv Grotesk XBold" panose="020B0504020202020204" pitchFamily="34" charset="0"/>
                <a:ea typeface="Aktiv Grotesk XBold" panose="020B0504020202020204" pitchFamily="34" charset="0"/>
                <a:cs typeface="Aktiv Grotesk XBold" panose="020B0504020202020204" pitchFamily="34" charset="0"/>
              </a:rPr>
              <a:t>Les salariés et les candidats attendent des entreprises et de leurs dirigeants qu'ils soient moteurs du changement sociétal</a:t>
            </a:r>
            <a:endParaRPr lang="en-US" sz="2200" b="1" dirty="0">
              <a:solidFill>
                <a:schemeClr val="bg1"/>
              </a:solidFill>
              <a:latin typeface="Aktiv Grotesk XBold" panose="020B0504020202020204" pitchFamily="34" charset="0"/>
              <a:ea typeface="Aktiv Grotesk XBold" panose="020B0504020202020204" pitchFamily="34" charset="0"/>
              <a:cs typeface="Aktiv Grotesk XBold" panose="020B050402020202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C5966B-3334-41B9-B1A8-2306F8ECF291}"/>
              </a:ext>
            </a:extLst>
          </p:cNvPr>
          <p:cNvSpPr txBox="1">
            <a:spLocks/>
          </p:cNvSpPr>
          <p:nvPr/>
        </p:nvSpPr>
        <p:spPr>
          <a:xfrm>
            <a:off x="5109882" y="2301544"/>
            <a:ext cx="5554574" cy="3072783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t">
            <a:noAutofit/>
          </a:bodyPr>
          <a:lstStyle>
            <a:lvl1pPr marL="0" indent="0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867" b="0" i="0" kern="1200" baseline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609585" indent="0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867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2pPr>
            <a:lvl3pPr marL="1219170" indent="0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867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3pPr>
            <a:lvl4pPr marL="1828754" indent="0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867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4pPr>
            <a:lvl5pPr marL="2438339" indent="0" algn="l" defTabSz="609585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867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8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ts val="1870"/>
            </a:pPr>
            <a:r>
              <a:rPr lang="en-US" b="1" dirty="0" err="1">
                <a:solidFill>
                  <a:schemeClr val="tx2"/>
                </a:solidFill>
              </a:rPr>
              <a:t>Selon</a:t>
            </a:r>
            <a:r>
              <a:rPr lang="en-US" b="1" dirty="0">
                <a:solidFill>
                  <a:schemeClr val="tx2"/>
                </a:solidFill>
              </a:rPr>
              <a:t> le </a:t>
            </a:r>
            <a:r>
              <a:rPr lang="en-US" b="1" dirty="0" err="1">
                <a:solidFill>
                  <a:schemeClr val="tx2"/>
                </a:solidFill>
              </a:rPr>
              <a:t>baromêtre</a:t>
            </a:r>
            <a:r>
              <a:rPr lang="en-US" b="1" dirty="0">
                <a:solidFill>
                  <a:schemeClr val="tx2"/>
                </a:solidFill>
              </a:rPr>
              <a:t> de </a:t>
            </a:r>
            <a:r>
              <a:rPr lang="en-US" b="1" dirty="0" err="1">
                <a:solidFill>
                  <a:schemeClr val="tx2"/>
                </a:solidFill>
              </a:rPr>
              <a:t>confiance</a:t>
            </a:r>
            <a:r>
              <a:rPr lang="en-US" b="1" dirty="0">
                <a:solidFill>
                  <a:schemeClr val="tx2"/>
                </a:solidFill>
              </a:rPr>
              <a:t> Edelman (2023) :</a:t>
            </a:r>
          </a:p>
          <a:p>
            <a:pPr marL="384048" indent="-38036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ts val="1870"/>
              <a:buFont typeface="Arial" panose="020B0604020202020204" pitchFamily="34" charset="0"/>
              <a:buChar char="•"/>
            </a:pPr>
            <a:r>
              <a:rPr lang="fr-FR" sz="1700" b="1" dirty="0">
                <a:solidFill>
                  <a:schemeClr val="tx1">
                    <a:lumMod val="75000"/>
                  </a:schemeClr>
                </a:solidFill>
              </a:rPr>
              <a:t>Les entreprises - en particulier « mon employeur » - restent l'institution à laquelle les consommateurs font le plus confiance.</a:t>
            </a:r>
          </a:p>
          <a:p>
            <a:pPr marL="346583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ts val="1870"/>
              <a:buFont typeface="Arial" panose="020B0604020202020204" pitchFamily="34" charset="0"/>
              <a:buChar char="•"/>
            </a:pPr>
            <a:r>
              <a:rPr lang="fr-FR" sz="1700" b="1" dirty="0">
                <a:solidFill>
                  <a:schemeClr val="tx1">
                    <a:lumMod val="75000"/>
                  </a:schemeClr>
                </a:solidFill>
              </a:rPr>
              <a:t>Les chefs d'entreprise et les dirigeants d'ONG sont classés respectivement troisième et deuxième parmi les groupes considérés comme source de rassemblement (le premier étant les enseignants).</a:t>
            </a:r>
          </a:p>
          <a:p>
            <a:pPr marL="346583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ts val="1870"/>
              <a:buFont typeface="Arial" panose="020B0604020202020204" pitchFamily="34" charset="0"/>
              <a:buChar char="•"/>
            </a:pPr>
            <a:r>
              <a:rPr lang="fr-FR" sz="1700" b="1" dirty="0">
                <a:solidFill>
                  <a:schemeClr val="tx1">
                    <a:lumMod val="75000"/>
                  </a:schemeClr>
                </a:solidFill>
              </a:rPr>
              <a:t>Les consommateurs et les salariés souhaitent que les entreprises s'engagent davantage dans la société.</a:t>
            </a:r>
            <a:endParaRPr lang="en-US" sz="17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9F48033-EE35-048C-6480-99BFACDABFFA}"/>
              </a:ext>
            </a:extLst>
          </p:cNvPr>
          <p:cNvSpPr txBox="1">
            <a:spLocks/>
          </p:cNvSpPr>
          <p:nvPr/>
        </p:nvSpPr>
        <p:spPr>
          <a:xfrm>
            <a:off x="725628" y="0"/>
            <a:ext cx="4384254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XBold"/>
                <a:ea typeface="+mn-ea"/>
                <a:cs typeface="Aktiv Grotesk XBold"/>
              </a:rPr>
              <a:t>TENT FRANCE</a:t>
            </a:r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/>
                <a:ea typeface="+mn-ea"/>
                <a:cs typeface="Aktiv Grotesk Light"/>
              </a:rPr>
              <a:t> </a:t>
            </a:r>
            <a:r>
              <a:rPr lang="en-US" sz="800" kern="0" spc="80" dirty="0">
                <a:solidFill>
                  <a:srgbClr val="000000"/>
                </a:solidFill>
              </a:rPr>
              <a:t>| POURQUOI COMMUNIQUER?</a:t>
            </a:r>
            <a:endParaRPr kumimoji="0" lang="en-US" sz="800" b="0" i="0" u="none" strike="noStrike" kern="0" cap="none" spc="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0B2BF6-37B2-541B-9F89-733E1AD627B3}"/>
              </a:ext>
            </a:extLst>
          </p:cNvPr>
          <p:cNvCxnSpPr/>
          <p:nvPr/>
        </p:nvCxnSpPr>
        <p:spPr>
          <a:xfrm>
            <a:off x="0" y="515904"/>
            <a:ext cx="12192000" cy="0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bject 11">
            <a:extLst>
              <a:ext uri="{FF2B5EF4-FFF2-40B4-BE49-F238E27FC236}">
                <a16:creationId xmlns:a16="http://schemas.microsoft.com/office/drawing/2014/main" id="{0C1A1311-A4EF-874A-D331-FD4EDA4311CF}"/>
              </a:ext>
            </a:extLst>
          </p:cNvPr>
          <p:cNvSpPr/>
          <p:nvPr/>
        </p:nvSpPr>
        <p:spPr>
          <a:xfrm>
            <a:off x="3900510" y="4177877"/>
            <a:ext cx="741095" cy="617407"/>
          </a:xfrm>
          <a:custGeom>
            <a:avLst/>
            <a:gdLst/>
            <a:ahLst/>
            <a:cxnLst/>
            <a:rect l="l" t="t" r="r" b="b"/>
            <a:pathLst>
              <a:path w="1007745" h="838835">
                <a:moveTo>
                  <a:pt x="504927" y="0"/>
                </a:moveTo>
                <a:lnTo>
                  <a:pt x="0" y="838278"/>
                </a:lnTo>
                <a:lnTo>
                  <a:pt x="1007676" y="838278"/>
                </a:lnTo>
                <a:lnTo>
                  <a:pt x="504927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4633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67F052-E97E-DC8C-AA09-6B1AE62CE892}"/>
              </a:ext>
            </a:extLst>
          </p:cNvPr>
          <p:cNvSpPr/>
          <p:nvPr/>
        </p:nvSpPr>
        <p:spPr>
          <a:xfrm>
            <a:off x="472358" y="1993692"/>
            <a:ext cx="11247284" cy="454825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F701B-6CE0-DFE6-8917-E335F019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066355A-084C-D24E-9AD2-7E4FC41EA627}" type="slidenum">
              <a:rPr lang="en-US"/>
              <a:pPr defTabSz="914377">
                <a:defRPr/>
              </a:pPr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C08C9-A111-5D9C-10E4-21F1DA3689F6}"/>
              </a:ext>
            </a:extLst>
          </p:cNvPr>
          <p:cNvSpPr txBox="1"/>
          <p:nvPr/>
        </p:nvSpPr>
        <p:spPr>
          <a:xfrm>
            <a:off x="6055360" y="6705600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609585">
              <a:lnSpc>
                <a:spcPct val="120000"/>
              </a:lnSpc>
              <a:spcAft>
                <a:spcPts val="533"/>
              </a:spcAft>
            </a:pPr>
            <a:endParaRPr lang="en-US" sz="1533" dirty="0" err="1">
              <a:solidFill>
                <a:srgbClr val="62C1D9"/>
              </a:solidFill>
              <a:latin typeface="Aktiv Grotesk"/>
              <a:cs typeface="Aktiv Grotesk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67048A-AA91-577D-5417-36FAA61E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47" y="836973"/>
            <a:ext cx="10080815" cy="752011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Les médias s’intéressent aux histoires positives sur l'intégration économique des personnes réfugiées …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5" name="Picture 5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F145ED4-9AE4-FF4B-8263-9D8347F30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920" y="2081743"/>
            <a:ext cx="3459607" cy="424439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71B97E-DE5E-B5C2-E86D-758019E77D42}"/>
              </a:ext>
            </a:extLst>
          </p:cNvPr>
          <p:cNvSpPr txBox="1">
            <a:spLocks/>
          </p:cNvSpPr>
          <p:nvPr/>
        </p:nvSpPr>
        <p:spPr>
          <a:xfrm>
            <a:off x="725628" y="0"/>
            <a:ext cx="4384254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XBold"/>
                <a:ea typeface="+mn-ea"/>
                <a:cs typeface="Aktiv Grotesk XBold"/>
              </a:rPr>
              <a:t>TENT FRANCE </a:t>
            </a:r>
            <a:r>
              <a:rPr lang="en-US" sz="800" kern="0" spc="80" dirty="0">
                <a:solidFill>
                  <a:srgbClr val="000000"/>
                </a:solidFill>
              </a:rPr>
              <a:t>| DEUX APPROCHES POUR LA COMMUNICATION EXTERNE</a:t>
            </a:r>
            <a:endParaRPr kumimoji="0" lang="en-US" sz="800" b="0" i="0" u="none" strike="noStrike" kern="0" cap="none" spc="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pic>
        <p:nvPicPr>
          <p:cNvPr id="16" name="Graphic 15" descr="Newspaper with solid fill">
            <a:extLst>
              <a:ext uri="{FF2B5EF4-FFF2-40B4-BE49-F238E27FC236}">
                <a16:creationId xmlns:a16="http://schemas.microsoft.com/office/drawing/2014/main" id="{E541E95B-E710-498F-3661-09260C659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3353" y="674584"/>
            <a:ext cx="914400" cy="914400"/>
          </a:xfrm>
          <a:prstGeom prst="rect">
            <a:avLst/>
          </a:prstGeom>
        </p:spPr>
      </p:pic>
      <p:pic>
        <p:nvPicPr>
          <p:cNvPr id="17" name="Image 16" descr="Une image contenant texte, capture d’écran, meubles, conception&#10;&#10;Description générée automatiquement">
            <a:extLst>
              <a:ext uri="{FF2B5EF4-FFF2-40B4-BE49-F238E27FC236}">
                <a16:creationId xmlns:a16="http://schemas.microsoft.com/office/drawing/2014/main" id="{FFC622A8-FDE6-0627-D70A-2BF728E25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363" y="2102525"/>
            <a:ext cx="2541190" cy="4372150"/>
          </a:xfrm>
          <a:prstGeom prst="rect">
            <a:avLst/>
          </a:prstGeom>
        </p:spPr>
      </p:pic>
      <p:pic>
        <p:nvPicPr>
          <p:cNvPr id="28" name="Image 27" descr="Une image contenant Visage humain, texte, capture d’écran, habits&#10;&#10;Description générée automatiquement">
            <a:extLst>
              <a:ext uri="{FF2B5EF4-FFF2-40B4-BE49-F238E27FC236}">
                <a16:creationId xmlns:a16="http://schemas.microsoft.com/office/drawing/2014/main" id="{D1A3F5D7-251A-56DD-AAEB-2503BBAE5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02" y="2447118"/>
            <a:ext cx="4561486" cy="35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15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67F052-E97E-DC8C-AA09-6B1AE62CE892}"/>
              </a:ext>
            </a:extLst>
          </p:cNvPr>
          <p:cNvSpPr/>
          <p:nvPr/>
        </p:nvSpPr>
        <p:spPr>
          <a:xfrm>
            <a:off x="400439" y="1993692"/>
            <a:ext cx="11529291" cy="454825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F701B-6CE0-DFE6-8917-E335F019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066355A-084C-D24E-9AD2-7E4FC41EA627}" type="slidenum">
              <a:rPr lang="en-US"/>
              <a:pPr defTabSz="914377">
                <a:defRPr/>
              </a:pPr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C08C9-A111-5D9C-10E4-21F1DA3689F6}"/>
              </a:ext>
            </a:extLst>
          </p:cNvPr>
          <p:cNvSpPr txBox="1"/>
          <p:nvPr/>
        </p:nvSpPr>
        <p:spPr>
          <a:xfrm>
            <a:off x="6055360" y="6705600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609585">
              <a:lnSpc>
                <a:spcPct val="120000"/>
              </a:lnSpc>
              <a:spcAft>
                <a:spcPts val="533"/>
              </a:spcAft>
            </a:pPr>
            <a:endParaRPr lang="en-US" sz="1533" dirty="0" err="1">
              <a:solidFill>
                <a:srgbClr val="62C1D9"/>
              </a:solidFill>
              <a:latin typeface="Aktiv Grotesk"/>
              <a:cs typeface="Aktiv Grotesk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67048A-AA91-577D-5417-36FAA61E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20" y="508002"/>
            <a:ext cx="9527829" cy="1285677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Mais également aux témoignages des entreprises et des dirigeants qui s'engagent à les inclure !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58D9913-691C-9551-2E4F-21F5EBB01F8B}"/>
              </a:ext>
            </a:extLst>
          </p:cNvPr>
          <p:cNvSpPr txBox="1">
            <a:spLocks/>
          </p:cNvSpPr>
          <p:nvPr/>
        </p:nvSpPr>
        <p:spPr>
          <a:xfrm>
            <a:off x="725628" y="0"/>
            <a:ext cx="4384254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XBold"/>
                <a:ea typeface="+mn-ea"/>
                <a:cs typeface="Aktiv Grotesk XBold"/>
              </a:rPr>
              <a:t>TENT FRANCE</a:t>
            </a:r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/>
                <a:ea typeface="+mn-ea"/>
                <a:cs typeface="Aktiv Grotesk Light"/>
              </a:rPr>
              <a:t> </a:t>
            </a:r>
            <a:r>
              <a:rPr lang="en-US" sz="800" kern="0" spc="80" dirty="0">
                <a:solidFill>
                  <a:srgbClr val="000000"/>
                </a:solidFill>
              </a:rPr>
              <a:t>| DEUX APPROCHES POUR LA COMMUNICATION EXTERNE</a:t>
            </a:r>
            <a:endParaRPr kumimoji="0" lang="en-US" sz="800" b="0" i="0" u="none" strike="noStrike" kern="0" cap="none" spc="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pic>
        <p:nvPicPr>
          <p:cNvPr id="27" name="Picture 2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4947661-3029-8414-546E-8DA343B0D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8035" y="4939993"/>
            <a:ext cx="2306309" cy="1264318"/>
          </a:xfrm>
          <a:prstGeom prst="rect">
            <a:avLst/>
          </a:prstGeom>
        </p:spPr>
      </p:pic>
      <p:pic>
        <p:nvPicPr>
          <p:cNvPr id="4" name="Image 3" descr="Une image contenant texte, chaussures, habits, ciel&#10;&#10;Description générée automatiquement">
            <a:extLst>
              <a:ext uri="{FF2B5EF4-FFF2-40B4-BE49-F238E27FC236}">
                <a16:creationId xmlns:a16="http://schemas.microsoft.com/office/drawing/2014/main" id="{7A121D39-CDF6-06E6-9DD4-B8D4D5C7E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02" y="2230906"/>
            <a:ext cx="2280611" cy="2621584"/>
          </a:xfrm>
          <a:prstGeom prst="rect">
            <a:avLst/>
          </a:prstGeom>
        </p:spPr>
      </p:pic>
      <p:pic>
        <p:nvPicPr>
          <p:cNvPr id="6" name="Image 5" descr="Une image contenant texte, capture d’écran, habits, Site web&#10;&#10;Description générée automatiquement">
            <a:extLst>
              <a:ext uri="{FF2B5EF4-FFF2-40B4-BE49-F238E27FC236}">
                <a16:creationId xmlns:a16="http://schemas.microsoft.com/office/drawing/2014/main" id="{4550F93B-12ED-91CF-E46F-ADE354A2C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41" y="2206931"/>
            <a:ext cx="2392483" cy="3736193"/>
          </a:xfrm>
          <a:prstGeom prst="rect">
            <a:avLst/>
          </a:prstGeom>
        </p:spPr>
      </p:pic>
      <p:pic>
        <p:nvPicPr>
          <p:cNvPr id="11" name="Image 10" descr="Une image contenant texte, capture d’écran, Site web, Publicité en ligne&#10;&#10;Description générée automatiquement">
            <a:extLst>
              <a:ext uri="{FF2B5EF4-FFF2-40B4-BE49-F238E27FC236}">
                <a16:creationId xmlns:a16="http://schemas.microsoft.com/office/drawing/2014/main" id="{E5BB77D4-D226-2B7E-E958-C19C9DED9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580" y="2256387"/>
            <a:ext cx="2215315" cy="3637282"/>
          </a:xfrm>
          <a:prstGeom prst="rect">
            <a:avLst/>
          </a:prstGeom>
        </p:spPr>
      </p:pic>
      <p:pic>
        <p:nvPicPr>
          <p:cNvPr id="16" name="Image 15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CFCF81E2-BF85-8DC5-850E-3714575F95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5" y="2230906"/>
            <a:ext cx="2258821" cy="3637282"/>
          </a:xfrm>
          <a:prstGeom prst="rect">
            <a:avLst/>
          </a:prstGeom>
        </p:spPr>
      </p:pic>
      <p:pic>
        <p:nvPicPr>
          <p:cNvPr id="18" name="Image 17" descr="Une image contenant texte, journal, Publication, Coupure de presse&#10;&#10;Description générée automatiquement">
            <a:extLst>
              <a:ext uri="{FF2B5EF4-FFF2-40B4-BE49-F238E27FC236}">
                <a16:creationId xmlns:a16="http://schemas.microsoft.com/office/drawing/2014/main" id="{DDC4C9F0-58D6-5F5C-8B14-B45AC606A5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93" y="2206930"/>
            <a:ext cx="2512702" cy="37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3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F701B-6CE0-DFE6-8917-E335F019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066355A-084C-D24E-9AD2-7E4FC41EA627}" type="slidenum">
              <a:rPr lang="en-US"/>
              <a:pPr defTabSz="914377">
                <a:defRPr/>
              </a:pPr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C08C9-A111-5D9C-10E4-21F1DA3689F6}"/>
              </a:ext>
            </a:extLst>
          </p:cNvPr>
          <p:cNvSpPr txBox="1"/>
          <p:nvPr/>
        </p:nvSpPr>
        <p:spPr>
          <a:xfrm>
            <a:off x="5889232" y="6553924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609585">
              <a:lnSpc>
                <a:spcPct val="120000"/>
              </a:lnSpc>
              <a:spcAft>
                <a:spcPts val="533"/>
              </a:spcAft>
            </a:pPr>
            <a:endParaRPr lang="en-US" sz="1533" dirty="0" err="1">
              <a:solidFill>
                <a:srgbClr val="62C1D9"/>
              </a:solidFill>
              <a:latin typeface="Aktiv Grotesk"/>
              <a:cs typeface="Aktiv Grotesk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AD8426A-2661-4938-B3EF-AFD729F1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20" y="508002"/>
            <a:ext cx="11232899" cy="128567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Il </a:t>
            </a:r>
            <a:r>
              <a:rPr lang="en-US" dirty="0" err="1">
                <a:solidFill>
                  <a:schemeClr val="tx2"/>
                </a:solidFill>
              </a:rPr>
              <a:t>existe</a:t>
            </a:r>
            <a:r>
              <a:rPr lang="en-US" dirty="0">
                <a:solidFill>
                  <a:schemeClr val="tx2"/>
                </a:solidFill>
              </a:rPr>
              <a:t> de </a:t>
            </a:r>
            <a:r>
              <a:rPr lang="en-US" dirty="0" err="1">
                <a:solidFill>
                  <a:schemeClr val="tx2"/>
                </a:solidFill>
              </a:rPr>
              <a:t>nombreuses</a:t>
            </a:r>
            <a:r>
              <a:rPr lang="en-US" dirty="0">
                <a:solidFill>
                  <a:schemeClr val="tx2"/>
                </a:solidFill>
              </a:rPr>
              <a:t> façons de </a:t>
            </a:r>
            <a:r>
              <a:rPr lang="en-US" dirty="0" err="1">
                <a:solidFill>
                  <a:schemeClr val="tx2"/>
                </a:solidFill>
              </a:rPr>
              <a:t>communiquer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publiquement</a:t>
            </a:r>
            <a:r>
              <a:rPr lang="en-US" dirty="0">
                <a:solidFill>
                  <a:schemeClr val="tx2"/>
                </a:solidFill>
              </a:rPr>
              <a:t> sur </a:t>
            </a:r>
            <a:r>
              <a:rPr lang="en-US" dirty="0" err="1">
                <a:solidFill>
                  <a:schemeClr val="tx2"/>
                </a:solidFill>
              </a:rPr>
              <a:t>vos</a:t>
            </a:r>
            <a:r>
              <a:rPr lang="en-US" dirty="0">
                <a:solidFill>
                  <a:schemeClr val="tx2"/>
                </a:solidFill>
              </a:rPr>
              <a:t> initiatives </a:t>
            </a:r>
            <a:r>
              <a:rPr lang="en-US" dirty="0" err="1">
                <a:solidFill>
                  <a:schemeClr val="tx2"/>
                </a:solidFill>
              </a:rPr>
              <a:t>en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faveur</a:t>
            </a:r>
            <a:r>
              <a:rPr lang="en-US" dirty="0">
                <a:solidFill>
                  <a:schemeClr val="tx2"/>
                </a:solidFill>
              </a:rPr>
              <a:t> des </a:t>
            </a:r>
            <a:r>
              <a:rPr lang="en-US" dirty="0" err="1">
                <a:solidFill>
                  <a:schemeClr val="tx2"/>
                </a:solidFill>
              </a:rPr>
              <a:t>réfugiés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51D5F31-E7D1-629E-2497-E6928476005C}"/>
              </a:ext>
            </a:extLst>
          </p:cNvPr>
          <p:cNvSpPr txBox="1">
            <a:spLocks/>
          </p:cNvSpPr>
          <p:nvPr/>
        </p:nvSpPr>
        <p:spPr>
          <a:xfrm>
            <a:off x="725628" y="0"/>
            <a:ext cx="4384254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0" lang="en-US" sz="800" b="1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TENT </a:t>
            </a:r>
            <a:r>
              <a:rPr lang="en-US" sz="800" b="1" kern="0" spc="80" dirty="0">
                <a:solidFill>
                  <a:srgbClr val="000000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FRANCE </a:t>
            </a:r>
            <a:r>
              <a:rPr lang="en-US" sz="800" kern="0" spc="80" dirty="0">
                <a:solidFill>
                  <a:srgbClr val="000000"/>
                </a:solidFill>
              </a:rPr>
              <a:t>| TACTIQUES DE COMMUNICATION EXTERNE</a:t>
            </a:r>
            <a:endParaRPr kumimoji="0" lang="en-US" sz="800" b="0" i="0" u="none" strike="noStrike" kern="0" cap="none" spc="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pic>
        <p:nvPicPr>
          <p:cNvPr id="21" name="Graphic 20" descr="Play with solid fill">
            <a:extLst>
              <a:ext uri="{FF2B5EF4-FFF2-40B4-BE49-F238E27FC236}">
                <a16:creationId xmlns:a16="http://schemas.microsoft.com/office/drawing/2014/main" id="{793D0A61-AA43-D37C-C75A-C737BC9AF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2081" y="3298060"/>
            <a:ext cx="426441" cy="426441"/>
          </a:xfrm>
          <a:prstGeom prst="rect">
            <a:avLst/>
          </a:prstGeom>
        </p:spPr>
      </p:pic>
      <p:pic>
        <p:nvPicPr>
          <p:cNvPr id="22" name="Graphic 21" descr="Play with solid fill">
            <a:extLst>
              <a:ext uri="{FF2B5EF4-FFF2-40B4-BE49-F238E27FC236}">
                <a16:creationId xmlns:a16="http://schemas.microsoft.com/office/drawing/2014/main" id="{D8AC572A-B652-0A30-9DE1-9C14F235E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58273" y="3290771"/>
            <a:ext cx="426441" cy="42644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0DB3F67-CA7E-FADC-5636-E1DF16F9B5C2}"/>
              </a:ext>
            </a:extLst>
          </p:cNvPr>
          <p:cNvSpPr/>
          <p:nvPr/>
        </p:nvSpPr>
        <p:spPr>
          <a:xfrm>
            <a:off x="2917755" y="3789847"/>
            <a:ext cx="1793341" cy="13440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Journée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mondiale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des 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réfugiés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(20 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juin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1291AA-5E2F-8A52-AF45-FC821C2C6ECC}"/>
              </a:ext>
            </a:extLst>
          </p:cNvPr>
          <p:cNvSpPr/>
          <p:nvPr/>
        </p:nvSpPr>
        <p:spPr>
          <a:xfrm>
            <a:off x="5194146" y="3789847"/>
            <a:ext cx="1767347" cy="1343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Message à impact  + large pour les CEO et les 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dirigeants</a:t>
            </a:r>
            <a:endParaRPr lang="en-US" sz="1870" spc="-100" dirty="0">
              <a:solidFill>
                <a:srgbClr val="0A2C2F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F0DCC0-BBA5-C62F-FEFB-FF1E73A62F31}"/>
              </a:ext>
            </a:extLst>
          </p:cNvPr>
          <p:cNvSpPr/>
          <p:nvPr/>
        </p:nvSpPr>
        <p:spPr>
          <a:xfrm>
            <a:off x="676779" y="3789847"/>
            <a:ext cx="1742476" cy="134396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Lancement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de 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nouvelles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initiatives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BF228C-56B7-0297-B622-375AC9CC4319}"/>
              </a:ext>
            </a:extLst>
          </p:cNvPr>
          <p:cNvCxnSpPr/>
          <p:nvPr/>
        </p:nvCxnSpPr>
        <p:spPr>
          <a:xfrm>
            <a:off x="0" y="3511277"/>
            <a:ext cx="12192000" cy="0"/>
          </a:xfrm>
          <a:prstGeom prst="line">
            <a:avLst/>
          </a:prstGeom>
          <a:ln w="22225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282F8C7-286C-5FA8-D8A2-6B24369B034D}"/>
              </a:ext>
            </a:extLst>
          </p:cNvPr>
          <p:cNvSpPr txBox="1"/>
          <p:nvPr/>
        </p:nvSpPr>
        <p:spPr>
          <a:xfrm>
            <a:off x="410923" y="2345432"/>
            <a:ext cx="2191193" cy="6140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 defTabSz="609585">
              <a:lnSpc>
                <a:spcPct val="120000"/>
              </a:lnSpc>
              <a:spcAft>
                <a:spcPts val="533"/>
              </a:spcAft>
              <a:defRPr/>
            </a:pPr>
            <a:r>
              <a:rPr lang="en-US" sz="1870" b="1" spc="-100" dirty="0">
                <a:solidFill>
                  <a:schemeClr val="tx1">
                    <a:lumMod val="75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fr-FR" sz="1870" b="1" spc="-1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Campagnes et événements organisés par </a:t>
            </a:r>
            <a:r>
              <a:rPr lang="fr-FR" sz="1870" b="1" spc="-100" dirty="0" err="1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Tent</a:t>
            </a:r>
            <a:endParaRPr lang="en-US" sz="1870" b="1" spc="-100" dirty="0"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D754A5-9D8F-9F18-A89A-8022390F1065}"/>
              </a:ext>
            </a:extLst>
          </p:cNvPr>
          <p:cNvSpPr txBox="1"/>
          <p:nvPr/>
        </p:nvSpPr>
        <p:spPr>
          <a:xfrm>
            <a:off x="2982425" y="2447737"/>
            <a:ext cx="1663999" cy="3541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 defTabSz="609585">
              <a:lnSpc>
                <a:spcPct val="120000"/>
              </a:lnSpc>
              <a:spcAft>
                <a:spcPts val="533"/>
              </a:spcAft>
              <a:defRPr/>
            </a:pPr>
            <a:r>
              <a:rPr lang="fr-FR" sz="1870" b="1" spc="-100" dirty="0">
                <a:solidFill>
                  <a:schemeClr val="accent4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Evénements de sensibilisation</a:t>
            </a:r>
            <a:endParaRPr lang="en-US" sz="1870" b="1" spc="-100" dirty="0">
              <a:solidFill>
                <a:schemeClr val="accent4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E58DF5-45D1-4D74-B7CB-AA9B6C0EEDDB}"/>
              </a:ext>
            </a:extLst>
          </p:cNvPr>
          <p:cNvSpPr txBox="1"/>
          <p:nvPr/>
        </p:nvSpPr>
        <p:spPr>
          <a:xfrm>
            <a:off x="5297496" y="2452548"/>
            <a:ext cx="1663999" cy="3541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 defTabSz="609585">
              <a:lnSpc>
                <a:spcPct val="120000"/>
              </a:lnSpc>
              <a:spcAft>
                <a:spcPts val="533"/>
              </a:spcAft>
              <a:defRPr/>
            </a:pPr>
            <a:r>
              <a:rPr lang="fr-FR" sz="1870" b="1" spc="-100" dirty="0">
                <a:solidFill>
                  <a:schemeClr val="accent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</a:t>
            </a:r>
            <a:r>
              <a:rPr lang="en-US" sz="1870" b="1" spc="-100" dirty="0" err="1">
                <a:solidFill>
                  <a:schemeClr val="accent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pportunités</a:t>
            </a:r>
            <a:r>
              <a:rPr lang="en-US" sz="1870" b="1" spc="-100" dirty="0">
                <a:solidFill>
                  <a:schemeClr val="accent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870" b="1" spc="-100" dirty="0" err="1">
                <a:solidFill>
                  <a:schemeClr val="accent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médias</a:t>
            </a:r>
            <a:endParaRPr lang="en-US" sz="1870" b="1" spc="-100" dirty="0">
              <a:solidFill>
                <a:schemeClr val="accent1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0FD5FD-7993-2589-C92B-CC454C173F9D}"/>
              </a:ext>
            </a:extLst>
          </p:cNvPr>
          <p:cNvSpPr txBox="1"/>
          <p:nvPr/>
        </p:nvSpPr>
        <p:spPr>
          <a:xfrm>
            <a:off x="9785606" y="2447738"/>
            <a:ext cx="1663999" cy="5524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 defTabSz="609585">
              <a:lnSpc>
                <a:spcPct val="120000"/>
              </a:lnSpc>
              <a:spcAft>
                <a:spcPts val="533"/>
              </a:spcAft>
              <a:defRPr/>
            </a:pPr>
            <a:r>
              <a:rPr lang="en-US" sz="1870" b="1" spc="-100" dirty="0" err="1">
                <a:solidFill>
                  <a:schemeClr val="accent5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Réseaux</a:t>
            </a:r>
            <a:r>
              <a:rPr lang="en-US" sz="1870" b="1" spc="-100" dirty="0">
                <a:solidFill>
                  <a:schemeClr val="accent5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870" b="1" spc="-100" dirty="0" err="1">
                <a:solidFill>
                  <a:schemeClr val="accent5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sociaux</a:t>
            </a:r>
            <a:endParaRPr lang="en-US" sz="1870" b="1" spc="-100" dirty="0">
              <a:solidFill>
                <a:schemeClr val="accent5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63F657-B320-83D1-4CAA-611C734690EB}"/>
              </a:ext>
            </a:extLst>
          </p:cNvPr>
          <p:cNvSpPr txBox="1"/>
          <p:nvPr/>
        </p:nvSpPr>
        <p:spPr>
          <a:xfrm>
            <a:off x="7509216" y="2447738"/>
            <a:ext cx="1663999" cy="3541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 defTabSz="609585">
              <a:lnSpc>
                <a:spcPct val="120000"/>
              </a:lnSpc>
              <a:spcAft>
                <a:spcPts val="533"/>
              </a:spcAft>
              <a:defRPr/>
            </a:pPr>
            <a:r>
              <a:rPr lang="fr-FR" sz="1870" b="1" spc="-100" dirty="0">
                <a:solidFill>
                  <a:schemeClr val="accent3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</a:t>
            </a:r>
            <a:r>
              <a:rPr lang="en-US" sz="1870" b="1" spc="-100" dirty="0" err="1">
                <a:solidFill>
                  <a:schemeClr val="accent3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onférences</a:t>
            </a:r>
            <a:r>
              <a:rPr lang="en-US" sz="1870" b="1" spc="-100" dirty="0">
                <a:solidFill>
                  <a:schemeClr val="accent3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, tables rondes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442767B-B1D3-16DB-2C92-A2DC0C5C258B}"/>
              </a:ext>
            </a:extLst>
          </p:cNvPr>
          <p:cNvSpPr/>
          <p:nvPr/>
        </p:nvSpPr>
        <p:spPr>
          <a:xfrm>
            <a:off x="7444546" y="3789847"/>
            <a:ext cx="1793341" cy="13439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fr-FR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DEI et RRH – ex: panels sur le recrutement inclusif</a:t>
            </a:r>
            <a:endParaRPr lang="en-US" sz="1870" spc="-100" dirty="0">
              <a:solidFill>
                <a:srgbClr val="0A2C2F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6F63E47-6C71-C231-1E52-C02DF0A472B4}"/>
              </a:ext>
            </a:extLst>
          </p:cNvPr>
          <p:cNvSpPr/>
          <p:nvPr/>
        </p:nvSpPr>
        <p:spPr>
          <a:xfrm>
            <a:off x="9720937" y="3789847"/>
            <a:ext cx="1793341" cy="13439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Campagnes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réseaux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sociaux</a:t>
            </a:r>
            <a:endParaRPr lang="en-US" sz="1870" spc="-100" dirty="0">
              <a:solidFill>
                <a:srgbClr val="0A2C2F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88A05A-E1C3-CA60-AF1C-7CF534E00F9F}"/>
              </a:ext>
            </a:extLst>
          </p:cNvPr>
          <p:cNvSpPr/>
          <p:nvPr/>
        </p:nvSpPr>
        <p:spPr>
          <a:xfrm>
            <a:off x="676778" y="5286046"/>
            <a:ext cx="1742477" cy="84748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Sommets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pour 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l’emploi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des r</a:t>
            </a:r>
            <a:r>
              <a:rPr lang="fr-FR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éfugiés</a:t>
            </a:r>
            <a:endParaRPr lang="en-US" sz="1870" spc="-100" dirty="0">
              <a:solidFill>
                <a:srgbClr val="0A2C2F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DF959-457E-D9B7-7B03-2966DCB6AD07}"/>
              </a:ext>
            </a:extLst>
          </p:cNvPr>
          <p:cNvSpPr/>
          <p:nvPr/>
        </p:nvSpPr>
        <p:spPr>
          <a:xfrm>
            <a:off x="2917755" y="5286047"/>
            <a:ext cx="1793341" cy="8474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fr-FR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ois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des 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fiertés</a:t>
            </a:r>
            <a:endParaRPr lang="en-US" sz="1870" spc="-100" dirty="0">
              <a:solidFill>
                <a:srgbClr val="0A2C2F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AB5B1-1E5F-9A57-6644-1F8FCD8C835F}"/>
              </a:ext>
            </a:extLst>
          </p:cNvPr>
          <p:cNvSpPr/>
          <p:nvPr/>
        </p:nvSpPr>
        <p:spPr>
          <a:xfrm>
            <a:off x="5194147" y="5286047"/>
            <a:ext cx="1767348" cy="8474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Pitch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0309B-92E1-858E-9FF3-DF5C0142A82F}"/>
              </a:ext>
            </a:extLst>
          </p:cNvPr>
          <p:cNvSpPr/>
          <p:nvPr/>
        </p:nvSpPr>
        <p:spPr>
          <a:xfrm>
            <a:off x="7444546" y="5286048"/>
            <a:ext cx="1793340" cy="8474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Opportunités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communes avec 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71F6C-2381-BB5D-2109-BB9C64BA6CE0}"/>
              </a:ext>
            </a:extLst>
          </p:cNvPr>
          <p:cNvSpPr/>
          <p:nvPr/>
        </p:nvSpPr>
        <p:spPr>
          <a:xfrm>
            <a:off x="9720936" y="5286046"/>
            <a:ext cx="1793340" cy="8474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Rapport sur </a:t>
            </a:r>
            <a:r>
              <a:rPr lang="en-US" sz="1870" spc="-100" dirty="0" err="1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l’impact</a:t>
            </a:r>
            <a:r>
              <a:rPr lang="en-US" sz="1870" spc="-100" dirty="0">
                <a:solidFill>
                  <a:srgbClr val="0A2C2F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 social</a:t>
            </a:r>
          </a:p>
        </p:txBody>
      </p:sp>
    </p:spTree>
    <p:extLst>
      <p:ext uri="{BB962C8B-B14F-4D97-AF65-F5344CB8AC3E}">
        <p14:creationId xmlns:p14="http://schemas.microsoft.com/office/powerpoint/2010/main" val="389244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0F3F6-0E90-3552-F51A-4DBFCE51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FC6202D-CCE3-C7E3-57A4-B5A2D400BB7E}"/>
              </a:ext>
            </a:extLst>
          </p:cNvPr>
          <p:cNvSpPr txBox="1">
            <a:spLocks/>
          </p:cNvSpPr>
          <p:nvPr/>
        </p:nvSpPr>
        <p:spPr>
          <a:xfrm>
            <a:off x="500022" y="1921844"/>
            <a:ext cx="5500731" cy="44502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2pPr>
            <a:lvl3pPr marL="9144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3pPr>
            <a:lvl4pPr marL="13716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4pPr>
            <a:lvl5pPr marL="18288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870" dirty="0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Laisser les personnes réfugiées raconter leur histoire avec </a:t>
            </a:r>
            <a:r>
              <a:rPr lang="fr-FR" sz="1870" dirty="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leurs propres mots</a:t>
            </a:r>
            <a:r>
              <a:rPr lang="fr-FR" sz="1870" dirty="0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, pourquoi pas dans leur langue maternelle s’ils sont plus à l’aise.</a:t>
            </a:r>
          </a:p>
          <a:p>
            <a:pPr marL="342900" lvl="0" indent="-3429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1870" dirty="0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Développer un récit </a:t>
            </a:r>
            <a:r>
              <a:rPr lang="fr-FR" sz="1870" dirty="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positif et responsabilisant </a:t>
            </a:r>
            <a:r>
              <a:rPr lang="fr-FR" sz="1870" dirty="0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: les entreprises ont un rôle à jouer… et en tireront d’importants bénéfices.</a:t>
            </a:r>
          </a:p>
          <a:p>
            <a:pPr marL="342900" lvl="0" indent="-3429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70" dirty="0" err="1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Avoir</a:t>
            </a:r>
            <a:r>
              <a:rPr lang="en-US" sz="1870" dirty="0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conscience de la mani</a:t>
            </a:r>
            <a:r>
              <a:rPr lang="fr-FR" sz="1870" dirty="0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ère dont vous représentez les personnes réfugiées. </a:t>
            </a:r>
            <a:endParaRPr lang="fr-FR" sz="1870" dirty="0">
              <a:solidFill>
                <a:srgbClr val="0A2C2F"/>
              </a:solidFill>
            </a:endParaRPr>
          </a:p>
          <a:p>
            <a:pPr marL="342900" lvl="0" indent="-3429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70" dirty="0" err="1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Protéger</a:t>
            </a:r>
            <a:r>
              <a:rPr lang="en-US" sz="1870" dirty="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70" dirty="0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la </a:t>
            </a:r>
            <a:r>
              <a:rPr lang="en-US" sz="1870" dirty="0" err="1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sécurité</a:t>
            </a:r>
            <a:r>
              <a:rPr lang="en-US" sz="1870" dirty="0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des </a:t>
            </a:r>
            <a:r>
              <a:rPr lang="en-US" sz="1870" dirty="0" err="1">
                <a:solidFill>
                  <a:srgbClr val="0A2C2F"/>
                </a:solidFill>
              </a:rPr>
              <a:t>collaborateurs</a:t>
            </a:r>
            <a:r>
              <a:rPr lang="en-US" sz="1870" dirty="0">
                <a:solidFill>
                  <a:srgbClr val="0A2C2F"/>
                </a:solidFill>
              </a:rPr>
              <a:t> </a:t>
            </a:r>
            <a:r>
              <a:rPr lang="en-US" sz="1870" dirty="0" err="1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réfugiés</a:t>
            </a:r>
            <a:r>
              <a:rPr lang="en-US" sz="1870" dirty="0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70" dirty="0" err="1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est</a:t>
            </a:r>
            <a:r>
              <a:rPr lang="en-US" sz="1870" dirty="0">
                <a:solidFill>
                  <a:srgbClr val="0A2C2F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primordial : </a:t>
            </a:r>
            <a:r>
              <a:rPr lang="fr-FR" sz="1800" dirty="0"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a</a:t>
            </a:r>
            <a:r>
              <a:rPr lang="fr-FR" sz="1800" u="none" strike="noStrike" dirty="0">
                <a:solidFill>
                  <a:srgbClr val="000000"/>
                </a:solidFill>
                <a:effectLst/>
              </a:rPr>
              <a:t>ssurez-vous de recueillir leur consentement avant d’évoquer leur histoire personnelle ou de partager des  photographies. </a:t>
            </a:r>
            <a:br>
              <a:rPr lang="fr-FR" sz="2800" dirty="0"/>
            </a:br>
            <a:endParaRPr lang="en-US" sz="1870" dirty="0">
              <a:solidFill>
                <a:srgbClr val="0A2C2F"/>
              </a:solidFill>
              <a:latin typeface="Aktiv Grotesk Light" panose="020B0404020202020204" pitchFamily="34" charset="0"/>
              <a:ea typeface="Aktiv Grotesk Light" panose="020B0404020202020204" pitchFamily="34" charset="0"/>
              <a:cs typeface="Aktiv Grotesk Light" panose="020B0404020202020204" pitchFamily="34" charset="0"/>
            </a:endParaRPr>
          </a:p>
          <a:p>
            <a:pPr marL="342900" lvl="0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870" dirty="0">
              <a:solidFill>
                <a:srgbClr val="0A2C2F"/>
              </a:solidFill>
              <a:latin typeface="Aktiv Grotesk Light" panose="020B0404020202020204" pitchFamily="34" charset="0"/>
              <a:ea typeface="Aktiv Grotesk Light" panose="020B0404020202020204" pitchFamily="34" charset="0"/>
              <a:cs typeface="Aktiv Grotesk Light" panose="020B0404020202020204" pitchFamily="34" charset="0"/>
            </a:endParaRPr>
          </a:p>
          <a:p>
            <a:pPr marL="342900" lvl="0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kumimoji="0" lang="en-US" sz="1870" b="0" i="0" u="none" strike="noStrike" kern="1200" cap="none" spc="0" normalizeH="0" baseline="0" noProof="0" dirty="0">
              <a:ln>
                <a:noFill/>
              </a:ln>
              <a:solidFill>
                <a:srgbClr val="0A2C2F"/>
              </a:solidFill>
              <a:effectLst/>
              <a:uLnTx/>
              <a:uFillTx/>
              <a:latin typeface="Aktiv Grotesk Light" panose="020B0404020202020204" pitchFamily="34" charset="0"/>
              <a:ea typeface="Aktiv Grotesk Light" panose="020B0404020202020204" pitchFamily="34" charset="0"/>
              <a:cs typeface="Aktiv Grotesk Light" panose="020B04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54B56F-34ED-E382-C533-1E3B75EF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22" y="537498"/>
            <a:ext cx="6735302" cy="1285677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</a:rPr>
              <a:t>Placer vos collaborateurs réfugiés au cœur des histoires que vous partagez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933D5B-3156-A316-AC61-C868006BCF59}"/>
              </a:ext>
            </a:extLst>
          </p:cNvPr>
          <p:cNvSpPr/>
          <p:nvPr/>
        </p:nvSpPr>
        <p:spPr>
          <a:xfrm>
            <a:off x="6966206" y="4351936"/>
            <a:ext cx="4958211" cy="196856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51F4CE-9A52-5545-4227-FAD5BA7D17F2}"/>
              </a:ext>
            </a:extLst>
          </p:cNvPr>
          <p:cNvSpPr/>
          <p:nvPr/>
        </p:nvSpPr>
        <p:spPr>
          <a:xfrm>
            <a:off x="6939629" y="4631066"/>
            <a:ext cx="4984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09585">
              <a:spcAft>
                <a:spcPts val="1200"/>
              </a:spcAft>
              <a:buClr>
                <a:schemeClr val="tx1"/>
              </a:buClr>
              <a:buFont typeface="Aktiv Grotesk Light" panose="020B0404020202020204" pitchFamily="34" charset="0"/>
              <a:buChar char="₋"/>
              <a:defRPr/>
            </a:pPr>
            <a:r>
              <a:rPr lang="en-US" sz="1600" spc="-70" dirty="0" err="1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Exemples</a:t>
            </a:r>
            <a:r>
              <a:rPr lang="en-US" sz="1600" spc="-70" dirty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 </a:t>
            </a:r>
            <a:r>
              <a:rPr lang="en-US" sz="1600" spc="-70" dirty="0" err="1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vidéos</a:t>
            </a:r>
            <a:r>
              <a:rPr lang="en-US" sz="1600" spc="-70" dirty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600" spc="-70" dirty="0">
                <a:solidFill>
                  <a:schemeClr val="accent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Hilton</a:t>
            </a:r>
            <a:r>
              <a:rPr lang="en-US" sz="1600" spc="-70" dirty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, </a:t>
            </a:r>
            <a:r>
              <a:rPr lang="en-US" sz="1600" spc="-70" dirty="0">
                <a:solidFill>
                  <a:srgbClr val="000000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  <a:hlinkClick r:id="rId3"/>
              </a:rPr>
              <a:t>Pfizer</a:t>
            </a:r>
            <a:r>
              <a:rPr lang="en-US" sz="1600" spc="-70" dirty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, </a:t>
            </a:r>
            <a:r>
              <a:rPr lang="en-US" sz="1600" spc="-70" dirty="0">
                <a:solidFill>
                  <a:schemeClr val="accent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Starbucks</a:t>
            </a:r>
            <a:r>
              <a:rPr lang="en-US" sz="1600" spc="-70" dirty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, </a:t>
            </a:r>
            <a:r>
              <a:rPr lang="en-US" sz="1600" spc="-70" dirty="0">
                <a:solidFill>
                  <a:schemeClr val="accent1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Adecco </a:t>
            </a:r>
            <a:endParaRPr lang="en-US" sz="1600" spc="-70" dirty="0">
              <a:solidFill>
                <a:schemeClr val="accent1"/>
              </a:solidFill>
              <a:latin typeface="Aktiv Grotesk Medium" panose="020B0504020202020204" pitchFamily="34" charset="0"/>
              <a:ea typeface="Aktiv Grotesk Medium" panose="020B0504020202020204" pitchFamily="34" charset="0"/>
              <a:cs typeface="Aktiv Grotesk Medium" panose="020B0504020202020204" pitchFamily="34" charset="0"/>
            </a:endParaRPr>
          </a:p>
          <a:p>
            <a:pPr marL="342900" lvl="0" indent="-342900" defTabSz="609585">
              <a:spcAft>
                <a:spcPts val="1200"/>
              </a:spcAft>
              <a:buClr>
                <a:schemeClr val="tx1"/>
              </a:buClr>
              <a:buFont typeface="Aktiv Grotesk Light" panose="020B0404020202020204" pitchFamily="34" charset="0"/>
              <a:buChar char="₋"/>
              <a:defRPr/>
            </a:pPr>
            <a:r>
              <a:rPr lang="en-US" sz="1600" spc="-70" dirty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“</a:t>
            </a:r>
            <a:r>
              <a:rPr lang="en-US" sz="1600" spc="-70" dirty="0">
                <a:solidFill>
                  <a:schemeClr val="accent6"/>
                </a:solidFill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  <a:hlinkClick r:id="rId6"/>
              </a:rPr>
              <a:t>My First Day at Work</a:t>
            </a:r>
            <a:r>
              <a:rPr lang="en-US" sz="1600" spc="-70" dirty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” – </a:t>
            </a:r>
            <a:r>
              <a:rPr lang="en-US" sz="1600" spc="-70" dirty="0" err="1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Vidéo</a:t>
            </a:r>
            <a:r>
              <a:rPr lang="en-US" sz="1600" spc="-70" dirty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 Tent pour la JMR 2022</a:t>
            </a:r>
          </a:p>
          <a:p>
            <a:pPr marL="342900" lvl="0" indent="-342900" defTabSz="609585">
              <a:spcAft>
                <a:spcPts val="1200"/>
              </a:spcAft>
              <a:buClr>
                <a:schemeClr val="tx1"/>
              </a:buClr>
              <a:buFont typeface="Aktiv Grotesk Light" panose="020B0404020202020204" pitchFamily="34" charset="0"/>
              <a:buChar char="₋"/>
              <a:defRPr/>
            </a:pPr>
            <a:r>
              <a:rPr lang="en-US" sz="1600" spc="-70" dirty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Lire des articles dans </a:t>
            </a:r>
            <a:r>
              <a:rPr kumimoji="0" lang="en-US" sz="160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  <a:hlinkClick r:id="rId7"/>
              </a:rPr>
              <a:t>The Guardian</a:t>
            </a:r>
            <a:r>
              <a:rPr kumimoji="0" lang="en-US" sz="1600" b="1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,</a:t>
            </a:r>
            <a:r>
              <a:rPr kumimoji="0" lang="en-US" sz="160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 </a:t>
            </a:r>
            <a:r>
              <a:rPr kumimoji="0" lang="en-US" sz="160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  <a:hlinkClick r:id="rId8"/>
              </a:rPr>
              <a:t>Bloomberg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, </a:t>
            </a:r>
            <a:r>
              <a:rPr kumimoji="0" lang="en-US" sz="160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  <a:hlinkClick r:id="rId9"/>
              </a:rPr>
              <a:t>BBC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endParaRPr kumimoji="0" lang="en-US" sz="1600" u="none" strike="noStrike" kern="1200" cap="none" spc="-7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Medium" panose="020B0504020202020204" pitchFamily="34" charset="0"/>
              <a:ea typeface="Aktiv Grotesk Medium" panose="020B0504020202020204" pitchFamily="34" charset="0"/>
              <a:cs typeface="Aktiv Grotesk Medium" panose="020B0504020202020204" pitchFamily="34" charset="0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34494C-6FB6-1497-44F6-FFBAAAB6D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25000" r="13174" b="36176"/>
          <a:stretch/>
        </p:blipFill>
        <p:spPr>
          <a:xfrm>
            <a:off x="6966206" y="1212971"/>
            <a:ext cx="4958210" cy="313896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3D12DB-362B-DDE2-9195-A9759E1A734A}"/>
              </a:ext>
            </a:extLst>
          </p:cNvPr>
          <p:cNvSpPr txBox="1">
            <a:spLocks/>
          </p:cNvSpPr>
          <p:nvPr/>
        </p:nvSpPr>
        <p:spPr>
          <a:xfrm>
            <a:off x="725628" y="0"/>
            <a:ext cx="4322622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XBold"/>
                <a:ea typeface="+mn-ea"/>
                <a:cs typeface="Aktiv Grotesk XBold"/>
              </a:rPr>
              <a:t>TENT FRANCE</a:t>
            </a:r>
            <a:r>
              <a:rPr kumimoji="0" lang="en-US" sz="800" b="0" i="0" u="none" strike="noStrike" kern="0" cap="none" spc="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/>
                <a:ea typeface="+mn-ea"/>
                <a:cs typeface="Aktiv Grotesk Light"/>
              </a:rPr>
              <a:t> | </a:t>
            </a:r>
            <a:r>
              <a:rPr lang="en-US" sz="800" kern="0" spc="80" dirty="0">
                <a:solidFill>
                  <a:srgbClr val="000000"/>
                </a:solidFill>
              </a:rPr>
              <a:t>RACONTER L’HISTOIRE DES RÉFUGIÉS</a:t>
            </a:r>
            <a:endParaRPr kumimoji="0" lang="en-US" sz="800" b="0" i="0" u="none" strike="noStrike" kern="0" cap="none" spc="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84F483BF-F789-3A50-E5A4-6C196B6114AB}"/>
              </a:ext>
            </a:extLst>
          </p:cNvPr>
          <p:cNvSpPr/>
          <p:nvPr/>
        </p:nvSpPr>
        <p:spPr>
          <a:xfrm>
            <a:off x="2793222" y="5687490"/>
            <a:ext cx="1762564" cy="1467684"/>
          </a:xfrm>
          <a:custGeom>
            <a:avLst/>
            <a:gdLst/>
            <a:ahLst/>
            <a:cxnLst/>
            <a:rect l="l" t="t" r="r" b="b"/>
            <a:pathLst>
              <a:path w="2906394" h="2418079">
                <a:moveTo>
                  <a:pt x="1456165" y="0"/>
                </a:moveTo>
                <a:lnTo>
                  <a:pt x="0" y="2417518"/>
                </a:lnTo>
                <a:lnTo>
                  <a:pt x="2906058" y="2417518"/>
                </a:lnTo>
                <a:lnTo>
                  <a:pt x="1456165" y="0"/>
                </a:lnTo>
                <a:close/>
              </a:path>
            </a:pathLst>
          </a:custGeom>
          <a:solidFill>
            <a:srgbClr val="FC7A99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6">
            <a:extLst>
              <a:ext uri="{FF2B5EF4-FFF2-40B4-BE49-F238E27FC236}">
                <a16:creationId xmlns:a16="http://schemas.microsoft.com/office/drawing/2014/main" id="{331A23C0-A67C-4F99-9CC3-CD749EC32A8E}"/>
              </a:ext>
            </a:extLst>
          </p:cNvPr>
          <p:cNvSpPr/>
          <p:nvPr/>
        </p:nvSpPr>
        <p:spPr>
          <a:xfrm>
            <a:off x="-728223" y="4662847"/>
            <a:ext cx="2643653" cy="2201140"/>
          </a:xfrm>
          <a:custGeom>
            <a:avLst/>
            <a:gdLst/>
            <a:ahLst/>
            <a:cxnLst/>
            <a:rect l="l" t="t" r="r" b="b"/>
            <a:pathLst>
              <a:path w="4359275" h="3626484">
                <a:moveTo>
                  <a:pt x="2184268" y="0"/>
                </a:moveTo>
                <a:lnTo>
                  <a:pt x="0" y="3626287"/>
                </a:lnTo>
                <a:lnTo>
                  <a:pt x="4359102" y="3626287"/>
                </a:lnTo>
                <a:lnTo>
                  <a:pt x="2184268" y="0"/>
                </a:lnTo>
                <a:close/>
              </a:path>
            </a:pathLst>
          </a:custGeom>
          <a:solidFill>
            <a:srgbClr val="72CCE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object 19">
            <a:extLst>
              <a:ext uri="{FF2B5EF4-FFF2-40B4-BE49-F238E27FC236}">
                <a16:creationId xmlns:a16="http://schemas.microsoft.com/office/drawing/2014/main" id="{82035DC2-46DF-4981-672D-8F4AEAFC153A}"/>
              </a:ext>
            </a:extLst>
          </p:cNvPr>
          <p:cNvSpPr/>
          <p:nvPr/>
        </p:nvSpPr>
        <p:spPr>
          <a:xfrm>
            <a:off x="2020186" y="4750168"/>
            <a:ext cx="776544" cy="646559"/>
          </a:xfrm>
          <a:custGeom>
            <a:avLst/>
            <a:gdLst/>
            <a:ahLst/>
            <a:cxnLst/>
            <a:rect l="l" t="t" r="r" b="b"/>
            <a:pathLst>
              <a:path w="1918969" h="1596390">
                <a:moveTo>
                  <a:pt x="961363" y="0"/>
                </a:moveTo>
                <a:lnTo>
                  <a:pt x="0" y="1596056"/>
                </a:lnTo>
                <a:lnTo>
                  <a:pt x="1918580" y="1596056"/>
                </a:lnTo>
                <a:lnTo>
                  <a:pt x="961363" y="0"/>
                </a:lnTo>
                <a:close/>
              </a:path>
            </a:pathLst>
          </a:custGeom>
          <a:solidFill>
            <a:srgbClr val="00C6C4">
              <a:alpha val="9999"/>
            </a:srgb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4" name="object 19">
            <a:extLst>
              <a:ext uri="{FF2B5EF4-FFF2-40B4-BE49-F238E27FC236}">
                <a16:creationId xmlns:a16="http://schemas.microsoft.com/office/drawing/2014/main" id="{B9C78EE0-1070-35BE-F6EC-EE0D811A6913}"/>
              </a:ext>
            </a:extLst>
          </p:cNvPr>
          <p:cNvSpPr/>
          <p:nvPr/>
        </p:nvSpPr>
        <p:spPr>
          <a:xfrm>
            <a:off x="3674504" y="6211441"/>
            <a:ext cx="776544" cy="646559"/>
          </a:xfrm>
          <a:custGeom>
            <a:avLst/>
            <a:gdLst/>
            <a:ahLst/>
            <a:cxnLst/>
            <a:rect l="l" t="t" r="r" b="b"/>
            <a:pathLst>
              <a:path w="1918969" h="1596390">
                <a:moveTo>
                  <a:pt x="961363" y="0"/>
                </a:moveTo>
                <a:lnTo>
                  <a:pt x="0" y="1596056"/>
                </a:lnTo>
                <a:lnTo>
                  <a:pt x="1918580" y="1596056"/>
                </a:lnTo>
                <a:lnTo>
                  <a:pt x="961363" y="0"/>
                </a:lnTo>
                <a:close/>
              </a:path>
            </a:pathLst>
          </a:custGeom>
          <a:solidFill>
            <a:schemeClr val="accent5">
              <a:alpha val="9999"/>
            </a:scheme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0E2EB825-1F3F-913B-CD45-AE23074E2C04}"/>
              </a:ext>
            </a:extLst>
          </p:cNvPr>
          <p:cNvSpPr/>
          <p:nvPr/>
        </p:nvSpPr>
        <p:spPr>
          <a:xfrm>
            <a:off x="-268679" y="3976577"/>
            <a:ext cx="862282" cy="717945"/>
          </a:xfrm>
          <a:custGeom>
            <a:avLst/>
            <a:gdLst/>
            <a:ahLst/>
            <a:cxnLst/>
            <a:rect l="l" t="t" r="r" b="b"/>
            <a:pathLst>
              <a:path w="1918969" h="1596390">
                <a:moveTo>
                  <a:pt x="961363" y="0"/>
                </a:moveTo>
                <a:lnTo>
                  <a:pt x="0" y="1596056"/>
                </a:lnTo>
                <a:lnTo>
                  <a:pt x="1918580" y="1596056"/>
                </a:lnTo>
                <a:lnTo>
                  <a:pt x="961363" y="0"/>
                </a:lnTo>
                <a:close/>
              </a:path>
            </a:pathLst>
          </a:custGeom>
          <a:solidFill>
            <a:schemeClr val="accent3">
              <a:alpha val="9999"/>
            </a:schemeClr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4073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39F16A-B9DA-FC43-B5D7-04458C4AA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05" y="1885209"/>
            <a:ext cx="4506295" cy="365199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700" dirty="0">
                <a:solidFill>
                  <a:schemeClr val="tx2"/>
                </a:solidFill>
                <a:latin typeface="Aktiv Grotesk XBold"/>
              </a:rPr>
              <a:t>La </a:t>
            </a:r>
            <a:r>
              <a:rPr lang="en-US" sz="3700" dirty="0" err="1">
                <a:solidFill>
                  <a:schemeClr val="tx2"/>
                </a:solidFill>
                <a:latin typeface="Aktiv Grotesk XBold"/>
              </a:rPr>
              <a:t>Journée</a:t>
            </a:r>
            <a:r>
              <a:rPr lang="en-US" sz="3700" dirty="0">
                <a:solidFill>
                  <a:schemeClr val="tx2"/>
                </a:solidFill>
                <a:latin typeface="Aktiv Grotesk XBold"/>
              </a:rPr>
              <a:t> Mondiale des </a:t>
            </a:r>
            <a:r>
              <a:rPr lang="en-US" sz="3700" dirty="0" err="1">
                <a:solidFill>
                  <a:schemeClr val="tx2"/>
                </a:solidFill>
                <a:latin typeface="Aktiv Grotesk XBold"/>
              </a:rPr>
              <a:t>Réfugiés</a:t>
            </a:r>
            <a:r>
              <a:rPr lang="en-US" sz="3700" dirty="0">
                <a:solidFill>
                  <a:schemeClr val="tx2"/>
                </a:solidFill>
                <a:latin typeface="Aktiv Grotesk XBold"/>
              </a:rPr>
              <a:t> </a:t>
            </a:r>
            <a:br>
              <a:rPr lang="en-US" sz="3700" dirty="0">
                <a:solidFill>
                  <a:schemeClr val="tx2"/>
                </a:solidFill>
                <a:latin typeface="Aktiv Grotesk XBold"/>
              </a:rPr>
            </a:br>
            <a:br>
              <a:rPr lang="en-US" sz="3700" dirty="0">
                <a:solidFill>
                  <a:schemeClr val="tx2"/>
                </a:solidFill>
                <a:latin typeface="Aktiv Grotesk XBold"/>
              </a:rPr>
            </a:br>
            <a:r>
              <a:rPr lang="en-US" sz="3700" dirty="0">
                <a:solidFill>
                  <a:schemeClr val="tx2"/>
                </a:solidFill>
                <a:latin typeface="Aktiv Grotesk XBold"/>
              </a:rPr>
              <a:t>20 </a:t>
            </a:r>
            <a:r>
              <a:rPr lang="en-US" sz="3700" dirty="0" err="1">
                <a:solidFill>
                  <a:schemeClr val="tx2"/>
                </a:solidFill>
                <a:latin typeface="Aktiv Grotesk XBold"/>
              </a:rPr>
              <a:t>juin</a:t>
            </a:r>
            <a:r>
              <a:rPr lang="en-US" sz="3700" dirty="0">
                <a:solidFill>
                  <a:schemeClr val="tx2"/>
                </a:solidFill>
                <a:latin typeface="Aktiv Grotesk XBold"/>
              </a:rPr>
              <a:t> 2024</a:t>
            </a:r>
            <a:br>
              <a:rPr lang="en-US" sz="3700" dirty="0">
                <a:solidFill>
                  <a:schemeClr val="tx2"/>
                </a:solidFill>
                <a:latin typeface="Aktiv Grotesk XBold"/>
              </a:rPr>
            </a:br>
            <a:br>
              <a:rPr lang="en-US" sz="3700" dirty="0">
                <a:solidFill>
                  <a:schemeClr val="tx2"/>
                </a:solidFill>
              </a:rPr>
            </a:br>
            <a:endParaRPr lang="en-US" sz="2600" b="0" dirty="0">
              <a:solidFill>
                <a:schemeClr val="tx2"/>
              </a:solidFill>
              <a:latin typeface="Aktiv Grotesk Ligh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B5730-5A1B-3348-A8D5-6450A737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tiv Grotesk Light"/>
                <a:ea typeface="+mn-ea"/>
                <a:cs typeface="Aktiv Grotesk Light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ktiv Grotesk Light"/>
              <a:ea typeface="+mn-ea"/>
              <a:cs typeface="Aktiv Grotesk Light"/>
            </a:endParaRPr>
          </a:p>
        </p:txBody>
      </p:sp>
      <p:pic>
        <p:nvPicPr>
          <p:cNvPr id="8" name="Picture 7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4800BAAA-9F62-57EA-129F-4EEC53A7AB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5077"/>
          <a:stretch/>
        </p:blipFill>
        <p:spPr>
          <a:xfrm>
            <a:off x="5136256" y="-2"/>
            <a:ext cx="7058144" cy="685800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9854BB-DD7F-59DA-A7B7-7F1752406971}"/>
              </a:ext>
            </a:extLst>
          </p:cNvPr>
          <p:cNvSpPr txBox="1"/>
          <p:nvPr/>
        </p:nvSpPr>
        <p:spPr>
          <a:xfrm>
            <a:off x="946298" y="680484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fr-FR" sz="1150" dirty="0" err="1">
              <a:latin typeface="Aktiv Grotesk"/>
              <a:cs typeface="Aktiv Grotesk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060CB2-8231-5451-684E-80A6A1AD8B91}"/>
              </a:ext>
            </a:extLst>
          </p:cNvPr>
          <p:cNvSpPr txBox="1"/>
          <p:nvPr/>
        </p:nvSpPr>
        <p:spPr>
          <a:xfrm>
            <a:off x="850605" y="956930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fr-FR" sz="1150" dirty="0" err="1">
              <a:latin typeface="Aktiv Grotesk"/>
              <a:cs typeface="Aktiv Grotesk"/>
            </a:endParaRPr>
          </a:p>
        </p:txBody>
      </p:sp>
    </p:spTree>
    <p:extLst>
      <p:ext uri="{BB962C8B-B14F-4D97-AF65-F5344CB8AC3E}">
        <p14:creationId xmlns:p14="http://schemas.microsoft.com/office/powerpoint/2010/main" val="1007999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ECB537-EB7F-BA38-85E4-187E3673C867}"/>
              </a:ext>
            </a:extLst>
          </p:cNvPr>
          <p:cNvSpPr/>
          <p:nvPr/>
        </p:nvSpPr>
        <p:spPr>
          <a:xfrm>
            <a:off x="322509" y="1895280"/>
            <a:ext cx="11240323" cy="476237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tx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CAMPAGNE RÉSEAUX SOCIAUX TENT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Campagne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participative :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boîte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à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outils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 communication mise à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votre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disposition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Partage et amplification des publications de Tent et des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parutions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médias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b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</a:br>
            <a:endParaRPr lang="en-US" b="1" dirty="0">
              <a:solidFill>
                <a:schemeClr val="accent3"/>
              </a:solidFill>
              <a:latin typeface="Aktiv Grotesk Light" panose="020B0404020202020204" pitchFamily="34" charset="0"/>
              <a:ea typeface="Aktiv Grotesk Light" panose="020B0404020202020204" pitchFamily="34" charset="0"/>
              <a:cs typeface="Aktiv Grotesk Light" panose="020B04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3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CAMPAGNE PRESSE TENT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Nous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partager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des études de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cas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, des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exemples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d’histoires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impactantes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et positives au sein de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vos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entreprises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impliquant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salariés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réfugiés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et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leurs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managers,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ainsi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que les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noms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porte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-paroles dans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vos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entreprises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ktiv Grotesk Light" panose="020B0404020202020204" pitchFamily="34" charset="0"/>
              <a:ea typeface="Aktiv Grotesk Light" panose="020B0404020202020204" pitchFamily="34" charset="0"/>
              <a:cs typeface="Aktiv Grotesk Light" panose="020B04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accent1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A VOUS DE JOUER !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Mise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en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lumière de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votre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collaboration avec Tent et de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vos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engagements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en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faveur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l’insertion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professionnelle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personnes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réfugiées</a:t>
            </a:r>
            <a:endParaRPr lang="en-US" sz="1800" dirty="0">
              <a:solidFill>
                <a:schemeClr val="tx2"/>
              </a:solidFill>
              <a:latin typeface="Aktiv Grotesk Light" panose="020B0404020202020204" pitchFamily="34" charset="0"/>
              <a:ea typeface="Aktiv Grotesk Light" panose="020B0404020202020204" pitchFamily="34" charset="0"/>
              <a:cs typeface="Aktiv Grotesk Light" panose="020B04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Partage d’un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narratif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positif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sur le travail des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personnes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réfugiées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 : communiqué de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presse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,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événeme</a:t>
            </a:r>
            <a:r>
              <a:rPr lang="en-US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nt</a:t>
            </a:r>
            <a:r>
              <a:rPr lang="en-US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…</a:t>
            </a:r>
            <a:endParaRPr lang="en-US" sz="1800" dirty="0">
              <a:solidFill>
                <a:schemeClr val="tx2"/>
              </a:solidFill>
              <a:latin typeface="Aktiv Grotesk Light" panose="020B0404020202020204" pitchFamily="34" charset="0"/>
              <a:ea typeface="Aktiv Grotesk Light" panose="020B0404020202020204" pitchFamily="34" charset="0"/>
              <a:cs typeface="Aktiv Grotesk Light" panose="020B04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Appui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 Tent :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éléments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de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langage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, citations de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nos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équipes, données </a:t>
            </a:r>
            <a:r>
              <a:rPr lang="en-US" sz="1800" dirty="0" err="1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chiffrées</a:t>
            </a:r>
            <a:r>
              <a:rPr lang="en-US" sz="1800" dirty="0">
                <a:solidFill>
                  <a:schemeClr val="tx2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1E5F-A6DD-8CF9-8B01-56044209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0FA9C40-8CA9-F29F-D4AD-22310F150B16}"/>
              </a:ext>
            </a:extLst>
          </p:cNvPr>
          <p:cNvSpPr txBox="1">
            <a:spLocks/>
          </p:cNvSpPr>
          <p:nvPr/>
        </p:nvSpPr>
        <p:spPr>
          <a:xfrm>
            <a:off x="928424" y="3695812"/>
            <a:ext cx="9310730" cy="228623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1pPr>
            <a:lvl2pPr marL="4572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2pPr>
            <a:lvl3pPr marL="9144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3pPr>
            <a:lvl4pPr marL="13716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4pPr>
            <a:lvl5pPr marL="182880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Font typeface="Arial"/>
              <a:buNone/>
              <a:defRPr sz="1400" b="0" i="0" kern="120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5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0248CD-DFBC-4E5D-36C9-68BEC334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22" y="508003"/>
            <a:ext cx="8144248" cy="1285677"/>
          </a:xfrm>
        </p:spPr>
        <p:txBody>
          <a:bodyPr/>
          <a:lstStyle/>
          <a:p>
            <a:r>
              <a:rPr lang="es-ES" dirty="0" err="1"/>
              <a:t>Journée</a:t>
            </a:r>
            <a:r>
              <a:rPr lang="es-ES" dirty="0"/>
              <a:t> </a:t>
            </a:r>
            <a:r>
              <a:rPr lang="es-ES" dirty="0" err="1"/>
              <a:t>Mondiale</a:t>
            </a:r>
            <a:r>
              <a:rPr lang="es-ES" dirty="0"/>
              <a:t> des </a:t>
            </a:r>
            <a:r>
              <a:rPr lang="es-ES" dirty="0" err="1"/>
              <a:t>Réfugiés</a:t>
            </a:r>
            <a:r>
              <a:rPr lang="es-ES" dirty="0"/>
              <a:t> 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2482F4-B1F3-CDBA-B59D-4FD759B47800}"/>
              </a:ext>
            </a:extLst>
          </p:cNvPr>
          <p:cNvSpPr txBox="1">
            <a:spLocks/>
          </p:cNvSpPr>
          <p:nvPr/>
        </p:nvSpPr>
        <p:spPr>
          <a:xfrm>
            <a:off x="725629" y="11759"/>
            <a:ext cx="4135738" cy="5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A2C2F"/>
                </a:solidFill>
                <a:latin typeface="Aktiv Grotesk Light"/>
                <a:ea typeface="+mn-ea"/>
                <a:cs typeface="Aktiv Grotesk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TENT FRANCE </a:t>
            </a:r>
            <a:r>
              <a:rPr lang="en-US" sz="800" kern="0" spc="80" dirty="0">
                <a:solidFill>
                  <a:srgbClr val="000000"/>
                </a:solidFill>
                <a:latin typeface="Aktiv Grotesk Light" panose="020B0404020202020204" pitchFamily="34" charset="0"/>
                <a:ea typeface="Aktiv Grotesk Light" panose="020B0404020202020204" pitchFamily="34" charset="0"/>
                <a:cs typeface="Aktiv Grotesk Light" panose="020B0404020202020204" pitchFamily="34" charset="0"/>
              </a:rPr>
              <a:t>|</a:t>
            </a:r>
            <a:r>
              <a:rPr lang="en-US" sz="800" kern="0" spc="80" dirty="0">
                <a:solidFill>
                  <a:srgbClr val="000000"/>
                </a:solidFill>
                <a:latin typeface="Aktiv Grotesk XBold"/>
                <a:cs typeface="Aktiv Grotesk XBold"/>
              </a:rPr>
              <a:t> </a:t>
            </a:r>
            <a:r>
              <a:rPr lang="en-US" sz="800" kern="0" spc="80" dirty="0">
                <a:solidFill>
                  <a:srgbClr val="000000"/>
                </a:solidFill>
              </a:rPr>
              <a:t>JOURNÉE MONDIALE DES RÉFUGIÉS</a:t>
            </a:r>
          </a:p>
        </p:txBody>
      </p:sp>
      <p:pic>
        <p:nvPicPr>
          <p:cNvPr id="10" name="Graphic 9" descr="Handshake with solid fill">
            <a:extLst>
              <a:ext uri="{FF2B5EF4-FFF2-40B4-BE49-F238E27FC236}">
                <a16:creationId xmlns:a16="http://schemas.microsoft.com/office/drawing/2014/main" id="{A453B352-CAF8-25BD-A3A3-C07F03B50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3083" y="609599"/>
            <a:ext cx="1088896" cy="1088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A900CF-0D07-3977-1852-4BE7627516BF}"/>
              </a:ext>
            </a:extLst>
          </p:cNvPr>
          <p:cNvSpPr txBox="1"/>
          <p:nvPr/>
        </p:nvSpPr>
        <p:spPr>
          <a:xfrm>
            <a:off x="4386805" y="694481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endParaRPr lang="en-US" sz="1150" dirty="0" err="1">
              <a:latin typeface="Aktiv Grotesk"/>
              <a:cs typeface="Aktiv Grotesk"/>
            </a:endParaRPr>
          </a:p>
        </p:txBody>
      </p:sp>
    </p:spTree>
    <p:extLst>
      <p:ext uri="{BB962C8B-B14F-4D97-AF65-F5344CB8AC3E}">
        <p14:creationId xmlns:p14="http://schemas.microsoft.com/office/powerpoint/2010/main" val="36085509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ent Pitch Deck">
      <a:dk1>
        <a:srgbClr val="62C1D9"/>
      </a:dk1>
      <a:lt1>
        <a:sysClr val="window" lastClr="FFFFFF"/>
      </a:lt1>
      <a:dk2>
        <a:srgbClr val="0A2C2F"/>
      </a:dk2>
      <a:lt2>
        <a:srgbClr val="EAEAEA"/>
      </a:lt2>
      <a:accent1>
        <a:srgbClr val="18BDB7"/>
      </a:accent1>
      <a:accent2>
        <a:srgbClr val="093158"/>
      </a:accent2>
      <a:accent3>
        <a:srgbClr val="F96187"/>
      </a:accent3>
      <a:accent4>
        <a:srgbClr val="AAC842"/>
      </a:accent4>
      <a:accent5>
        <a:srgbClr val="6456AE"/>
      </a:accent5>
      <a:accent6>
        <a:srgbClr val="ED7841"/>
      </a:accent6>
      <a:hlink>
        <a:srgbClr val="18BDB7"/>
      </a:hlink>
      <a:folHlink>
        <a:srgbClr val="0931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>
          <a:lnSpc>
            <a:spcPct val="120000"/>
          </a:lnSpc>
          <a:spcBef>
            <a:spcPts val="0"/>
          </a:spcBef>
          <a:spcAft>
            <a:spcPts val="400"/>
          </a:spcAft>
          <a:defRPr sz="1150" dirty="0" err="1" smtClean="0">
            <a:latin typeface="Aktiv Grotesk"/>
            <a:cs typeface="Aktiv Grotesk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Tent Pitch Deck">
      <a:dk1>
        <a:srgbClr val="62C1D9"/>
      </a:dk1>
      <a:lt1>
        <a:sysClr val="window" lastClr="FFFFFF"/>
      </a:lt1>
      <a:dk2>
        <a:srgbClr val="0A2C2F"/>
      </a:dk2>
      <a:lt2>
        <a:srgbClr val="EAEAEA"/>
      </a:lt2>
      <a:accent1>
        <a:srgbClr val="18BDB7"/>
      </a:accent1>
      <a:accent2>
        <a:srgbClr val="093158"/>
      </a:accent2>
      <a:accent3>
        <a:srgbClr val="F96187"/>
      </a:accent3>
      <a:accent4>
        <a:srgbClr val="AAC842"/>
      </a:accent4>
      <a:accent5>
        <a:srgbClr val="6456AE"/>
      </a:accent5>
      <a:accent6>
        <a:srgbClr val="ED7841"/>
      </a:accent6>
      <a:hlink>
        <a:srgbClr val="18BDB7"/>
      </a:hlink>
      <a:folHlink>
        <a:srgbClr val="0931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>
          <a:lnSpc>
            <a:spcPct val="120000"/>
          </a:lnSpc>
          <a:spcBef>
            <a:spcPts val="0"/>
          </a:spcBef>
          <a:spcAft>
            <a:spcPts val="400"/>
          </a:spcAft>
          <a:defRPr sz="1150" dirty="0" err="1" smtClean="0">
            <a:latin typeface="Aktiv Grotesk"/>
            <a:cs typeface="Aktiv Grotesk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Tent Pitch Deck">
      <a:dk1>
        <a:srgbClr val="62C1D9"/>
      </a:dk1>
      <a:lt1>
        <a:sysClr val="window" lastClr="FFFFFF"/>
      </a:lt1>
      <a:dk2>
        <a:srgbClr val="0A2C2F"/>
      </a:dk2>
      <a:lt2>
        <a:srgbClr val="EAEAEA"/>
      </a:lt2>
      <a:accent1>
        <a:srgbClr val="18BDB7"/>
      </a:accent1>
      <a:accent2>
        <a:srgbClr val="093158"/>
      </a:accent2>
      <a:accent3>
        <a:srgbClr val="F96187"/>
      </a:accent3>
      <a:accent4>
        <a:srgbClr val="AAC842"/>
      </a:accent4>
      <a:accent5>
        <a:srgbClr val="6456AE"/>
      </a:accent5>
      <a:accent6>
        <a:srgbClr val="ED7841"/>
      </a:accent6>
      <a:hlink>
        <a:srgbClr val="18BDB7"/>
      </a:hlink>
      <a:folHlink>
        <a:srgbClr val="09315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>
          <a:lnSpc>
            <a:spcPct val="120000"/>
          </a:lnSpc>
          <a:spcBef>
            <a:spcPts val="0"/>
          </a:spcBef>
          <a:spcAft>
            <a:spcPts val="400"/>
          </a:spcAft>
          <a:defRPr sz="1150" dirty="0" err="1" smtClean="0">
            <a:latin typeface="Aktiv Grotesk"/>
            <a:cs typeface="Aktiv Grotesk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38576</TotalTime>
  <Words>742</Words>
  <Application>Microsoft Macintosh PowerPoint</Application>
  <PresentationFormat>Widescreen</PresentationFormat>
  <Paragraphs>93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Aktiv Grotesk</vt:lpstr>
      <vt:lpstr>Aktiv Grotesk Black</vt:lpstr>
      <vt:lpstr>Aktiv Grotesk Light</vt:lpstr>
      <vt:lpstr>Aktiv Grotesk Medium</vt:lpstr>
      <vt:lpstr>Aktiv Grotesk XBold</vt:lpstr>
      <vt:lpstr>AktivGrotesk-Light</vt:lpstr>
      <vt:lpstr>Aptos</vt:lpstr>
      <vt:lpstr>Arial</vt:lpstr>
      <vt:lpstr>Calibri</vt:lpstr>
      <vt:lpstr>System Font</vt:lpstr>
      <vt:lpstr>1_Office Theme</vt:lpstr>
      <vt:lpstr>2_Office Theme</vt:lpstr>
      <vt:lpstr>5_Office Theme</vt:lpstr>
      <vt:lpstr>Comment communiquer sur vos initiatives en faveur de l’intégration des personnes réfugiées ?  Réunion Tent France 3 juin 2024  </vt:lpstr>
      <vt:lpstr>Communiquer sur vos efforts d’inclusion : une vraie valeur ajoutée</vt:lpstr>
      <vt:lpstr>PowerPoint Presentation</vt:lpstr>
      <vt:lpstr>Les médias s’intéressent aux histoires positives sur l'intégration économique des personnes réfugiées …</vt:lpstr>
      <vt:lpstr>Mais également aux témoignages des entreprises et des dirigeants qui s'engagent à les inclure ! </vt:lpstr>
      <vt:lpstr>Il existe de nombreuses façons de communiquer publiquement sur vos initiatives en faveur des réfugiés</vt:lpstr>
      <vt:lpstr>Placer vos collaborateurs réfugiés au cœur des histoires que vous partagez</vt:lpstr>
      <vt:lpstr>La Journée Mondiale des Réfugiés   20 juin 2024  </vt:lpstr>
      <vt:lpstr>Journée Mondiale des Réfugiés </vt:lpstr>
      <vt:lpstr>Événement à Nantes</vt:lpstr>
      <vt:lpstr>L'équipe de communication de Tent est là pour soutenir vos efforts - n'hésitez pas à nous contacter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Refugee Employees &amp; Their Teams for Success  A Resource for HR/ People Teams and Managers at companies hiring refugees</dc:title>
  <dc:creator>Dajana Djedovic</dc:creator>
  <cp:lastModifiedBy>Yasmine Leroux</cp:lastModifiedBy>
  <cp:revision>91</cp:revision>
  <dcterms:created xsi:type="dcterms:W3CDTF">2020-07-14T14:41:14Z</dcterms:created>
  <dcterms:modified xsi:type="dcterms:W3CDTF">2024-06-03T11:33:25Z</dcterms:modified>
</cp:coreProperties>
</file>